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4"/>
  </p:sldMasterIdLst>
  <p:notesMasterIdLst>
    <p:notesMasterId r:id="rId6"/>
  </p:notesMasterIdLst>
  <p:sldIdLst>
    <p:sldId id="256" r:id="rId5"/>
  </p:sldIdLst>
  <p:sldSz cx="32918400" cy="219456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A6"/>
    <a:srgbClr val="FF8672"/>
    <a:srgbClr val="3333CC"/>
    <a:srgbClr val="FF8300"/>
    <a:srgbClr val="EC9F06"/>
    <a:srgbClr val="006241"/>
    <a:srgbClr val="008257"/>
    <a:srgbClr val="4140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1302" y="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726A9B9-057F-4AA4-B1EC-41452891A456}" type="datetimeFigureOut">
              <a:rPr lang="en-US" smtClean="0"/>
              <a:t>6/10/2024</a:t>
            </a:fld>
            <a:endParaRPr lang="en-US"/>
          </a:p>
        </p:txBody>
      </p:sp>
      <p:sp>
        <p:nvSpPr>
          <p:cNvPr id="4" name="Slide Image Placeholder 3"/>
          <p:cNvSpPr>
            <a:spLocks noGrp="1" noRot="1" noChangeAspect="1"/>
          </p:cNvSpPr>
          <p:nvPr>
            <p:ph type="sldImg" idx="2"/>
          </p:nvPr>
        </p:nvSpPr>
        <p:spPr>
          <a:xfrm>
            <a:off x="1152525" y="1162050"/>
            <a:ext cx="470535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D3213C5-2BA3-4E66-A4AF-8BCBA1D7B1D6}" type="slidenum">
              <a:rPr lang="en-US" smtClean="0"/>
              <a:t>‹#›</a:t>
            </a:fld>
            <a:endParaRPr lang="en-US"/>
          </a:p>
        </p:txBody>
      </p:sp>
    </p:spTree>
    <p:extLst>
      <p:ext uri="{BB962C8B-B14F-4D97-AF65-F5344CB8AC3E}">
        <p14:creationId xmlns:p14="http://schemas.microsoft.com/office/powerpoint/2010/main" val="1410765212"/>
      </p:ext>
    </p:extLst>
  </p:cSld>
  <p:clrMap bg1="lt1" tx1="dk1" bg2="lt2" tx2="dk2" accent1="accent1" accent2="accent2" accent3="accent3" accent4="accent4" accent5="accent5" accent6="accent6" hlink="hlink" folHlink="folHlink"/>
  <p:notesStyle>
    <a:lvl1pPr marL="0" algn="l" defTabSz="805586" rtl="0" eaLnBrk="1" latinLnBrk="0" hangingPunct="1">
      <a:defRPr sz="1057" kern="1200">
        <a:solidFill>
          <a:schemeClr val="tx1"/>
        </a:solidFill>
        <a:latin typeface="+mn-lt"/>
        <a:ea typeface="+mn-ea"/>
        <a:cs typeface="+mn-cs"/>
      </a:defRPr>
    </a:lvl1pPr>
    <a:lvl2pPr marL="402793" algn="l" defTabSz="805586" rtl="0" eaLnBrk="1" latinLnBrk="0" hangingPunct="1">
      <a:defRPr sz="1057" kern="1200">
        <a:solidFill>
          <a:schemeClr val="tx1"/>
        </a:solidFill>
        <a:latin typeface="+mn-lt"/>
        <a:ea typeface="+mn-ea"/>
        <a:cs typeface="+mn-cs"/>
      </a:defRPr>
    </a:lvl2pPr>
    <a:lvl3pPr marL="805586" algn="l" defTabSz="805586" rtl="0" eaLnBrk="1" latinLnBrk="0" hangingPunct="1">
      <a:defRPr sz="1057" kern="1200">
        <a:solidFill>
          <a:schemeClr val="tx1"/>
        </a:solidFill>
        <a:latin typeface="+mn-lt"/>
        <a:ea typeface="+mn-ea"/>
        <a:cs typeface="+mn-cs"/>
      </a:defRPr>
    </a:lvl3pPr>
    <a:lvl4pPr marL="1208380" algn="l" defTabSz="805586" rtl="0" eaLnBrk="1" latinLnBrk="0" hangingPunct="1">
      <a:defRPr sz="1057" kern="1200">
        <a:solidFill>
          <a:schemeClr val="tx1"/>
        </a:solidFill>
        <a:latin typeface="+mn-lt"/>
        <a:ea typeface="+mn-ea"/>
        <a:cs typeface="+mn-cs"/>
      </a:defRPr>
    </a:lvl4pPr>
    <a:lvl5pPr marL="1611173" algn="l" defTabSz="805586" rtl="0" eaLnBrk="1" latinLnBrk="0" hangingPunct="1">
      <a:defRPr sz="1057" kern="1200">
        <a:solidFill>
          <a:schemeClr val="tx1"/>
        </a:solidFill>
        <a:latin typeface="+mn-lt"/>
        <a:ea typeface="+mn-ea"/>
        <a:cs typeface="+mn-cs"/>
      </a:defRPr>
    </a:lvl5pPr>
    <a:lvl6pPr marL="2013966" algn="l" defTabSz="805586" rtl="0" eaLnBrk="1" latinLnBrk="0" hangingPunct="1">
      <a:defRPr sz="1057" kern="1200">
        <a:solidFill>
          <a:schemeClr val="tx1"/>
        </a:solidFill>
        <a:latin typeface="+mn-lt"/>
        <a:ea typeface="+mn-ea"/>
        <a:cs typeface="+mn-cs"/>
      </a:defRPr>
    </a:lvl6pPr>
    <a:lvl7pPr marL="2416759" algn="l" defTabSz="805586" rtl="0" eaLnBrk="1" latinLnBrk="0" hangingPunct="1">
      <a:defRPr sz="1057" kern="1200">
        <a:solidFill>
          <a:schemeClr val="tx1"/>
        </a:solidFill>
        <a:latin typeface="+mn-lt"/>
        <a:ea typeface="+mn-ea"/>
        <a:cs typeface="+mn-cs"/>
      </a:defRPr>
    </a:lvl7pPr>
    <a:lvl8pPr marL="2819552" algn="l" defTabSz="805586" rtl="0" eaLnBrk="1" latinLnBrk="0" hangingPunct="1">
      <a:defRPr sz="1057" kern="1200">
        <a:solidFill>
          <a:schemeClr val="tx1"/>
        </a:solidFill>
        <a:latin typeface="+mn-lt"/>
        <a:ea typeface="+mn-ea"/>
        <a:cs typeface="+mn-cs"/>
      </a:defRPr>
    </a:lvl8pPr>
    <a:lvl9pPr marL="3222346" algn="l" defTabSz="805586" rtl="0" eaLnBrk="1" latinLnBrk="0" hangingPunct="1">
      <a:defRPr sz="105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2525" y="1162050"/>
            <a:ext cx="470535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D3213C5-2BA3-4E66-A4AF-8BCBA1D7B1D6}" type="slidenum">
              <a:rPr lang="en-US" smtClean="0"/>
              <a:t>1</a:t>
            </a:fld>
            <a:endParaRPr lang="en-US"/>
          </a:p>
        </p:txBody>
      </p:sp>
    </p:spTree>
    <p:extLst>
      <p:ext uri="{BB962C8B-B14F-4D97-AF65-F5344CB8AC3E}">
        <p14:creationId xmlns:p14="http://schemas.microsoft.com/office/powerpoint/2010/main" val="3294786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p:spPr>
        <p:txBody>
          <a:bodyPr anchor="b"/>
          <a:lstStyle>
            <a:lvl1pPr algn="ctr">
              <a:defRPr sz="19200"/>
            </a:lvl1pPr>
          </a:lstStyle>
          <a:p>
            <a:r>
              <a:rPr lang="en-US"/>
              <a:t>Click to edit Master title style</a:t>
            </a:r>
            <a:endParaRPr lang="en-US" dirty="0"/>
          </a:p>
        </p:txBody>
      </p:sp>
      <p:sp>
        <p:nvSpPr>
          <p:cNvPr id="3" name="Subtitle 2"/>
          <p:cNvSpPr>
            <a:spLocks noGrp="1"/>
          </p:cNvSpPr>
          <p:nvPr>
            <p:ph type="subTitle" idx="1"/>
          </p:nvPr>
        </p:nvSpPr>
        <p:spPr>
          <a:xfrm>
            <a:off x="4114800" y="11526522"/>
            <a:ext cx="24688800" cy="5298438"/>
          </a:xfr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61974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615056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831361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969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89301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7" y="14686287"/>
            <a:ext cx="28392120" cy="4800598"/>
          </a:xfr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507448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2389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5379722"/>
            <a:ext cx="13926024"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4" name="Content Placeholder 3"/>
          <p:cNvSpPr>
            <a:spLocks noGrp="1"/>
          </p:cNvSpPr>
          <p:nvPr>
            <p:ph sz="half" idx="2"/>
          </p:nvPr>
        </p:nvSpPr>
        <p:spPr>
          <a:xfrm>
            <a:off x="2267431" y="8016240"/>
            <a:ext cx="13926024"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2"/>
            <a:ext cx="13994608"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6/10/2024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143974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34138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6/10/2024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988532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767746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73283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5842000"/>
            <a:ext cx="28392120" cy="139242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C764DE79-268F-4C1A-8933-263129D2AF90}" type="datetimeFigureOut">
              <a:rPr lang="en-US" smtClean="0"/>
              <a:t>6/10/2024</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2377751564"/>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Lst>
  <p:txStyles>
    <p:titleStyle>
      <a:lvl1pPr algn="l" defTabSz="2926080" rtl="0" eaLnBrk="1" latinLnBrk="0" hangingPunct="1">
        <a:lnSpc>
          <a:spcPct val="90000"/>
        </a:lnSpc>
        <a:spcBef>
          <a:spcPct val="0"/>
        </a:spcBef>
        <a:buNone/>
        <a:defRPr sz="14080" kern="1200">
          <a:solidFill>
            <a:schemeClr val="tx1"/>
          </a:solidFill>
          <a:latin typeface="+mj-lt"/>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B5A5908F-AFF0-B738-1820-499EE9208526}"/>
              </a:ext>
            </a:extLst>
          </p:cNvPr>
          <p:cNvSpPr/>
          <p:nvPr/>
        </p:nvSpPr>
        <p:spPr>
          <a:xfrm>
            <a:off x="22594581" y="12139514"/>
            <a:ext cx="10006171" cy="7884426"/>
          </a:xfrm>
          <a:prstGeom prst="rect">
            <a:avLst/>
          </a:prstGeom>
          <a:solidFill>
            <a:schemeClr val="accent4">
              <a:lumMod val="20000"/>
              <a:lumOff val="80000"/>
            </a:schemeClr>
          </a:solidFill>
          <a:ln>
            <a:no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US" sz="1310"/>
          </a:p>
        </p:txBody>
      </p:sp>
      <p:sp>
        <p:nvSpPr>
          <p:cNvPr id="21" name="Rectangle 20">
            <a:extLst>
              <a:ext uri="{FF2B5EF4-FFF2-40B4-BE49-F238E27FC236}">
                <a16:creationId xmlns:a16="http://schemas.microsoft.com/office/drawing/2014/main" id="{F971BEF5-08F7-C8E5-BDDA-41B17E259BC3}"/>
              </a:ext>
            </a:extLst>
          </p:cNvPr>
          <p:cNvSpPr/>
          <p:nvPr/>
        </p:nvSpPr>
        <p:spPr>
          <a:xfrm>
            <a:off x="10244927" y="16178249"/>
            <a:ext cx="11513372" cy="3684486"/>
          </a:xfrm>
          <a:prstGeom prst="rect">
            <a:avLst/>
          </a:prstGeom>
          <a:solidFill>
            <a:schemeClr val="accent4">
              <a:lumMod val="20000"/>
              <a:lumOff val="80000"/>
            </a:schemeClr>
          </a:solidFill>
          <a:ln>
            <a:no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US" sz="1310"/>
          </a:p>
        </p:txBody>
      </p:sp>
      <p:sp>
        <p:nvSpPr>
          <p:cNvPr id="18" name="Rectangle 17">
            <a:extLst>
              <a:ext uri="{FF2B5EF4-FFF2-40B4-BE49-F238E27FC236}">
                <a16:creationId xmlns:a16="http://schemas.microsoft.com/office/drawing/2014/main" id="{EB61F099-F208-E9CD-2FF5-16945117521C}"/>
              </a:ext>
            </a:extLst>
          </p:cNvPr>
          <p:cNvSpPr/>
          <p:nvPr/>
        </p:nvSpPr>
        <p:spPr>
          <a:xfrm>
            <a:off x="463900" y="6566661"/>
            <a:ext cx="9437464" cy="13457280"/>
          </a:xfrm>
          <a:prstGeom prst="rect">
            <a:avLst/>
          </a:prstGeom>
          <a:solidFill>
            <a:schemeClr val="accent4">
              <a:lumMod val="20000"/>
              <a:lumOff val="80000"/>
            </a:schemeClr>
          </a:solidFill>
          <a:ln>
            <a:no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US" sz="1310"/>
          </a:p>
        </p:txBody>
      </p:sp>
      <p:sp>
        <p:nvSpPr>
          <p:cNvPr id="8" name="Rectangle 7">
            <a:extLst>
              <a:ext uri="{FF2B5EF4-FFF2-40B4-BE49-F238E27FC236}">
                <a16:creationId xmlns:a16="http://schemas.microsoft.com/office/drawing/2014/main" id="{AB89B282-BD31-48AF-94CC-C3E0942C7A7F}"/>
              </a:ext>
            </a:extLst>
          </p:cNvPr>
          <p:cNvSpPr/>
          <p:nvPr/>
        </p:nvSpPr>
        <p:spPr>
          <a:xfrm>
            <a:off x="1" y="1724086"/>
            <a:ext cx="32918400" cy="3438839"/>
          </a:xfrm>
          <a:prstGeom prst="rect">
            <a:avLst/>
          </a:prstGeom>
          <a:solidFill>
            <a:srgbClr val="0063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8188"/>
          </a:p>
        </p:txBody>
      </p:sp>
      <p:sp>
        <p:nvSpPr>
          <p:cNvPr id="6" name="TextBox 5">
            <a:extLst>
              <a:ext uri="{FF2B5EF4-FFF2-40B4-BE49-F238E27FC236}">
                <a16:creationId xmlns:a16="http://schemas.microsoft.com/office/drawing/2014/main" id="{1F8500CE-8D35-43BD-BFCC-339160F1ABAE}"/>
              </a:ext>
            </a:extLst>
          </p:cNvPr>
          <p:cNvSpPr txBox="1"/>
          <p:nvPr/>
        </p:nvSpPr>
        <p:spPr>
          <a:xfrm>
            <a:off x="1" y="1945516"/>
            <a:ext cx="32918400" cy="3218125"/>
          </a:xfrm>
          <a:prstGeom prst="rect">
            <a:avLst/>
          </a:prstGeom>
          <a:noFill/>
        </p:spPr>
        <p:txBody>
          <a:bodyPr wrap="square">
            <a:spAutoFit/>
          </a:bodyPr>
          <a:lstStyle/>
          <a:p>
            <a:pPr algn="ctr" defTabSz="4228026">
              <a:defRPr/>
            </a:pPr>
            <a:r>
              <a:rPr lang="en-US" sz="5945" b="1">
                <a:solidFill>
                  <a:schemeClr val="bg1"/>
                </a:solidFill>
                <a:effectLst>
                  <a:outerShdw blurRad="38100" dist="38100" dir="2700000" algn="tl">
                    <a:srgbClr val="000000">
                      <a:alpha val="43137"/>
                    </a:srgbClr>
                  </a:outerShdw>
                </a:effectLst>
              </a:rPr>
              <a:t>Chemotherapy Navigation From Admission to Discharge, by Unit-Based RNs</a:t>
            </a:r>
          </a:p>
          <a:p>
            <a:pPr algn="ctr" defTabSz="4228026">
              <a:defRPr/>
            </a:pPr>
            <a:r>
              <a:rPr lang="en-US" sz="5945" b="1">
                <a:solidFill>
                  <a:schemeClr val="bg1"/>
                </a:solidFill>
                <a:effectLst>
                  <a:outerShdw blurRad="38100" dist="38100" dir="2700000" algn="tl">
                    <a:srgbClr val="000000">
                      <a:alpha val="43137"/>
                    </a:srgbClr>
                  </a:outerShdw>
                </a:effectLst>
              </a:rPr>
              <a:t> in a Community Hospital Acute Care Setting: A RN IV and III Project </a:t>
            </a:r>
            <a:br>
              <a:rPr lang="en-US" sz="5450">
                <a:solidFill>
                  <a:schemeClr val="bg1"/>
                </a:solidFill>
                <a:effectLst>
                  <a:outerShdw blurRad="38100" dist="38100" dir="2700000" algn="tl">
                    <a:srgbClr val="000000">
                      <a:alpha val="43137"/>
                    </a:srgbClr>
                  </a:outerShdw>
                </a:effectLst>
              </a:rPr>
            </a:br>
            <a:r>
              <a:rPr lang="en-US" sz="4459">
                <a:solidFill>
                  <a:schemeClr val="bg1"/>
                </a:solidFill>
                <a:latin typeface="Calibri" panose="020F0502020204030204" pitchFamily="34" charset="0"/>
                <a:ea typeface="Calibri" panose="020F0502020204030204" pitchFamily="34" charset="0"/>
                <a:cs typeface="Times New Roman" panose="02020603050405020304" pitchFamily="18" charset="0"/>
              </a:rPr>
              <a:t>Deborah L. Bolton MN, RN, AOCNS-AOCNP;  Peter </a:t>
            </a:r>
            <a:r>
              <a:rPr lang="en-US" sz="4459" err="1">
                <a:solidFill>
                  <a:schemeClr val="bg1"/>
                </a:solidFill>
                <a:latin typeface="Calibri" panose="020F0502020204030204" pitchFamily="34" charset="0"/>
                <a:ea typeface="Calibri" panose="020F0502020204030204" pitchFamily="34" charset="0"/>
                <a:cs typeface="Times New Roman" panose="02020603050405020304" pitchFamily="18" charset="0"/>
              </a:rPr>
              <a:t>Sumbillo</a:t>
            </a:r>
            <a:r>
              <a:rPr lang="en-US" sz="4459">
                <a:solidFill>
                  <a:schemeClr val="bg1"/>
                </a:solidFill>
                <a:latin typeface="Calibri" panose="020F0502020204030204" pitchFamily="34" charset="0"/>
                <a:ea typeface="Calibri" panose="020F0502020204030204" pitchFamily="34" charset="0"/>
                <a:cs typeface="Times New Roman" panose="02020603050405020304" pitchFamily="18" charset="0"/>
              </a:rPr>
              <a:t> BSN, RNIV; Mary Ann </a:t>
            </a:r>
            <a:r>
              <a:rPr lang="en-US" sz="4459" err="1">
                <a:solidFill>
                  <a:schemeClr val="bg1"/>
                </a:solidFill>
                <a:latin typeface="Calibri" panose="020F0502020204030204" pitchFamily="34" charset="0"/>
                <a:ea typeface="Calibri" panose="020F0502020204030204" pitchFamily="34" charset="0"/>
                <a:cs typeface="Times New Roman" panose="02020603050405020304" pitchFamily="18" charset="0"/>
              </a:rPr>
              <a:t>Gamido</a:t>
            </a:r>
            <a:r>
              <a:rPr lang="en-US" sz="4459">
                <a:solidFill>
                  <a:schemeClr val="bg1"/>
                </a:solidFill>
                <a:latin typeface="Calibri" panose="020F0502020204030204" pitchFamily="34" charset="0"/>
                <a:ea typeface="Calibri" panose="020F0502020204030204" pitchFamily="34" charset="0"/>
                <a:cs typeface="Times New Roman" panose="02020603050405020304" pitchFamily="18" charset="0"/>
              </a:rPr>
              <a:t>, BSN, RNIII                </a:t>
            </a:r>
          </a:p>
          <a:p>
            <a:pPr algn="ctr" defTabSz="4228026">
              <a:defRPr/>
            </a:pPr>
            <a:r>
              <a:rPr lang="en-US" sz="3963">
                <a:solidFill>
                  <a:schemeClr val="bg1"/>
                </a:solidFill>
                <a:latin typeface="Calibri" panose="020F0502020204030204" pitchFamily="34" charset="0"/>
                <a:ea typeface="Calibri" panose="020F0502020204030204" pitchFamily="34" charset="0"/>
                <a:cs typeface="Times New Roman" panose="02020603050405020304" pitchFamily="18" charset="0"/>
              </a:rPr>
              <a:t>Kaiser Permanente Oakland CA</a:t>
            </a:r>
          </a:p>
        </p:txBody>
      </p:sp>
      <p:sp>
        <p:nvSpPr>
          <p:cNvPr id="60" name="Rectangle 59">
            <a:extLst>
              <a:ext uri="{FF2B5EF4-FFF2-40B4-BE49-F238E27FC236}">
                <a16:creationId xmlns:a16="http://schemas.microsoft.com/office/drawing/2014/main" id="{F6389B3A-4095-43DF-B888-35E8A9041452}"/>
              </a:ext>
            </a:extLst>
          </p:cNvPr>
          <p:cNvSpPr/>
          <p:nvPr/>
        </p:nvSpPr>
        <p:spPr>
          <a:xfrm>
            <a:off x="35493077" y="23155871"/>
            <a:ext cx="2025358" cy="139665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642">
              <a:solidFill>
                <a:schemeClr val="bg1"/>
              </a:solidFill>
            </a:endParaRPr>
          </a:p>
        </p:txBody>
      </p:sp>
      <p:sp>
        <p:nvSpPr>
          <p:cNvPr id="7" name="TextBox 6">
            <a:extLst>
              <a:ext uri="{FF2B5EF4-FFF2-40B4-BE49-F238E27FC236}">
                <a16:creationId xmlns:a16="http://schemas.microsoft.com/office/drawing/2014/main" id="{84D31DFB-C949-B018-E360-D31047696D1F}"/>
              </a:ext>
            </a:extLst>
          </p:cNvPr>
          <p:cNvSpPr txBox="1"/>
          <p:nvPr/>
        </p:nvSpPr>
        <p:spPr>
          <a:xfrm>
            <a:off x="669809" y="6824940"/>
            <a:ext cx="8887993" cy="686084"/>
          </a:xfrm>
          <a:prstGeom prst="rect">
            <a:avLst/>
          </a:prstGeom>
          <a:noFill/>
          <a:ln>
            <a:noFill/>
          </a:ln>
        </p:spPr>
        <p:txBody>
          <a:bodyPr wrap="square" lIns="75500" tIns="37750" rIns="75500" bIns="37750" rtlCol="0" anchor="t">
            <a:spAutoFit/>
          </a:bodyPr>
          <a:lstStyle/>
          <a:p>
            <a:r>
              <a:rPr lang="en-US" sz="3963" b="1"/>
              <a:t>Background and Significance</a:t>
            </a:r>
          </a:p>
        </p:txBody>
      </p:sp>
      <p:sp>
        <p:nvSpPr>
          <p:cNvPr id="10" name="TextBox 9">
            <a:extLst>
              <a:ext uri="{FF2B5EF4-FFF2-40B4-BE49-F238E27FC236}">
                <a16:creationId xmlns:a16="http://schemas.microsoft.com/office/drawing/2014/main" id="{20A3E1BB-3D9A-1972-CB5D-0B87F2BD75EA}"/>
              </a:ext>
            </a:extLst>
          </p:cNvPr>
          <p:cNvSpPr txBox="1"/>
          <p:nvPr/>
        </p:nvSpPr>
        <p:spPr>
          <a:xfrm>
            <a:off x="10323820" y="16988931"/>
            <a:ext cx="11293531" cy="2363723"/>
          </a:xfrm>
          <a:prstGeom prst="rect">
            <a:avLst/>
          </a:prstGeom>
          <a:noFill/>
          <a:ln>
            <a:noFill/>
          </a:ln>
        </p:spPr>
        <p:txBody>
          <a:bodyPr wrap="square" lIns="75500" tIns="37750" rIns="75500" bIns="37750" rtlCol="0" anchor="t">
            <a:spAutoFit/>
          </a:bodyPr>
          <a:lstStyle/>
          <a:p>
            <a:pPr marL="471888" indent="-471888">
              <a:buFont typeface="Arial" panose="020B0604020202020204" pitchFamily="34" charset="0"/>
              <a:buChar char="•"/>
            </a:pPr>
            <a:r>
              <a:rPr lang="en-US" sz="2973" dirty="0">
                <a:ea typeface="Times New Roman" panose="02020603050405020304" pitchFamily="18" charset="0"/>
              </a:rPr>
              <a:t>Development of tools for each element of the navigation process.</a:t>
            </a:r>
            <a:endParaRPr lang="en-US" sz="2973" dirty="0">
              <a:ea typeface="Times New Roman" panose="02020603050405020304" pitchFamily="18" charset="0"/>
              <a:cs typeface="Calibri"/>
            </a:endParaRPr>
          </a:p>
          <a:p>
            <a:pPr marL="471888" indent="-471888">
              <a:buFont typeface="Arial" panose="020B0604020202020204" pitchFamily="34" charset="0"/>
              <a:buChar char="•"/>
            </a:pPr>
            <a:r>
              <a:rPr lang="en-US" sz="2973" dirty="0">
                <a:ea typeface="Times New Roman" panose="02020603050405020304" pitchFamily="18" charset="0"/>
              </a:rPr>
              <a:t>Staff education with implementation of each tool.</a:t>
            </a:r>
            <a:endParaRPr lang="en-US" sz="2973" dirty="0">
              <a:ea typeface="Times New Roman" panose="02020603050405020304" pitchFamily="18" charset="0"/>
              <a:cs typeface="Calibri"/>
            </a:endParaRPr>
          </a:p>
          <a:p>
            <a:pPr marL="471888" indent="-471888">
              <a:buFont typeface="Arial" panose="020B0604020202020204" pitchFamily="34" charset="0"/>
              <a:buChar char="•"/>
            </a:pPr>
            <a:r>
              <a:rPr lang="en-US" sz="2973" dirty="0">
                <a:ea typeface="Times New Roman" panose="02020603050405020304" pitchFamily="18" charset="0"/>
              </a:rPr>
              <a:t>Tool incorporation into patient navigation and education.</a:t>
            </a:r>
            <a:endParaRPr lang="en-US" sz="2973" dirty="0">
              <a:ea typeface="Times New Roman" panose="02020603050405020304" pitchFamily="18" charset="0"/>
              <a:cs typeface="Calibri"/>
            </a:endParaRPr>
          </a:p>
          <a:p>
            <a:pPr marL="471888" indent="-471888">
              <a:buFont typeface="Arial" panose="020B0604020202020204" pitchFamily="34" charset="0"/>
              <a:buChar char="•"/>
            </a:pPr>
            <a:r>
              <a:rPr lang="en-US" sz="2973" dirty="0">
                <a:ea typeface="Times New Roman" panose="02020603050405020304" pitchFamily="18" charset="0"/>
              </a:rPr>
              <a:t>Incorporation into New Hire Onboarding and Annual Oncology Education and Skills.</a:t>
            </a:r>
          </a:p>
        </p:txBody>
      </p:sp>
      <p:sp>
        <p:nvSpPr>
          <p:cNvPr id="14" name="TextBox 13">
            <a:extLst>
              <a:ext uri="{FF2B5EF4-FFF2-40B4-BE49-F238E27FC236}">
                <a16:creationId xmlns:a16="http://schemas.microsoft.com/office/drawing/2014/main" id="{F0A6AB94-4C5A-930A-284E-F87C5B1CFE95}"/>
              </a:ext>
            </a:extLst>
          </p:cNvPr>
          <p:cNvSpPr txBox="1"/>
          <p:nvPr/>
        </p:nvSpPr>
        <p:spPr>
          <a:xfrm>
            <a:off x="28740748" y="2327491"/>
            <a:ext cx="3498153" cy="1601078"/>
          </a:xfrm>
          <a:prstGeom prst="rect">
            <a:avLst/>
          </a:prstGeom>
          <a:noFill/>
          <a:ln>
            <a:solidFill>
              <a:schemeClr val="tx1"/>
            </a:solidFill>
          </a:ln>
        </p:spPr>
        <p:txBody>
          <a:bodyPr wrap="square" lIns="75500" tIns="37750" rIns="75500" bIns="37750" rtlCol="0" anchor="t">
            <a:spAutoFit/>
          </a:bodyPr>
          <a:lstStyle/>
          <a:p>
            <a:r>
              <a:rPr lang="en-US" sz="3303" i="1">
                <a:solidFill>
                  <a:srgbClr val="E7E6E6"/>
                </a:solidFill>
              </a:rPr>
              <a:t>Institution logo may be placed here or on other side</a:t>
            </a:r>
            <a:endParaRPr lang="en-US" sz="3303" i="1">
              <a:solidFill>
                <a:srgbClr val="E7E6E6"/>
              </a:solidFill>
              <a:ea typeface="Calibri"/>
              <a:cs typeface="Calibri"/>
            </a:endParaRPr>
          </a:p>
        </p:txBody>
      </p:sp>
      <p:cxnSp>
        <p:nvCxnSpPr>
          <p:cNvPr id="17" name="Straight Connector 16">
            <a:extLst>
              <a:ext uri="{FF2B5EF4-FFF2-40B4-BE49-F238E27FC236}">
                <a16:creationId xmlns:a16="http://schemas.microsoft.com/office/drawing/2014/main" id="{636C858E-5CC3-50BD-C1DF-1E154939AAFC}"/>
              </a:ext>
            </a:extLst>
          </p:cNvPr>
          <p:cNvCxnSpPr/>
          <p:nvPr/>
        </p:nvCxnSpPr>
        <p:spPr>
          <a:xfrm>
            <a:off x="29256140" y="3202621"/>
            <a:ext cx="754997" cy="754997"/>
          </a:xfrm>
          <a:prstGeom prst="line">
            <a:avLst/>
          </a:prstGeom>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917ECFA0-470E-A584-FC83-CC3FA442A50D}"/>
              </a:ext>
            </a:extLst>
          </p:cNvPr>
          <p:cNvPicPr>
            <a:picLocks noChangeAspect="1"/>
          </p:cNvPicPr>
          <p:nvPr/>
        </p:nvPicPr>
        <p:blipFill>
          <a:blip r:embed="rId3"/>
          <a:stretch>
            <a:fillRect/>
          </a:stretch>
        </p:blipFill>
        <p:spPr>
          <a:xfrm>
            <a:off x="28339502" y="1963439"/>
            <a:ext cx="4261250" cy="2645034"/>
          </a:xfrm>
          <a:prstGeom prst="rect">
            <a:avLst/>
          </a:prstGeom>
        </p:spPr>
      </p:pic>
      <p:pic>
        <p:nvPicPr>
          <p:cNvPr id="22" name="Picture 21">
            <a:extLst>
              <a:ext uri="{FF2B5EF4-FFF2-40B4-BE49-F238E27FC236}">
                <a16:creationId xmlns:a16="http://schemas.microsoft.com/office/drawing/2014/main" id="{F917B5D4-2403-A537-04EF-830BB0AF161C}"/>
              </a:ext>
            </a:extLst>
          </p:cNvPr>
          <p:cNvPicPr>
            <a:picLocks noChangeAspect="1"/>
          </p:cNvPicPr>
          <p:nvPr/>
        </p:nvPicPr>
        <p:blipFill>
          <a:blip r:embed="rId4"/>
          <a:stretch>
            <a:fillRect/>
          </a:stretch>
        </p:blipFill>
        <p:spPr>
          <a:xfrm>
            <a:off x="22363425" y="6593435"/>
            <a:ext cx="10091075" cy="5332397"/>
          </a:xfrm>
          <a:prstGeom prst="rect">
            <a:avLst/>
          </a:prstGeom>
          <a:ln>
            <a:noFill/>
          </a:ln>
        </p:spPr>
      </p:pic>
      <p:pic>
        <p:nvPicPr>
          <p:cNvPr id="25" name="Picture 24">
            <a:extLst>
              <a:ext uri="{FF2B5EF4-FFF2-40B4-BE49-F238E27FC236}">
                <a16:creationId xmlns:a16="http://schemas.microsoft.com/office/drawing/2014/main" id="{161783F2-66E4-7782-5B7C-D142423E4FD2}"/>
              </a:ext>
            </a:extLst>
          </p:cNvPr>
          <p:cNvPicPr>
            <a:picLocks noChangeAspect="1"/>
          </p:cNvPicPr>
          <p:nvPr/>
        </p:nvPicPr>
        <p:blipFill rotWithShape="1">
          <a:blip r:embed="rId5"/>
          <a:srcRect t="6629"/>
          <a:stretch/>
        </p:blipFill>
        <p:spPr>
          <a:xfrm>
            <a:off x="10065185" y="6809231"/>
            <a:ext cx="12185833" cy="9124882"/>
          </a:xfrm>
          <a:prstGeom prst="rect">
            <a:avLst/>
          </a:prstGeom>
          <a:ln>
            <a:noFill/>
          </a:ln>
        </p:spPr>
      </p:pic>
      <p:sp>
        <p:nvSpPr>
          <p:cNvPr id="13" name="TextBox 12">
            <a:extLst>
              <a:ext uri="{FF2B5EF4-FFF2-40B4-BE49-F238E27FC236}">
                <a16:creationId xmlns:a16="http://schemas.microsoft.com/office/drawing/2014/main" id="{AAA6CCF7-EFD4-7A43-EFA1-886C9692BF07}"/>
              </a:ext>
            </a:extLst>
          </p:cNvPr>
          <p:cNvSpPr txBox="1"/>
          <p:nvPr/>
        </p:nvSpPr>
        <p:spPr>
          <a:xfrm>
            <a:off x="669808" y="7518986"/>
            <a:ext cx="8887993" cy="6039795"/>
          </a:xfrm>
          <a:prstGeom prst="rect">
            <a:avLst/>
          </a:prstGeom>
          <a:noFill/>
          <a:ln>
            <a:noFill/>
          </a:ln>
        </p:spPr>
        <p:txBody>
          <a:bodyPr wrap="square">
            <a:spAutoFit/>
          </a:bodyPr>
          <a:lstStyle/>
          <a:p>
            <a:pPr marL="235944" indent="-235944">
              <a:buFont typeface="Arial" panose="020B0604020202020204" pitchFamily="34" charset="0"/>
              <a:buChar char="•"/>
            </a:pPr>
            <a:r>
              <a:rPr lang="en-US" sz="2973" dirty="0"/>
              <a:t>Patient navigation has gained prominence, with specialized roles, competencies, certifications, and job descriptions for navigators. Initially, navigators were in ambulatory settings.</a:t>
            </a:r>
          </a:p>
          <a:p>
            <a:pPr marL="235944" indent="-235944">
              <a:buFont typeface="Arial" panose="020B0604020202020204" pitchFamily="34" charset="0"/>
              <a:buChar char="•"/>
            </a:pPr>
            <a:r>
              <a:rPr lang="en-US" sz="2973" dirty="0"/>
              <a:t>The concept of population-specific navigators has expanded to include acute care settings. </a:t>
            </a:r>
          </a:p>
          <a:p>
            <a:pPr marL="235944" indent="-235944">
              <a:buFont typeface="Arial" panose="020B0604020202020204" pitchFamily="34" charset="0"/>
              <a:buChar char="•"/>
            </a:pPr>
            <a:r>
              <a:rPr lang="en-US" sz="2973" dirty="0"/>
              <a:t>This abstract addresses the unique challenge of inpatient chemotherapy navigation, involving close collaboration with various healthcare professionals, including medical teams, pharmacists, dietitians, physical therapists, Vascular Access Practitioners, Recuperative Skills, Clinical nurse specialists,  Oncology case managers, and Oncology nurse practitioners.</a:t>
            </a:r>
          </a:p>
        </p:txBody>
      </p:sp>
      <p:sp>
        <p:nvSpPr>
          <p:cNvPr id="15" name="TextBox 14">
            <a:extLst>
              <a:ext uri="{FF2B5EF4-FFF2-40B4-BE49-F238E27FC236}">
                <a16:creationId xmlns:a16="http://schemas.microsoft.com/office/drawing/2014/main" id="{80BDD5C6-F7BD-A115-422B-3799DE298D06}"/>
              </a:ext>
            </a:extLst>
          </p:cNvPr>
          <p:cNvSpPr txBox="1"/>
          <p:nvPr/>
        </p:nvSpPr>
        <p:spPr>
          <a:xfrm>
            <a:off x="669809" y="14251401"/>
            <a:ext cx="8887993" cy="686084"/>
          </a:xfrm>
          <a:prstGeom prst="rect">
            <a:avLst/>
          </a:prstGeom>
          <a:noFill/>
          <a:ln>
            <a:noFill/>
          </a:ln>
        </p:spPr>
        <p:txBody>
          <a:bodyPr wrap="square" lIns="75500" tIns="37750" rIns="75500" bIns="37750" rtlCol="0" anchor="t">
            <a:spAutoFit/>
          </a:bodyPr>
          <a:lstStyle/>
          <a:p>
            <a:r>
              <a:rPr lang="en-US" sz="3963" b="1"/>
              <a:t>Purpose</a:t>
            </a:r>
          </a:p>
        </p:txBody>
      </p:sp>
      <p:sp>
        <p:nvSpPr>
          <p:cNvPr id="16" name="TextBox 15">
            <a:extLst>
              <a:ext uri="{FF2B5EF4-FFF2-40B4-BE49-F238E27FC236}">
                <a16:creationId xmlns:a16="http://schemas.microsoft.com/office/drawing/2014/main" id="{6D197829-5555-C2FA-BD42-C539E739202B}"/>
              </a:ext>
            </a:extLst>
          </p:cNvPr>
          <p:cNvSpPr txBox="1"/>
          <p:nvPr/>
        </p:nvSpPr>
        <p:spPr>
          <a:xfrm>
            <a:off x="669809" y="14945448"/>
            <a:ext cx="8887993" cy="4667303"/>
          </a:xfrm>
          <a:prstGeom prst="rect">
            <a:avLst/>
          </a:prstGeom>
          <a:noFill/>
          <a:ln>
            <a:noFill/>
          </a:ln>
        </p:spPr>
        <p:txBody>
          <a:bodyPr wrap="square">
            <a:spAutoFit/>
          </a:bodyPr>
          <a:lstStyle/>
          <a:p>
            <a:pPr marL="235944" indent="-235944">
              <a:buFont typeface="Arial" panose="020B0604020202020204" pitchFamily="34" charset="0"/>
              <a:buChar char="•"/>
            </a:pPr>
            <a:r>
              <a:rPr lang="en-US" sz="2973"/>
              <a:t>Define and standardize inpatient chemotherapy navigation elements, processes and the role of RNs on a 24/7 basis. ​</a:t>
            </a:r>
          </a:p>
          <a:p>
            <a:pPr marL="235944" indent="-235944">
              <a:buFont typeface="Arial" panose="020B0604020202020204" pitchFamily="34" charset="0"/>
              <a:buChar char="•"/>
            </a:pPr>
            <a:r>
              <a:rPr lang="en-US" sz="2973"/>
              <a:t>Collaborate with a gap analysis and the development of transitional tools. ​</a:t>
            </a:r>
          </a:p>
          <a:p>
            <a:pPr marL="235944" indent="-235944">
              <a:buFont typeface="Arial" panose="020B0604020202020204" pitchFamily="34" charset="0"/>
              <a:buChar char="•"/>
            </a:pPr>
            <a:r>
              <a:rPr lang="en-US" sz="2973"/>
              <a:t>Illustrate patient navigation patients through the complex process of chemotherapy administration, monitoring, and symptom management, from preadmission, admission, hospitalization, and discharge phases.​</a:t>
            </a:r>
          </a:p>
        </p:txBody>
      </p:sp>
      <p:sp>
        <p:nvSpPr>
          <p:cNvPr id="20" name="TextBox 19">
            <a:extLst>
              <a:ext uri="{FF2B5EF4-FFF2-40B4-BE49-F238E27FC236}">
                <a16:creationId xmlns:a16="http://schemas.microsoft.com/office/drawing/2014/main" id="{1504EEAF-3FB7-DF39-8A47-489A8CC279BE}"/>
              </a:ext>
            </a:extLst>
          </p:cNvPr>
          <p:cNvSpPr txBox="1"/>
          <p:nvPr/>
        </p:nvSpPr>
        <p:spPr>
          <a:xfrm>
            <a:off x="11336801" y="16273083"/>
            <a:ext cx="5569031" cy="686084"/>
          </a:xfrm>
          <a:prstGeom prst="rect">
            <a:avLst/>
          </a:prstGeom>
          <a:noFill/>
          <a:ln>
            <a:noFill/>
          </a:ln>
        </p:spPr>
        <p:txBody>
          <a:bodyPr wrap="square" lIns="75500" tIns="37750" rIns="75500" bIns="37750" rtlCol="0" anchor="t">
            <a:spAutoFit/>
          </a:bodyPr>
          <a:lstStyle/>
          <a:p>
            <a:r>
              <a:rPr lang="en-US" sz="3963" b="1"/>
              <a:t>Interventions</a:t>
            </a:r>
          </a:p>
        </p:txBody>
      </p:sp>
      <p:sp>
        <p:nvSpPr>
          <p:cNvPr id="24" name="TextBox 23">
            <a:extLst>
              <a:ext uri="{FF2B5EF4-FFF2-40B4-BE49-F238E27FC236}">
                <a16:creationId xmlns:a16="http://schemas.microsoft.com/office/drawing/2014/main" id="{230C86BD-A7BF-6ADA-6E8F-47DF4A9C8C88}"/>
              </a:ext>
            </a:extLst>
          </p:cNvPr>
          <p:cNvSpPr txBox="1"/>
          <p:nvPr/>
        </p:nvSpPr>
        <p:spPr>
          <a:xfrm>
            <a:off x="22735529" y="12235624"/>
            <a:ext cx="8887993" cy="686084"/>
          </a:xfrm>
          <a:prstGeom prst="rect">
            <a:avLst/>
          </a:prstGeom>
          <a:noFill/>
          <a:ln>
            <a:noFill/>
          </a:ln>
        </p:spPr>
        <p:txBody>
          <a:bodyPr wrap="square" lIns="75500" tIns="37750" rIns="75500" bIns="37750" rtlCol="0" anchor="t">
            <a:spAutoFit/>
          </a:bodyPr>
          <a:lstStyle/>
          <a:p>
            <a:r>
              <a:rPr lang="en-US" sz="3963" b="1"/>
              <a:t>Evaluation</a:t>
            </a:r>
          </a:p>
        </p:txBody>
      </p:sp>
      <p:sp>
        <p:nvSpPr>
          <p:cNvPr id="26" name="TextBox 25">
            <a:extLst>
              <a:ext uri="{FF2B5EF4-FFF2-40B4-BE49-F238E27FC236}">
                <a16:creationId xmlns:a16="http://schemas.microsoft.com/office/drawing/2014/main" id="{45461DA1-D596-E15B-1D1A-7B32C7D0B68E}"/>
              </a:ext>
            </a:extLst>
          </p:cNvPr>
          <p:cNvSpPr txBox="1"/>
          <p:nvPr/>
        </p:nvSpPr>
        <p:spPr>
          <a:xfrm>
            <a:off x="22735529" y="12929671"/>
            <a:ext cx="9724276" cy="1464825"/>
          </a:xfrm>
          <a:prstGeom prst="rect">
            <a:avLst/>
          </a:prstGeom>
          <a:noFill/>
          <a:ln>
            <a:noFill/>
          </a:ln>
        </p:spPr>
        <p:txBody>
          <a:bodyPr wrap="square">
            <a:spAutoFit/>
          </a:bodyPr>
          <a:lstStyle/>
          <a:p>
            <a:pPr marL="235944" indent="-235944">
              <a:buFont typeface="Arial" panose="020B0604020202020204" pitchFamily="34" charset="0"/>
              <a:buChar char="•"/>
            </a:pPr>
            <a:r>
              <a:rPr lang="en-US" sz="2973" dirty="0"/>
              <a:t>The program was integrated into new hire onboarding and is subject to annual reviews and updates to ensure its continued relevance and effectiveness.​</a:t>
            </a:r>
          </a:p>
        </p:txBody>
      </p:sp>
      <p:sp>
        <p:nvSpPr>
          <p:cNvPr id="29" name="TextBox 28">
            <a:extLst>
              <a:ext uri="{FF2B5EF4-FFF2-40B4-BE49-F238E27FC236}">
                <a16:creationId xmlns:a16="http://schemas.microsoft.com/office/drawing/2014/main" id="{935493CB-28C5-1A75-F794-DC9D7A218792}"/>
              </a:ext>
            </a:extLst>
          </p:cNvPr>
          <p:cNvSpPr txBox="1"/>
          <p:nvPr/>
        </p:nvSpPr>
        <p:spPr>
          <a:xfrm>
            <a:off x="22735529" y="14569294"/>
            <a:ext cx="8887993" cy="686084"/>
          </a:xfrm>
          <a:prstGeom prst="rect">
            <a:avLst/>
          </a:prstGeom>
          <a:noFill/>
          <a:ln>
            <a:noFill/>
          </a:ln>
        </p:spPr>
        <p:txBody>
          <a:bodyPr wrap="square" lIns="75500" tIns="37750" rIns="75500" bIns="37750" rtlCol="0" anchor="t">
            <a:spAutoFit/>
          </a:bodyPr>
          <a:lstStyle/>
          <a:p>
            <a:r>
              <a:rPr lang="en-US" sz="3963" b="1"/>
              <a:t>Discussion</a:t>
            </a:r>
          </a:p>
        </p:txBody>
      </p:sp>
      <p:sp>
        <p:nvSpPr>
          <p:cNvPr id="30" name="TextBox 29">
            <a:extLst>
              <a:ext uri="{FF2B5EF4-FFF2-40B4-BE49-F238E27FC236}">
                <a16:creationId xmlns:a16="http://schemas.microsoft.com/office/drawing/2014/main" id="{E5D392A3-97A8-3E2E-A879-33F51D2C9E5D}"/>
              </a:ext>
            </a:extLst>
          </p:cNvPr>
          <p:cNvSpPr txBox="1"/>
          <p:nvPr/>
        </p:nvSpPr>
        <p:spPr>
          <a:xfrm>
            <a:off x="22735529" y="15263341"/>
            <a:ext cx="9724276" cy="3294813"/>
          </a:xfrm>
          <a:prstGeom prst="rect">
            <a:avLst/>
          </a:prstGeom>
          <a:noFill/>
          <a:ln>
            <a:noFill/>
          </a:ln>
        </p:spPr>
        <p:txBody>
          <a:bodyPr wrap="square">
            <a:spAutoFit/>
          </a:bodyPr>
          <a:lstStyle/>
          <a:p>
            <a:pPr marL="471888" indent="-471888">
              <a:buFont typeface="Arial" panose="020B0604020202020204" pitchFamily="34" charset="0"/>
              <a:buChar char="•"/>
            </a:pPr>
            <a:r>
              <a:rPr lang="en-US" sz="2973">
                <a:ea typeface="Calibri" panose="020F0502020204030204" pitchFamily="34" charset="0"/>
              </a:rPr>
              <a:t>This project showcases the innovative and collaborative efforts of acute care unit-based Oncology RNs in navigating patients through the complexities of chemotherapy administration. </a:t>
            </a:r>
          </a:p>
          <a:p>
            <a:pPr marL="471888" indent="-471888">
              <a:buFont typeface="Arial" panose="020B0604020202020204" pitchFamily="34" charset="0"/>
              <a:buChar char="•"/>
            </a:pPr>
            <a:r>
              <a:rPr lang="en-US" sz="2973">
                <a:ea typeface="Calibri" panose="020F0502020204030204" pitchFamily="34" charset="0"/>
              </a:rPr>
              <a:t>It underscores the importance of consistent staffing and leadership to ensure the continued success of patient care outcomes.</a:t>
            </a:r>
            <a:endParaRPr lang="en-US" sz="2973"/>
          </a:p>
        </p:txBody>
      </p:sp>
      <p:sp>
        <p:nvSpPr>
          <p:cNvPr id="31" name="TextBox 30">
            <a:extLst>
              <a:ext uri="{FF2B5EF4-FFF2-40B4-BE49-F238E27FC236}">
                <a16:creationId xmlns:a16="http://schemas.microsoft.com/office/drawing/2014/main" id="{51E36ED6-915E-D2DD-F83D-7703D69E11E2}"/>
              </a:ext>
            </a:extLst>
          </p:cNvPr>
          <p:cNvSpPr txBox="1"/>
          <p:nvPr/>
        </p:nvSpPr>
        <p:spPr>
          <a:xfrm>
            <a:off x="22735529" y="18635029"/>
            <a:ext cx="8887993" cy="686084"/>
          </a:xfrm>
          <a:prstGeom prst="rect">
            <a:avLst/>
          </a:prstGeom>
          <a:noFill/>
          <a:ln>
            <a:noFill/>
          </a:ln>
        </p:spPr>
        <p:txBody>
          <a:bodyPr wrap="square" lIns="75500" tIns="37750" rIns="75500" bIns="37750" rtlCol="0" anchor="t">
            <a:spAutoFit/>
          </a:bodyPr>
          <a:lstStyle/>
          <a:p>
            <a:r>
              <a:rPr lang="en-US" sz="3963" b="1"/>
              <a:t>Acknowledgements</a:t>
            </a:r>
          </a:p>
        </p:txBody>
      </p:sp>
      <p:sp>
        <p:nvSpPr>
          <p:cNvPr id="32" name="TextBox 31">
            <a:extLst>
              <a:ext uri="{FF2B5EF4-FFF2-40B4-BE49-F238E27FC236}">
                <a16:creationId xmlns:a16="http://schemas.microsoft.com/office/drawing/2014/main" id="{D99B03D7-2F1C-C5AD-8A2F-D28A64B93633}"/>
              </a:ext>
            </a:extLst>
          </p:cNvPr>
          <p:cNvSpPr txBox="1"/>
          <p:nvPr/>
        </p:nvSpPr>
        <p:spPr>
          <a:xfrm>
            <a:off x="22735529" y="19329075"/>
            <a:ext cx="9724276" cy="549831"/>
          </a:xfrm>
          <a:prstGeom prst="rect">
            <a:avLst/>
          </a:prstGeom>
          <a:noFill/>
          <a:ln>
            <a:noFill/>
          </a:ln>
        </p:spPr>
        <p:txBody>
          <a:bodyPr wrap="square">
            <a:spAutoFit/>
          </a:bodyPr>
          <a:lstStyle/>
          <a:p>
            <a:pPr marL="235944" indent="-235944">
              <a:buFont typeface="Arial" panose="020B0604020202020204" pitchFamily="34" charset="0"/>
              <a:buChar char="•"/>
            </a:pPr>
            <a:r>
              <a:rPr lang="en-US" sz="2973" dirty="0"/>
              <a:t>Kaiser Permanente Nursing Leadership </a:t>
            </a:r>
          </a:p>
        </p:txBody>
      </p:sp>
      <p:sp>
        <p:nvSpPr>
          <p:cNvPr id="34" name="Arrow: Left-Right 33">
            <a:extLst>
              <a:ext uri="{FF2B5EF4-FFF2-40B4-BE49-F238E27FC236}">
                <a16:creationId xmlns:a16="http://schemas.microsoft.com/office/drawing/2014/main" id="{869519CF-FD62-4E4B-29AD-5A578E40D748}"/>
              </a:ext>
            </a:extLst>
          </p:cNvPr>
          <p:cNvSpPr/>
          <p:nvPr/>
        </p:nvSpPr>
        <p:spPr>
          <a:xfrm>
            <a:off x="463900" y="4881059"/>
            <a:ext cx="32187820" cy="1975895"/>
          </a:xfrm>
          <a:prstGeom prst="leftRightArrow">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5450"/>
              <a:t>Chemotherapy / Immunotherapy Navigation is 24/7 Care</a:t>
            </a:r>
          </a:p>
        </p:txBody>
      </p:sp>
      <p:pic>
        <p:nvPicPr>
          <p:cNvPr id="40" name="Picture 39" descr="A white text on a black background&#10;&#10;Description automatically generated">
            <a:extLst>
              <a:ext uri="{FF2B5EF4-FFF2-40B4-BE49-F238E27FC236}">
                <a16:creationId xmlns:a16="http://schemas.microsoft.com/office/drawing/2014/main" id="{C1817767-A1D4-B9F5-B37F-BD43C7BE542C}"/>
              </a:ext>
            </a:extLst>
          </p:cNvPr>
          <p:cNvPicPr>
            <a:picLocks noChangeAspect="1"/>
          </p:cNvPicPr>
          <p:nvPr/>
        </p:nvPicPr>
        <p:blipFill>
          <a:blip r:embed="rId6"/>
          <a:stretch>
            <a:fillRect/>
          </a:stretch>
        </p:blipFill>
        <p:spPr>
          <a:xfrm>
            <a:off x="1342737" y="4454928"/>
            <a:ext cx="5675456" cy="643961"/>
          </a:xfrm>
          <a:prstGeom prst="rect">
            <a:avLst/>
          </a:prstGeom>
        </p:spPr>
      </p:pic>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7f89191-57ff-4a96-a541-b01e2d184034">
      <Terms xmlns="http://schemas.microsoft.com/office/infopath/2007/PartnerControls"/>
    </lcf76f155ced4ddcb4097134ff3c332f>
    <TaxCatchAll xmlns="2546a9ec-52a5-4a7b-a9be-04933c21632d" xsi:nil="true"/>
    <Reviewed xmlns="27f89191-57ff-4a96-a541-b01e2d18403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C26BB8BB708BE43AD4D224FF1B04892" ma:contentTypeVersion="18" ma:contentTypeDescription="Create a new document." ma:contentTypeScope="" ma:versionID="8d0dfeb09b6c31dbead23507752557ee">
  <xsd:schema xmlns:xsd="http://www.w3.org/2001/XMLSchema" xmlns:xs="http://www.w3.org/2001/XMLSchema" xmlns:p="http://schemas.microsoft.com/office/2006/metadata/properties" xmlns:ns2="27f89191-57ff-4a96-a541-b01e2d184034" xmlns:ns3="2546a9ec-52a5-4a7b-a9be-04933c21632d" targetNamespace="http://schemas.microsoft.com/office/2006/metadata/properties" ma:root="true" ma:fieldsID="454c5aae6c411c235aa516a4b2acd725" ns2:_="" ns3:_="">
    <xsd:import namespace="27f89191-57ff-4a96-a541-b01e2d184034"/>
    <xsd:import namespace="2546a9ec-52a5-4a7b-a9be-04933c21632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LengthInSeconds" minOccurs="0"/>
                <xsd:element ref="ns2:Reviewed"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f89191-57ff-4a96-a541-b01e2d1840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Reviewed" ma:index="21" nillable="true" ma:displayName="Reviewed" ma:format="Dropdown" ma:internalName="Reviewed">
      <xsd:simpleType>
        <xsd:restriction base="dms:Text">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3d6211aa-27b9-4aa0-bbab-c84ae7d560e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46a9ec-52a5-4a7b-a9be-04933c21632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0cf9c3c3-abac-48ad-9c7d-e2fa46378830}" ma:internalName="TaxCatchAll" ma:showField="CatchAllData" ma:web="2546a9ec-52a5-4a7b-a9be-04933c2163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79710F-6510-41F7-A55B-D31F631A6756}">
  <ds:schemaRefs>
    <ds:schemaRef ds:uri="2546a9ec-52a5-4a7b-a9be-04933c21632d"/>
    <ds:schemaRef ds:uri="27f89191-57ff-4a96-a541-b01e2d18403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D7E78FE-6D60-4055-A904-750FB4F1C901}">
  <ds:schemaRefs>
    <ds:schemaRef ds:uri="http://schemas.microsoft.com/sharepoint/v3/contenttype/forms"/>
  </ds:schemaRefs>
</ds:datastoreItem>
</file>

<file path=customXml/itemProps3.xml><?xml version="1.0" encoding="utf-8"?>
<ds:datastoreItem xmlns:ds="http://schemas.openxmlformats.org/officeDocument/2006/customXml" ds:itemID="{CB237392-F1F3-4D04-9651-968FEBAE0C9A}">
  <ds:schemaRefs>
    <ds:schemaRef ds:uri="2546a9ec-52a5-4a7b-a9be-04933c21632d"/>
    <ds:schemaRef ds:uri="27f89191-57ff-4a96-a541-b01e2d18403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158</TotalTime>
  <Words>344</Words>
  <Application>Microsoft Office PowerPoint</Application>
  <PresentationFormat>Custom</PresentationFormat>
  <Paragraphs>26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2013 - 2022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Deborah L Bolton</cp:lastModifiedBy>
  <cp:revision>6</cp:revision>
  <cp:lastPrinted>2024-02-27T22:31:44Z</cp:lastPrinted>
  <dcterms:created xsi:type="dcterms:W3CDTF">2015-06-29T16:44:08Z</dcterms:created>
  <dcterms:modified xsi:type="dcterms:W3CDTF">2024-06-10T20:54:10Z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0x0101009C26BB8BB708BE43AD4D224FF1B04892</vt:lpwstr>
  </property>
  <property fmtid="{D5CDD505-2E9C-101B-9397-08002B2CF9AE}" pid="3" name="EmailTo">
    <vt:lpwstr/>
  </property>
  <property fmtid="{D5CDD505-2E9C-101B-9397-08002B2CF9AE}" pid="4" name="Target Audiences">
    <vt:lpwstr/>
  </property>
  <property fmtid="{D5CDD505-2E9C-101B-9397-08002B2CF9AE}" pid="5" name="EmailSender">
    <vt:lpwstr/>
  </property>
  <property fmtid="{D5CDD505-2E9C-101B-9397-08002B2CF9AE}" pid="6" name="EmailFrom">
    <vt:lpwstr/>
  </property>
  <property fmtid="{D5CDD505-2E9C-101B-9397-08002B2CF9AE}" pid="7" name="EmailSubject">
    <vt:lpwstr/>
  </property>
  <property fmtid="{D5CDD505-2E9C-101B-9397-08002B2CF9AE}" pid="8" name="EmailCc">
    <vt:lpwstr/>
  </property>
</Properties>
</file>