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6"/>
  </p:notesMasterIdLst>
  <p:sldIdLst>
    <p:sldId id="256" r:id="rId5"/>
  </p:sldIdLst>
  <p:sldSz cx="32918400" cy="219456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672"/>
    <a:srgbClr val="0063A6"/>
    <a:srgbClr val="3333CC"/>
    <a:srgbClr val="FF8300"/>
    <a:srgbClr val="EC9F06"/>
    <a:srgbClr val="006241"/>
    <a:srgbClr val="008257"/>
    <a:srgbClr val="41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1302"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F79DD94-9949-44A5-AF0A-FB264C195F9A}" type="datetimeFigureOut">
              <a:rPr lang="en-US" smtClean="0"/>
              <a:t>6/10/2024</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FE1421D-52C2-4B42-A7EF-F4A276309D89}" type="slidenum">
              <a:rPr lang="en-US" smtClean="0"/>
              <a:t>‹#›</a:t>
            </a:fld>
            <a:endParaRPr lang="en-US"/>
          </a:p>
        </p:txBody>
      </p:sp>
    </p:spTree>
    <p:extLst>
      <p:ext uri="{BB962C8B-B14F-4D97-AF65-F5344CB8AC3E}">
        <p14:creationId xmlns:p14="http://schemas.microsoft.com/office/powerpoint/2010/main" val="2156156879"/>
      </p:ext>
    </p:extLst>
  </p:cSld>
  <p:clrMap bg1="lt1" tx1="dk1" bg2="lt2" tx2="dk2" accent1="accent1" accent2="accent2" accent3="accent3" accent4="accent4" accent5="accent5" accent6="accent6" hlink="hlink" folHlink="folHlink"/>
  <p:notesStyle>
    <a:lvl1pPr marL="0" algn="l" defTabSz="805586" rtl="0" eaLnBrk="1" latinLnBrk="0" hangingPunct="1">
      <a:defRPr sz="1057" kern="1200">
        <a:solidFill>
          <a:schemeClr val="tx1"/>
        </a:solidFill>
        <a:latin typeface="+mn-lt"/>
        <a:ea typeface="+mn-ea"/>
        <a:cs typeface="+mn-cs"/>
      </a:defRPr>
    </a:lvl1pPr>
    <a:lvl2pPr marL="402793" algn="l" defTabSz="805586" rtl="0" eaLnBrk="1" latinLnBrk="0" hangingPunct="1">
      <a:defRPr sz="1057" kern="1200">
        <a:solidFill>
          <a:schemeClr val="tx1"/>
        </a:solidFill>
        <a:latin typeface="+mn-lt"/>
        <a:ea typeface="+mn-ea"/>
        <a:cs typeface="+mn-cs"/>
      </a:defRPr>
    </a:lvl2pPr>
    <a:lvl3pPr marL="805586" algn="l" defTabSz="805586" rtl="0" eaLnBrk="1" latinLnBrk="0" hangingPunct="1">
      <a:defRPr sz="1057" kern="1200">
        <a:solidFill>
          <a:schemeClr val="tx1"/>
        </a:solidFill>
        <a:latin typeface="+mn-lt"/>
        <a:ea typeface="+mn-ea"/>
        <a:cs typeface="+mn-cs"/>
      </a:defRPr>
    </a:lvl3pPr>
    <a:lvl4pPr marL="1208380" algn="l" defTabSz="805586" rtl="0" eaLnBrk="1" latinLnBrk="0" hangingPunct="1">
      <a:defRPr sz="1057" kern="1200">
        <a:solidFill>
          <a:schemeClr val="tx1"/>
        </a:solidFill>
        <a:latin typeface="+mn-lt"/>
        <a:ea typeface="+mn-ea"/>
        <a:cs typeface="+mn-cs"/>
      </a:defRPr>
    </a:lvl4pPr>
    <a:lvl5pPr marL="1611173" algn="l" defTabSz="805586" rtl="0" eaLnBrk="1" latinLnBrk="0" hangingPunct="1">
      <a:defRPr sz="1057" kern="1200">
        <a:solidFill>
          <a:schemeClr val="tx1"/>
        </a:solidFill>
        <a:latin typeface="+mn-lt"/>
        <a:ea typeface="+mn-ea"/>
        <a:cs typeface="+mn-cs"/>
      </a:defRPr>
    </a:lvl5pPr>
    <a:lvl6pPr marL="2013966" algn="l" defTabSz="805586" rtl="0" eaLnBrk="1" latinLnBrk="0" hangingPunct="1">
      <a:defRPr sz="1057" kern="1200">
        <a:solidFill>
          <a:schemeClr val="tx1"/>
        </a:solidFill>
        <a:latin typeface="+mn-lt"/>
        <a:ea typeface="+mn-ea"/>
        <a:cs typeface="+mn-cs"/>
      </a:defRPr>
    </a:lvl6pPr>
    <a:lvl7pPr marL="2416759" algn="l" defTabSz="805586" rtl="0" eaLnBrk="1" latinLnBrk="0" hangingPunct="1">
      <a:defRPr sz="1057" kern="1200">
        <a:solidFill>
          <a:schemeClr val="tx1"/>
        </a:solidFill>
        <a:latin typeface="+mn-lt"/>
        <a:ea typeface="+mn-ea"/>
        <a:cs typeface="+mn-cs"/>
      </a:defRPr>
    </a:lvl7pPr>
    <a:lvl8pPr marL="2819552" algn="l" defTabSz="805586" rtl="0" eaLnBrk="1" latinLnBrk="0" hangingPunct="1">
      <a:defRPr sz="1057" kern="1200">
        <a:solidFill>
          <a:schemeClr val="tx1"/>
        </a:solidFill>
        <a:latin typeface="+mn-lt"/>
        <a:ea typeface="+mn-ea"/>
        <a:cs typeface="+mn-cs"/>
      </a:defRPr>
    </a:lvl8pPr>
    <a:lvl9pPr marL="3222346" algn="l" defTabSz="805586" rtl="0" eaLnBrk="1" latinLnBrk="0" hangingPunct="1">
      <a:defRPr sz="10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1162050"/>
            <a:ext cx="470535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E1421D-52C2-4B42-A7EF-F4A276309D89}" type="slidenum">
              <a:rPr lang="en-US" smtClean="0"/>
              <a:t>1</a:t>
            </a:fld>
            <a:endParaRPr lang="en-US"/>
          </a:p>
        </p:txBody>
      </p:sp>
    </p:spTree>
    <p:extLst>
      <p:ext uri="{BB962C8B-B14F-4D97-AF65-F5344CB8AC3E}">
        <p14:creationId xmlns:p14="http://schemas.microsoft.com/office/powerpoint/2010/main" val="1181911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96005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8382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98756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6170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69126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231832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13710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79043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6277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306447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59274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570088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smtClean="0"/>
              <a:t>6/10/2024</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368466335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file:///C:\Users\P805675\OneDrive%20-%20Kaiser%20Permanente\Desktop\2021%20Infusion_Therapy_Standards_of_Practice,_8th.1.pdf"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pubmed.ncbi.nlm.nih.gov/31025752/" TargetMode="Externa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B89B282-BD31-48AF-94CC-C3E0942C7A7F}"/>
              </a:ext>
            </a:extLst>
          </p:cNvPr>
          <p:cNvSpPr/>
          <p:nvPr/>
        </p:nvSpPr>
        <p:spPr>
          <a:xfrm>
            <a:off x="471873" y="1724085"/>
            <a:ext cx="32249067" cy="3994219"/>
          </a:xfrm>
          <a:prstGeom prst="rect">
            <a:avLst/>
          </a:prstGeom>
          <a:solidFill>
            <a:srgbClr val="0063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8188"/>
          </a:p>
        </p:txBody>
      </p:sp>
      <p:sp>
        <p:nvSpPr>
          <p:cNvPr id="6" name="TextBox 5">
            <a:extLst>
              <a:ext uri="{FF2B5EF4-FFF2-40B4-BE49-F238E27FC236}">
                <a16:creationId xmlns:a16="http://schemas.microsoft.com/office/drawing/2014/main" id="{1F8500CE-8D35-43BD-BFCC-339160F1ABAE}"/>
              </a:ext>
            </a:extLst>
          </p:cNvPr>
          <p:cNvSpPr txBox="1"/>
          <p:nvPr/>
        </p:nvSpPr>
        <p:spPr>
          <a:xfrm>
            <a:off x="4386561" y="2327490"/>
            <a:ext cx="24145279" cy="3090974"/>
          </a:xfrm>
          <a:prstGeom prst="rect">
            <a:avLst/>
          </a:prstGeom>
          <a:noFill/>
        </p:spPr>
        <p:txBody>
          <a:bodyPr>
            <a:spAutoFit/>
          </a:bodyPr>
          <a:lstStyle/>
          <a:p>
            <a:pPr algn="ctr" defTabSz="4228026">
              <a:defRPr/>
            </a:pPr>
            <a:r>
              <a:rPr lang="fr-CA" sz="7266" b="1" dirty="0" err="1">
                <a:solidFill>
                  <a:schemeClr val="bg1"/>
                </a:solidFill>
                <a:effectLst>
                  <a:outerShdw blurRad="38100" dist="38100" dir="2700000" algn="tl">
                    <a:srgbClr val="000000">
                      <a:alpha val="43137"/>
                    </a:srgbClr>
                  </a:outerShdw>
                </a:effectLst>
              </a:rPr>
              <a:t>Adopting</a:t>
            </a:r>
            <a:r>
              <a:rPr lang="fr-CA" sz="7266" b="1" dirty="0">
                <a:solidFill>
                  <a:schemeClr val="bg1"/>
                </a:solidFill>
                <a:effectLst>
                  <a:outerShdw blurRad="38100" dist="38100" dir="2700000" algn="tl">
                    <a:srgbClr val="000000">
                      <a:alpha val="43137"/>
                    </a:srgbClr>
                  </a:outerShdw>
                </a:effectLst>
              </a:rPr>
              <a:t> Photo Documentation to the CLABSI Prevention Bundle: A Novel Concept in Benchmarking</a:t>
            </a:r>
            <a:br>
              <a:rPr lang="fr-CA" sz="11745" dirty="0">
                <a:solidFill>
                  <a:schemeClr val="bg1"/>
                </a:solidFill>
                <a:effectLst>
                  <a:outerShdw blurRad="38100" dist="38100" dir="2700000" algn="tl">
                    <a:srgbClr val="000000">
                      <a:alpha val="43137"/>
                    </a:srgbClr>
                  </a:outerShdw>
                </a:effectLst>
              </a:rPr>
            </a:br>
            <a:r>
              <a:rPr lang="en-US" sz="4954" i="1" dirty="0">
                <a:solidFill>
                  <a:schemeClr val="bg1"/>
                </a:solidFill>
                <a:effectLst>
                  <a:outerShdw blurRad="38100" dist="38100" dir="2700000" algn="tl">
                    <a:srgbClr val="000000">
                      <a:alpha val="43137"/>
                    </a:srgbClr>
                  </a:outerShdw>
                </a:effectLst>
              </a:rPr>
              <a:t>Deborah Bolton, MN, RN, CNS-FNP, AOCNS, AOCNP Kaiser Permanent Oakland Ca.</a:t>
            </a:r>
            <a:endParaRPr lang="en-CA" sz="4954" i="1" dirty="0">
              <a:solidFill>
                <a:schemeClr val="bg1"/>
              </a:solidFill>
              <a:effectLst>
                <a:outerShdw blurRad="38100" dist="38100" dir="2700000" algn="tl">
                  <a:srgbClr val="000000">
                    <a:alpha val="43137"/>
                  </a:srgbClr>
                </a:outerShdw>
              </a:effectLst>
            </a:endParaRPr>
          </a:p>
        </p:txBody>
      </p:sp>
      <p:sp>
        <p:nvSpPr>
          <p:cNvPr id="60" name="Rectangle 59">
            <a:extLst>
              <a:ext uri="{FF2B5EF4-FFF2-40B4-BE49-F238E27FC236}">
                <a16:creationId xmlns:a16="http://schemas.microsoft.com/office/drawing/2014/main" id="{F6389B3A-4095-43DF-B888-35E8A9041452}"/>
              </a:ext>
            </a:extLst>
          </p:cNvPr>
          <p:cNvSpPr/>
          <p:nvPr/>
        </p:nvSpPr>
        <p:spPr>
          <a:xfrm>
            <a:off x="35493077" y="23155871"/>
            <a:ext cx="2025358" cy="139665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642">
              <a:solidFill>
                <a:schemeClr val="bg1"/>
              </a:solidFill>
            </a:endParaRPr>
          </a:p>
        </p:txBody>
      </p:sp>
      <p:sp>
        <p:nvSpPr>
          <p:cNvPr id="3" name="Rectangle 2">
            <a:extLst>
              <a:ext uri="{FF2B5EF4-FFF2-40B4-BE49-F238E27FC236}">
                <a16:creationId xmlns:a16="http://schemas.microsoft.com/office/drawing/2014/main" id="{B25EAEE0-9066-60E4-13B9-FFFA986C64CF}"/>
              </a:ext>
            </a:extLst>
          </p:cNvPr>
          <p:cNvSpPr/>
          <p:nvPr/>
        </p:nvSpPr>
        <p:spPr>
          <a:xfrm>
            <a:off x="1020280" y="5766859"/>
            <a:ext cx="10035641" cy="13796064"/>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4" name="Rectangle 3">
            <a:extLst>
              <a:ext uri="{FF2B5EF4-FFF2-40B4-BE49-F238E27FC236}">
                <a16:creationId xmlns:a16="http://schemas.microsoft.com/office/drawing/2014/main" id="{87F8AEE6-E46A-184D-AFA7-D8A10E18C9E7}"/>
              </a:ext>
            </a:extLst>
          </p:cNvPr>
          <p:cNvSpPr/>
          <p:nvPr/>
        </p:nvSpPr>
        <p:spPr>
          <a:xfrm>
            <a:off x="11294848" y="5766859"/>
            <a:ext cx="10943124" cy="11712564"/>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10" dirty="0"/>
              <a:t>Un</a:t>
            </a:r>
          </a:p>
        </p:txBody>
      </p:sp>
      <p:sp>
        <p:nvSpPr>
          <p:cNvPr id="5" name="Rectangle 4">
            <a:extLst>
              <a:ext uri="{FF2B5EF4-FFF2-40B4-BE49-F238E27FC236}">
                <a16:creationId xmlns:a16="http://schemas.microsoft.com/office/drawing/2014/main" id="{BA5E174F-1D1D-0C6C-A19C-4ADF077FCD1B}"/>
              </a:ext>
            </a:extLst>
          </p:cNvPr>
          <p:cNvSpPr/>
          <p:nvPr/>
        </p:nvSpPr>
        <p:spPr>
          <a:xfrm>
            <a:off x="22556586" y="5755372"/>
            <a:ext cx="10164354" cy="13880046"/>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7" name="TextBox 6">
            <a:extLst>
              <a:ext uri="{FF2B5EF4-FFF2-40B4-BE49-F238E27FC236}">
                <a16:creationId xmlns:a16="http://schemas.microsoft.com/office/drawing/2014/main" id="{84D31DFB-C949-B018-E360-D31047696D1F}"/>
              </a:ext>
            </a:extLst>
          </p:cNvPr>
          <p:cNvSpPr txBox="1"/>
          <p:nvPr/>
        </p:nvSpPr>
        <p:spPr>
          <a:xfrm>
            <a:off x="887562" y="5787454"/>
            <a:ext cx="10214024" cy="15221730"/>
          </a:xfrm>
          <a:prstGeom prst="rect">
            <a:avLst/>
          </a:prstGeom>
          <a:solidFill>
            <a:schemeClr val="accent2">
              <a:lumMod val="20000"/>
              <a:lumOff val="80000"/>
            </a:schemeClr>
          </a:solidFill>
        </p:spPr>
        <p:txBody>
          <a:bodyPr wrap="square" lIns="75500" tIns="37750" rIns="75500" bIns="37750" rtlCol="0" anchor="t">
            <a:spAutoFit/>
          </a:bodyPr>
          <a:lstStyle/>
          <a:p>
            <a:r>
              <a:rPr lang="en-US" sz="3963" b="1" dirty="0"/>
              <a:t>Background and Significance</a:t>
            </a:r>
          </a:p>
          <a:p>
            <a:r>
              <a:rPr lang="en-US" sz="3633" dirty="0">
                <a:solidFill>
                  <a:srgbClr val="0D0D0D"/>
                </a:solidFill>
              </a:rPr>
              <a:t>Central Line-Associated Bloodstream Infections (CLABSIs) are a significant concern in healthcare settings leading to increased morbidity, mortality, and healthcare costs. In 2016, the community based acute care 24 bed oncology medical-surgical unit, implemented CLABSI prevention “best practices”. Despite the implementation of best practices and preventive measures, challenges persist in accurately assessing and documenting the status of central line insertion sites resulting in nine CLABSI in 2019. While traditional approaches such as bedside assessments and documentation have been standard practice, limitations occur in capturing subtle changes or inconsistencies in central line dressing compliance, insertion site integrity and documentation continuum of care. </a:t>
            </a:r>
          </a:p>
          <a:p>
            <a:r>
              <a:rPr lang="en-US" sz="3633" dirty="0">
                <a:solidFill>
                  <a:srgbClr val="0D0D0D"/>
                </a:solidFill>
              </a:rPr>
              <a:t>Current practice results in:</a:t>
            </a:r>
          </a:p>
          <a:p>
            <a:pPr marL="613454" indent="-613454">
              <a:buAutoNum type="arabicPeriod"/>
            </a:pPr>
            <a:r>
              <a:rPr lang="en-US" sz="3633" dirty="0">
                <a:solidFill>
                  <a:srgbClr val="0D0D0D"/>
                </a:solidFill>
              </a:rPr>
              <a:t>Limited nursing assessment </a:t>
            </a:r>
          </a:p>
          <a:p>
            <a:pPr marL="613454" indent="-613454">
              <a:buAutoNum type="arabicPeriod"/>
            </a:pPr>
            <a:r>
              <a:rPr lang="en-US" sz="3633" dirty="0">
                <a:solidFill>
                  <a:srgbClr val="0D0D0D"/>
                </a:solidFill>
              </a:rPr>
              <a:t>Need for Daily and /or per shift visual assessments fostered by INS and hospital policies</a:t>
            </a:r>
          </a:p>
          <a:p>
            <a:r>
              <a:rPr lang="en-US" sz="3633" dirty="0"/>
              <a:t>3. Inconsistencies in Dressing Compliance</a:t>
            </a:r>
          </a:p>
          <a:p>
            <a:r>
              <a:rPr lang="en-US" sz="3633" dirty="0"/>
              <a:t>4. CVC Insertion Site (puncture vs. wound)    </a:t>
            </a:r>
          </a:p>
          <a:p>
            <a:pPr marL="471888" indent="-471888">
              <a:buFont typeface="Arial" panose="020B0604020202020204" pitchFamily="34" charset="0"/>
              <a:buChar char="•"/>
            </a:pPr>
            <a:r>
              <a:rPr lang="en-US" sz="3633" dirty="0"/>
              <a:t>    Wound and Ostomy Guidelines: Medical Device Wounds)</a:t>
            </a:r>
          </a:p>
          <a:p>
            <a:pPr marL="471888" indent="-471888">
              <a:buFont typeface="Arial" panose="020B0604020202020204" pitchFamily="34" charset="0"/>
              <a:buChar char="•"/>
            </a:pPr>
            <a:r>
              <a:rPr lang="en-US" sz="3633" dirty="0"/>
              <a:t>    INS standards: medical Device Wounds</a:t>
            </a:r>
          </a:p>
        </p:txBody>
      </p:sp>
      <p:sp>
        <p:nvSpPr>
          <p:cNvPr id="9" name="TextBox 8">
            <a:extLst>
              <a:ext uri="{FF2B5EF4-FFF2-40B4-BE49-F238E27FC236}">
                <a16:creationId xmlns:a16="http://schemas.microsoft.com/office/drawing/2014/main" id="{C88C53E1-0EF4-2233-1A55-1BF0FFA27775}"/>
              </a:ext>
            </a:extLst>
          </p:cNvPr>
          <p:cNvSpPr txBox="1"/>
          <p:nvPr/>
        </p:nvSpPr>
        <p:spPr>
          <a:xfrm flipH="1">
            <a:off x="11294847" y="5787453"/>
            <a:ext cx="11015629" cy="8512970"/>
          </a:xfrm>
          <a:prstGeom prst="rect">
            <a:avLst/>
          </a:prstGeom>
          <a:solidFill>
            <a:schemeClr val="accent2">
              <a:lumMod val="40000"/>
              <a:lumOff val="60000"/>
            </a:schemeClr>
          </a:solidFill>
        </p:spPr>
        <p:txBody>
          <a:bodyPr wrap="square" lIns="75500" tIns="37750" rIns="75500" bIns="37750" rtlCol="0" anchor="t">
            <a:spAutoFit/>
          </a:bodyPr>
          <a:lstStyle/>
          <a:p>
            <a:r>
              <a:rPr lang="en-US" sz="3633" dirty="0"/>
              <a:t>5.Multilocations related to CVC placement and dressing changes</a:t>
            </a:r>
          </a:p>
          <a:p>
            <a:r>
              <a:rPr lang="en-US" sz="3633" dirty="0">
                <a:solidFill>
                  <a:srgbClr val="0D0D0D"/>
                </a:solidFill>
              </a:rPr>
              <a:t>6. Kaiser Regional Policies related Medical Devices and HA Skin Injuries</a:t>
            </a:r>
          </a:p>
          <a:p>
            <a:r>
              <a:rPr lang="en-US" sz="3633" dirty="0">
                <a:solidFill>
                  <a:srgbClr val="0D0D0D"/>
                </a:solidFill>
              </a:rPr>
              <a:t>Photo documentation offers a visual and objective method to assess, benchmark, and track the status of central line insertion sites over time.</a:t>
            </a:r>
            <a:endParaRPr lang="en-US" sz="3633" dirty="0"/>
          </a:p>
          <a:p>
            <a:r>
              <a:rPr lang="en-US" sz="3963" b="1" dirty="0"/>
              <a:t>Purpose</a:t>
            </a:r>
          </a:p>
          <a:p>
            <a:r>
              <a:rPr lang="en-US" sz="3633" dirty="0"/>
              <a:t>Integration of  photo documentation  into the CLABSI prevention bundle provides  through</a:t>
            </a:r>
          </a:p>
          <a:p>
            <a:pPr marL="755020" indent="-755020">
              <a:buAutoNum type="arabicPeriod"/>
            </a:pPr>
            <a:r>
              <a:rPr lang="en-US" sz="3633" dirty="0"/>
              <a:t>Development of a 2 Step protocol for digitalization</a:t>
            </a:r>
          </a:p>
          <a:p>
            <a:pPr marL="755020" indent="-755020">
              <a:buAutoNum type="arabicPeriod"/>
            </a:pPr>
            <a:r>
              <a:rPr lang="en-US" sz="3633" dirty="0"/>
              <a:t>Consistency in photo documentation and  assessment</a:t>
            </a:r>
          </a:p>
          <a:p>
            <a:pPr marL="755020" indent="-755020">
              <a:buAutoNum type="arabicPeriod"/>
            </a:pPr>
            <a:r>
              <a:rPr lang="en-US" sz="3633" dirty="0"/>
              <a:t>Standardization of insertion site assessment</a:t>
            </a:r>
          </a:p>
          <a:p>
            <a:pPr marL="755020" indent="-755020">
              <a:buAutoNum type="arabicPeriod"/>
            </a:pPr>
            <a:r>
              <a:rPr lang="en-US" sz="3633" dirty="0"/>
              <a:t>Benchmarking to improve patient outcomes across the continuum of care</a:t>
            </a:r>
          </a:p>
        </p:txBody>
      </p:sp>
      <p:sp>
        <p:nvSpPr>
          <p:cNvPr id="10" name="TextBox 9">
            <a:extLst>
              <a:ext uri="{FF2B5EF4-FFF2-40B4-BE49-F238E27FC236}">
                <a16:creationId xmlns:a16="http://schemas.microsoft.com/office/drawing/2014/main" id="{20A3E1BB-3D9A-1972-CB5D-0B87F2BD75EA}"/>
              </a:ext>
            </a:extLst>
          </p:cNvPr>
          <p:cNvSpPr txBox="1"/>
          <p:nvPr/>
        </p:nvSpPr>
        <p:spPr>
          <a:xfrm>
            <a:off x="11234304" y="15723311"/>
            <a:ext cx="11076172" cy="4802659"/>
          </a:xfrm>
          <a:prstGeom prst="rect">
            <a:avLst/>
          </a:prstGeom>
          <a:solidFill>
            <a:schemeClr val="accent2">
              <a:lumMod val="40000"/>
              <a:lumOff val="60000"/>
            </a:schemeClr>
          </a:solidFill>
        </p:spPr>
        <p:txBody>
          <a:bodyPr wrap="square" lIns="75500" tIns="37750" rIns="75500" bIns="37750" rtlCol="0" anchor="t">
            <a:spAutoFit/>
          </a:bodyPr>
          <a:lstStyle/>
          <a:p>
            <a:endParaRPr lang="en-US" sz="3963" b="1" dirty="0"/>
          </a:p>
          <a:p>
            <a:r>
              <a:rPr lang="en-US" sz="3963" b="1" dirty="0"/>
              <a:t>Interventions</a:t>
            </a:r>
            <a:r>
              <a:rPr lang="en-US" sz="3633" b="1" dirty="0"/>
              <a:t>:  </a:t>
            </a:r>
            <a:r>
              <a:rPr lang="en-US" sz="3633" dirty="0"/>
              <a:t>2 Step photo-documentation using a unit-based iPhone that allowed for uploading to the </a:t>
            </a:r>
            <a:r>
              <a:rPr lang="en-US" sz="3633" dirty="0" err="1"/>
              <a:t>eMR</a:t>
            </a:r>
            <a:r>
              <a:rPr lang="en-US" sz="3633" dirty="0"/>
              <a:t>: </a:t>
            </a:r>
          </a:p>
          <a:p>
            <a:r>
              <a:rPr lang="en-US" sz="3633" dirty="0"/>
              <a:t>1. Upon admission/ transfer with dressing</a:t>
            </a:r>
          </a:p>
          <a:p>
            <a:r>
              <a:rPr lang="en-US" sz="3633" dirty="0"/>
              <a:t> 2. Following removal of the dressing to see the insertion site</a:t>
            </a:r>
            <a:r>
              <a:rPr lang="en-US" sz="3963" dirty="0"/>
              <a:t>.</a:t>
            </a:r>
          </a:p>
          <a:p>
            <a:endParaRPr lang="en-US" sz="3963" b="1" dirty="0"/>
          </a:p>
          <a:p>
            <a:endParaRPr lang="en-US" sz="3963" dirty="0"/>
          </a:p>
        </p:txBody>
      </p:sp>
      <p:sp>
        <p:nvSpPr>
          <p:cNvPr id="11" name="TextBox 10">
            <a:extLst>
              <a:ext uri="{FF2B5EF4-FFF2-40B4-BE49-F238E27FC236}">
                <a16:creationId xmlns:a16="http://schemas.microsoft.com/office/drawing/2014/main" id="{727FB03C-6767-E4A9-39D5-ED19B1B38E72}"/>
              </a:ext>
            </a:extLst>
          </p:cNvPr>
          <p:cNvSpPr txBox="1"/>
          <p:nvPr/>
        </p:nvSpPr>
        <p:spPr>
          <a:xfrm>
            <a:off x="22602250" y="5178094"/>
            <a:ext cx="9428588" cy="4040464"/>
          </a:xfrm>
          <a:prstGeom prst="rect">
            <a:avLst/>
          </a:prstGeom>
          <a:noFill/>
        </p:spPr>
        <p:txBody>
          <a:bodyPr wrap="square" lIns="75500" tIns="37750" rIns="75500" bIns="37750" rtlCol="0" anchor="t">
            <a:spAutoFit/>
          </a:bodyPr>
          <a:lstStyle/>
          <a:p>
            <a:endParaRPr lang="en-US" sz="3963" b="1" dirty="0"/>
          </a:p>
          <a:p>
            <a:r>
              <a:rPr lang="en-US" sz="3633" b="1" dirty="0"/>
              <a:t>Rollout:  </a:t>
            </a:r>
            <a:r>
              <a:rPr lang="en-US" sz="3633" dirty="0"/>
              <a:t>Staff education- Huddles, Oncology Annual Skills, and Daily Multidisciplinary Rounds</a:t>
            </a:r>
            <a:endParaRPr lang="en-US" sz="3633" b="1" dirty="0"/>
          </a:p>
          <a:p>
            <a:r>
              <a:rPr lang="en-US" sz="3633" b="1" dirty="0"/>
              <a:t>Evaluation</a:t>
            </a:r>
          </a:p>
          <a:p>
            <a:pPr marL="755020" indent="-755020">
              <a:buAutoNum type="arabicPeriod"/>
            </a:pPr>
            <a:r>
              <a:rPr lang="en-US" sz="3633" dirty="0"/>
              <a:t>70% reduction in CLABSI from  2019-2022</a:t>
            </a:r>
          </a:p>
          <a:p>
            <a:pPr marL="755020" indent="-755020">
              <a:buAutoNum type="arabicPeriod"/>
            </a:pPr>
            <a:r>
              <a:rPr lang="en-US" sz="3633" dirty="0"/>
              <a:t>3</a:t>
            </a:r>
            <a:r>
              <a:rPr lang="en-US" sz="3633" baseline="30000" dirty="0"/>
              <a:t>rd</a:t>
            </a:r>
            <a:r>
              <a:rPr lang="en-US" sz="3633" dirty="0"/>
              <a:t> Step added with photo-documentation  following re-dressing</a:t>
            </a:r>
          </a:p>
        </p:txBody>
      </p:sp>
      <p:sp>
        <p:nvSpPr>
          <p:cNvPr id="12" name="TextBox 11">
            <a:extLst>
              <a:ext uri="{FF2B5EF4-FFF2-40B4-BE49-F238E27FC236}">
                <a16:creationId xmlns:a16="http://schemas.microsoft.com/office/drawing/2014/main" id="{D33CE445-13DC-1817-8BCA-B952D766E8FD}"/>
              </a:ext>
            </a:extLst>
          </p:cNvPr>
          <p:cNvSpPr txBox="1"/>
          <p:nvPr/>
        </p:nvSpPr>
        <p:spPr>
          <a:xfrm rot="10800000" flipV="1">
            <a:off x="22749848" y="9705497"/>
            <a:ext cx="9599632" cy="5209374"/>
          </a:xfrm>
          <a:prstGeom prst="rect">
            <a:avLst/>
          </a:prstGeom>
          <a:solidFill>
            <a:schemeClr val="accent2">
              <a:lumMod val="20000"/>
              <a:lumOff val="80000"/>
            </a:schemeClr>
          </a:solidFill>
        </p:spPr>
        <p:txBody>
          <a:bodyPr wrap="square" lIns="75500" tIns="37750" rIns="75500" bIns="37750" rtlCol="0" anchor="t">
            <a:spAutoFit/>
          </a:bodyPr>
          <a:lstStyle/>
          <a:p>
            <a:r>
              <a:rPr lang="en-US" sz="3963" b="1" dirty="0"/>
              <a:t>Discussion</a:t>
            </a:r>
          </a:p>
          <a:p>
            <a:r>
              <a:rPr lang="en-US" sz="3633" dirty="0"/>
              <a:t>A limitation was the availability of one iPhone. In 2023 the hospital rolled out a digital phone system with photo document abilities and upload to the </a:t>
            </a:r>
            <a:r>
              <a:rPr lang="en-US" sz="3633" dirty="0" err="1"/>
              <a:t>eMR</a:t>
            </a:r>
            <a:r>
              <a:rPr lang="en-US" sz="3633" dirty="0"/>
              <a:t>.</a:t>
            </a:r>
          </a:p>
          <a:p>
            <a:r>
              <a:rPr lang="en-US" sz="3633" dirty="0"/>
              <a:t>Adoption of photo-documentation ads a new dimension to CLABSI prevention efforts by providing visual evidence and benchmarking data. </a:t>
            </a:r>
          </a:p>
          <a:p>
            <a:r>
              <a:rPr lang="en-US" sz="3963" dirty="0"/>
              <a:t> </a:t>
            </a:r>
          </a:p>
        </p:txBody>
      </p:sp>
      <p:sp>
        <p:nvSpPr>
          <p:cNvPr id="13" name="TextBox 12">
            <a:extLst>
              <a:ext uri="{FF2B5EF4-FFF2-40B4-BE49-F238E27FC236}">
                <a16:creationId xmlns:a16="http://schemas.microsoft.com/office/drawing/2014/main" id="{BF121E31-AC23-EF24-B000-FF94EF2A511A}"/>
              </a:ext>
            </a:extLst>
          </p:cNvPr>
          <p:cNvSpPr txBox="1"/>
          <p:nvPr/>
        </p:nvSpPr>
        <p:spPr>
          <a:xfrm>
            <a:off x="22536528" y="14099473"/>
            <a:ext cx="9835196" cy="6358535"/>
          </a:xfrm>
          <a:prstGeom prst="rect">
            <a:avLst/>
          </a:prstGeom>
          <a:noFill/>
        </p:spPr>
        <p:txBody>
          <a:bodyPr wrap="square" lIns="75500" tIns="37750" rIns="75500" bIns="37750" rtlCol="0" anchor="t">
            <a:spAutoFit/>
          </a:bodyPr>
          <a:lstStyle/>
          <a:p>
            <a:r>
              <a:rPr lang="en-US" sz="3963" b="1" dirty="0"/>
              <a:t>Acknowledgments</a:t>
            </a:r>
          </a:p>
          <a:p>
            <a:r>
              <a:rPr lang="en-US" sz="3633" dirty="0"/>
              <a:t>Kaiser Permanente Nursing Leadership</a:t>
            </a:r>
          </a:p>
          <a:p>
            <a:r>
              <a:rPr lang="en-US" sz="3633" dirty="0"/>
              <a:t>Kaiser Permanente HEROS Team</a:t>
            </a:r>
          </a:p>
          <a:p>
            <a:r>
              <a:rPr lang="en-US" sz="3963" b="1" dirty="0"/>
              <a:t>References</a:t>
            </a:r>
          </a:p>
          <a:p>
            <a:r>
              <a:rPr lang="en-US" sz="1651" dirty="0" err="1">
                <a:solidFill>
                  <a:srgbClr val="212121"/>
                </a:solidFill>
                <a:latin typeface="Calibri" panose="020F0502020204030204" pitchFamily="34" charset="0"/>
                <a:ea typeface="Calibri" panose="020F0502020204030204" pitchFamily="34" charset="0"/>
                <a:cs typeface="Calibri" panose="020F0502020204030204" pitchFamily="34" charset="0"/>
              </a:rPr>
              <a:t>Collins,B</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 </a:t>
            </a:r>
            <a:r>
              <a:rPr lang="en-US" sz="1651" dirty="0" err="1">
                <a:solidFill>
                  <a:srgbClr val="212121"/>
                </a:solidFill>
                <a:latin typeface="Calibri" panose="020F0502020204030204" pitchFamily="34" charset="0"/>
                <a:ea typeface="Calibri" panose="020F0502020204030204" pitchFamily="34" charset="0"/>
                <a:cs typeface="Calibri" panose="020F0502020204030204" pitchFamily="34" charset="0"/>
              </a:rPr>
              <a:t>Felver,L.,et</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 al. (2022) Clinical Photography Processes (</a:t>
            </a:r>
            <a:r>
              <a:rPr lang="en-US" sz="1651" dirty="0" err="1">
                <a:solidFill>
                  <a:srgbClr val="212121"/>
                </a:solidFill>
                <a:latin typeface="Calibri" panose="020F0502020204030204" pitchFamily="34" charset="0"/>
                <a:ea typeface="Calibri" panose="020F0502020204030204" pitchFamily="34" charset="0"/>
                <a:cs typeface="Calibri" panose="020F0502020204030204" pitchFamily="34" charset="0"/>
              </a:rPr>
              <a:t>ClinPhoto</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)study for photo diversity. </a:t>
            </a:r>
            <a:r>
              <a:rPr lang="en-US" sz="1651" i="1" dirty="0">
                <a:solidFill>
                  <a:srgbClr val="212121"/>
                </a:solidFill>
                <a:latin typeface="Calibri" panose="020F0502020204030204" pitchFamily="34" charset="0"/>
                <a:ea typeface="Calibri" panose="020F0502020204030204" pitchFamily="34" charset="0"/>
                <a:cs typeface="Calibri" panose="020F0502020204030204" pitchFamily="34" charset="0"/>
              </a:rPr>
              <a:t>J Vis </a:t>
            </a:r>
            <a:r>
              <a:rPr lang="en-US" sz="1651" i="1" dirty="0" err="1">
                <a:solidFill>
                  <a:srgbClr val="212121"/>
                </a:solidFill>
                <a:latin typeface="Calibri" panose="020F0502020204030204" pitchFamily="34" charset="0"/>
                <a:ea typeface="Calibri" panose="020F0502020204030204" pitchFamily="34" charset="0"/>
                <a:cs typeface="Calibri" panose="020F0502020204030204" pitchFamily="34" charset="0"/>
              </a:rPr>
              <a:t>Commun</a:t>
            </a:r>
            <a:r>
              <a:rPr lang="en-US" sz="1651" i="1" dirty="0">
                <a:solidFill>
                  <a:srgbClr val="212121"/>
                </a:solidFill>
                <a:latin typeface="Calibri" panose="020F0502020204030204" pitchFamily="34" charset="0"/>
                <a:ea typeface="Calibri" panose="020F0502020204030204" pitchFamily="34" charset="0"/>
                <a:cs typeface="Calibri" panose="020F0502020204030204" pitchFamily="34" charset="0"/>
              </a:rPr>
              <a:t> Med;</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 45(3); 195-204</a:t>
            </a:r>
            <a:endParaRPr lang="en-US" sz="1651" b="1" dirty="0"/>
          </a:p>
          <a:p>
            <a:pPr>
              <a:lnSpc>
                <a:spcPct val="90000"/>
              </a:lnSpc>
              <a:spcBef>
                <a:spcPts val="826"/>
              </a:spcBef>
            </a:pPr>
            <a:r>
              <a:rPr lang="en-US" sz="1651" dirty="0">
                <a:solidFill>
                  <a:srgbClr val="212121"/>
                </a:solidFill>
                <a:latin typeface="Calibri" panose="020F0502020204030204" pitchFamily="34" charset="0"/>
                <a:ea typeface="Times New Roman" panose="02020603050405020304" pitchFamily="18" charset="0"/>
              </a:rPr>
              <a:t>INS (2021): Standard 43: Vascular Access Device Assessment, Care and dressing changes, Standard 55: Catheter-Associated skin injury.  </a:t>
            </a:r>
            <a:r>
              <a:rPr lang="en-US" sz="1651" u="sng" dirty="0">
                <a:solidFill>
                  <a:srgbClr val="000000"/>
                </a:solidFill>
                <a:latin typeface="Calibri" panose="020F0502020204030204" pitchFamily="34" charset="0"/>
                <a:ea typeface="Times New Roman" panose="02020603050405020304" pitchFamily="18" charset="0"/>
                <a:hlinkClick r:id="rId3"/>
              </a:rPr>
              <a:t>2021 Infusion Therapy Standards of Practice, 8th.1.pdf</a:t>
            </a:r>
            <a:r>
              <a:rPr lang="en-US" sz="1651" u="sng" dirty="0">
                <a:solidFill>
                  <a:srgbClr val="000000"/>
                </a:solidFill>
                <a:latin typeface="Calibri" panose="020F0502020204030204" pitchFamily="34" charset="0"/>
                <a:ea typeface="Times New Roman" panose="02020603050405020304" pitchFamily="18" charset="0"/>
              </a:rPr>
              <a:t>. </a:t>
            </a:r>
          </a:p>
          <a:p>
            <a:pPr>
              <a:lnSpc>
                <a:spcPct val="90000"/>
              </a:lnSpc>
              <a:spcBef>
                <a:spcPts val="826"/>
              </a:spcBef>
            </a:pPr>
            <a:r>
              <a:rPr lang="en-US" sz="1651" dirty="0" err="1">
                <a:solidFill>
                  <a:srgbClr val="212121"/>
                </a:solidFill>
                <a:latin typeface="Calibri" panose="020F0502020204030204" pitchFamily="34" charset="0"/>
                <a:ea typeface="Calibri" panose="020F0502020204030204" pitchFamily="34" charset="0"/>
                <a:cs typeface="Calibri" panose="020F0502020204030204" pitchFamily="34" charset="0"/>
              </a:rPr>
              <a:t>Tanghetti</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 E. (2019). The importance of good photography in clinical trials and in the clinic. </a:t>
            </a:r>
            <a:r>
              <a:rPr lang="en-US" sz="1651" i="1" dirty="0">
                <a:solidFill>
                  <a:srgbClr val="212121"/>
                </a:solidFill>
                <a:latin typeface="Calibri" panose="020F0502020204030204" pitchFamily="34" charset="0"/>
                <a:ea typeface="Calibri" panose="020F0502020204030204" pitchFamily="34" charset="0"/>
                <a:cs typeface="Calibri" panose="020F0502020204030204" pitchFamily="34" charset="0"/>
              </a:rPr>
              <a:t>The British journal of dermatology</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 </a:t>
            </a:r>
            <a:r>
              <a:rPr lang="en-US" sz="1651" i="1" dirty="0">
                <a:solidFill>
                  <a:srgbClr val="212121"/>
                </a:solidFill>
                <a:latin typeface="Calibri" panose="020F0502020204030204" pitchFamily="34" charset="0"/>
                <a:ea typeface="Calibri" panose="020F0502020204030204" pitchFamily="34" charset="0"/>
                <a:cs typeface="Calibri" panose="020F0502020204030204" pitchFamily="34" charset="0"/>
              </a:rPr>
              <a:t>180</a:t>
            </a:r>
            <a:r>
              <a:rPr lang="en-US" sz="1651" dirty="0">
                <a:solidFill>
                  <a:srgbClr val="212121"/>
                </a:solidFill>
                <a:latin typeface="Calibri" panose="020F0502020204030204" pitchFamily="34" charset="0"/>
                <a:ea typeface="Calibri" panose="020F0502020204030204" pitchFamily="34" charset="0"/>
                <a:cs typeface="Calibri" panose="020F0502020204030204" pitchFamily="34" charset="0"/>
              </a:rPr>
              <a:t>(5), 978. https://doi.org/10.1111/bjd.17725</a:t>
            </a:r>
            <a:r>
              <a:rPr lang="en-US" sz="1651" dirty="0">
                <a:latin typeface="Calibri" panose="020F0502020204030204" pitchFamily="34" charset="0"/>
                <a:ea typeface="Calibri" panose="020F0502020204030204" pitchFamily="34" charset="0"/>
                <a:cs typeface="Calibri" panose="020F0502020204030204" pitchFamily="34" charset="0"/>
              </a:rPr>
              <a:t> </a:t>
            </a:r>
            <a:r>
              <a:rPr lang="en-US" sz="165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4"/>
              </a:rPr>
              <a:t>https://pubmed.ncbi.nlm.nih.gov/31025752/</a:t>
            </a:r>
            <a:endParaRPr lang="en-US" sz="1651" dirty="0">
              <a:solidFill>
                <a:srgbClr val="000000"/>
              </a:solidFill>
              <a:latin typeface="Calibri" panose="020F0502020204030204" pitchFamily="34" charset="0"/>
              <a:ea typeface="Times New Roman" panose="02020603050405020304" pitchFamily="18" charset="0"/>
            </a:endParaRPr>
          </a:p>
          <a:p>
            <a:pPr>
              <a:lnSpc>
                <a:spcPct val="90000"/>
              </a:lnSpc>
              <a:spcBef>
                <a:spcPts val="826"/>
              </a:spcBef>
            </a:pPr>
            <a:r>
              <a:rPr lang="en-US" sz="1651" dirty="0">
                <a:solidFill>
                  <a:srgbClr val="000000"/>
                </a:solidFill>
                <a:latin typeface="Calibri" panose="020F0502020204030204" pitchFamily="34" charset="0"/>
                <a:ea typeface="Times New Roman" panose="02020603050405020304" pitchFamily="18" charset="0"/>
              </a:rPr>
              <a:t>Wound Ostomy and Continence Nurses Society (WOCN-2020) JWOCN: WOCN Board of Directors Task Force. Recommendations for Wound Assessment and Photo documentation in Isolation. Journal of Wound, Ostomy and Continence Nursing 47(4):p 319-320, July/August 2020. | DOI: 10.1097/WON.0000000000000672.</a:t>
            </a:r>
            <a:endParaRPr lang="en-US" sz="1651" dirty="0">
              <a:latin typeface="Times New Roman" panose="02020603050405020304" pitchFamily="18" charset="0"/>
              <a:ea typeface="Times New Roman" panose="02020603050405020304" pitchFamily="18" charset="0"/>
            </a:endParaRPr>
          </a:p>
          <a:p>
            <a:pPr>
              <a:lnSpc>
                <a:spcPct val="90000"/>
              </a:lnSpc>
              <a:spcBef>
                <a:spcPts val="826"/>
              </a:spcBef>
            </a:pPr>
            <a:r>
              <a:rPr lang="en-US" sz="1486" dirty="0">
                <a:solidFill>
                  <a:srgbClr val="000000"/>
                </a:solidFill>
                <a:latin typeface="Calibri" panose="020F0502020204030204" pitchFamily="34" charset="0"/>
                <a:ea typeface="Times New Roman" panose="02020603050405020304" pitchFamily="18" charset="0"/>
              </a:rPr>
              <a:t> </a:t>
            </a:r>
            <a:endParaRPr lang="en-US" sz="1486" dirty="0">
              <a:latin typeface="Times New Roman" panose="02020603050405020304" pitchFamily="18" charset="0"/>
              <a:ea typeface="Times New Roman" panose="02020603050405020304" pitchFamily="18" charset="0"/>
            </a:endParaRPr>
          </a:p>
          <a:p>
            <a:endParaRPr lang="en-US" sz="3963" b="1" dirty="0"/>
          </a:p>
          <a:p>
            <a:endParaRPr lang="en-US" sz="3963" b="1" dirty="0"/>
          </a:p>
        </p:txBody>
      </p:sp>
      <p:pic>
        <p:nvPicPr>
          <p:cNvPr id="16" name="Picture 15">
            <a:extLst>
              <a:ext uri="{FF2B5EF4-FFF2-40B4-BE49-F238E27FC236}">
                <a16:creationId xmlns:a16="http://schemas.microsoft.com/office/drawing/2014/main" id="{2934FCDC-899A-F97C-7784-B1B1D60C5E0D}"/>
              </a:ext>
            </a:extLst>
          </p:cNvPr>
          <p:cNvPicPr>
            <a:picLocks noChangeAspect="1"/>
          </p:cNvPicPr>
          <p:nvPr/>
        </p:nvPicPr>
        <p:blipFill>
          <a:blip r:embed="rId5"/>
          <a:stretch>
            <a:fillRect/>
          </a:stretch>
        </p:blipFill>
        <p:spPr>
          <a:xfrm>
            <a:off x="27689644" y="1822690"/>
            <a:ext cx="4682080" cy="2050287"/>
          </a:xfrm>
          <a:prstGeom prst="rect">
            <a:avLst/>
          </a:prstGeom>
        </p:spPr>
      </p:pic>
      <p:pic>
        <p:nvPicPr>
          <p:cNvPr id="17" name="Picture 16">
            <a:extLst>
              <a:ext uri="{FF2B5EF4-FFF2-40B4-BE49-F238E27FC236}">
                <a16:creationId xmlns:a16="http://schemas.microsoft.com/office/drawing/2014/main" id="{DC2B4D61-1A38-F140-6DC4-56AFBAF3964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87563" y="1742410"/>
            <a:ext cx="4386560" cy="908952"/>
          </a:xfrm>
          <a:prstGeom prst="rect">
            <a:avLst/>
          </a:prstGeom>
          <a:noFill/>
        </p:spPr>
      </p:pic>
      <p:pic>
        <p:nvPicPr>
          <p:cNvPr id="19" name="Picture 18">
            <a:extLst>
              <a:ext uri="{FF2B5EF4-FFF2-40B4-BE49-F238E27FC236}">
                <a16:creationId xmlns:a16="http://schemas.microsoft.com/office/drawing/2014/main" id="{B20A35FA-96BD-429A-DD19-4F8F67F86BAD}"/>
              </a:ext>
            </a:extLst>
          </p:cNvPr>
          <p:cNvPicPr>
            <a:picLocks noChangeAspect="1"/>
          </p:cNvPicPr>
          <p:nvPr/>
        </p:nvPicPr>
        <p:blipFill>
          <a:blip r:embed="rId7"/>
          <a:stretch>
            <a:fillRect/>
          </a:stretch>
        </p:blipFill>
        <p:spPr>
          <a:xfrm>
            <a:off x="13934024" y="18897137"/>
            <a:ext cx="1148225" cy="1525723"/>
          </a:xfrm>
          <a:prstGeom prst="rect">
            <a:avLst/>
          </a:prstGeom>
        </p:spPr>
      </p:pic>
      <p:pic>
        <p:nvPicPr>
          <p:cNvPr id="21" name="Picture 20">
            <a:extLst>
              <a:ext uri="{FF2B5EF4-FFF2-40B4-BE49-F238E27FC236}">
                <a16:creationId xmlns:a16="http://schemas.microsoft.com/office/drawing/2014/main" id="{4C068907-570E-6CC6-F127-634839C0BB24}"/>
              </a:ext>
            </a:extLst>
          </p:cNvPr>
          <p:cNvPicPr>
            <a:picLocks noChangeAspect="1"/>
          </p:cNvPicPr>
          <p:nvPr/>
        </p:nvPicPr>
        <p:blipFill>
          <a:blip r:embed="rId8"/>
          <a:stretch>
            <a:fillRect/>
          </a:stretch>
        </p:blipFill>
        <p:spPr>
          <a:xfrm>
            <a:off x="15759254" y="18596972"/>
            <a:ext cx="1399891" cy="1663423"/>
          </a:xfrm>
          <a:prstGeom prst="rect">
            <a:avLst/>
          </a:prstGeom>
        </p:spPr>
      </p:pic>
      <p:pic>
        <p:nvPicPr>
          <p:cNvPr id="23" name="Picture 22">
            <a:extLst>
              <a:ext uri="{FF2B5EF4-FFF2-40B4-BE49-F238E27FC236}">
                <a16:creationId xmlns:a16="http://schemas.microsoft.com/office/drawing/2014/main" id="{B789E603-E2A0-2DCC-DFA0-F92683021EEB}"/>
              </a:ext>
            </a:extLst>
          </p:cNvPr>
          <p:cNvPicPr>
            <a:picLocks noChangeAspect="1"/>
          </p:cNvPicPr>
          <p:nvPr/>
        </p:nvPicPr>
        <p:blipFill>
          <a:blip r:embed="rId9"/>
          <a:stretch>
            <a:fillRect/>
          </a:stretch>
        </p:blipFill>
        <p:spPr>
          <a:xfrm>
            <a:off x="19878254" y="18752117"/>
            <a:ext cx="1981868" cy="1455076"/>
          </a:xfrm>
          <a:prstGeom prst="rect">
            <a:avLst/>
          </a:prstGeom>
        </p:spPr>
      </p:pic>
      <p:pic>
        <p:nvPicPr>
          <p:cNvPr id="25" name="Picture 24">
            <a:extLst>
              <a:ext uri="{FF2B5EF4-FFF2-40B4-BE49-F238E27FC236}">
                <a16:creationId xmlns:a16="http://schemas.microsoft.com/office/drawing/2014/main" id="{D32247C3-103E-1195-687C-AA965D9C0E96}"/>
              </a:ext>
            </a:extLst>
          </p:cNvPr>
          <p:cNvPicPr>
            <a:picLocks noChangeAspect="1"/>
          </p:cNvPicPr>
          <p:nvPr/>
        </p:nvPicPr>
        <p:blipFill>
          <a:blip r:embed="rId10"/>
          <a:stretch>
            <a:fillRect/>
          </a:stretch>
        </p:blipFill>
        <p:spPr>
          <a:xfrm>
            <a:off x="1181662" y="3229070"/>
            <a:ext cx="2121378" cy="2164281"/>
          </a:xfrm>
          <a:prstGeom prst="rect">
            <a:avLst/>
          </a:prstGeom>
        </p:spPr>
      </p:pic>
      <p:pic>
        <p:nvPicPr>
          <p:cNvPr id="29" name="Picture 28">
            <a:extLst>
              <a:ext uri="{FF2B5EF4-FFF2-40B4-BE49-F238E27FC236}">
                <a16:creationId xmlns:a16="http://schemas.microsoft.com/office/drawing/2014/main" id="{0BB48432-4A5D-03F9-CEF1-D1C87C921A49}"/>
              </a:ext>
            </a:extLst>
          </p:cNvPr>
          <p:cNvPicPr>
            <a:picLocks noChangeAspect="1"/>
          </p:cNvPicPr>
          <p:nvPr/>
        </p:nvPicPr>
        <p:blipFill>
          <a:blip r:embed="rId11"/>
          <a:stretch>
            <a:fillRect/>
          </a:stretch>
        </p:blipFill>
        <p:spPr>
          <a:xfrm>
            <a:off x="12384380" y="19012539"/>
            <a:ext cx="1211141" cy="1211141"/>
          </a:xfrm>
          <a:prstGeom prst="rect">
            <a:avLst/>
          </a:prstGeom>
        </p:spPr>
      </p:pic>
      <p:pic>
        <p:nvPicPr>
          <p:cNvPr id="31" name="Picture 30">
            <a:extLst>
              <a:ext uri="{FF2B5EF4-FFF2-40B4-BE49-F238E27FC236}">
                <a16:creationId xmlns:a16="http://schemas.microsoft.com/office/drawing/2014/main" id="{52C588A8-2E0E-EDAE-34D4-44CB6CC89B17}"/>
              </a:ext>
            </a:extLst>
          </p:cNvPr>
          <p:cNvPicPr>
            <a:picLocks noChangeAspect="1"/>
          </p:cNvPicPr>
          <p:nvPr/>
        </p:nvPicPr>
        <p:blipFill>
          <a:blip r:embed="rId12"/>
          <a:stretch>
            <a:fillRect/>
          </a:stretch>
        </p:blipFill>
        <p:spPr>
          <a:xfrm>
            <a:off x="17901106" y="18827587"/>
            <a:ext cx="1376297" cy="1470672"/>
          </a:xfrm>
          <a:prstGeom prst="rect">
            <a:avLst/>
          </a:prstGeom>
        </p:spPr>
      </p:pic>
      <p:pic>
        <p:nvPicPr>
          <p:cNvPr id="33" name="Picture 32">
            <a:extLst>
              <a:ext uri="{FF2B5EF4-FFF2-40B4-BE49-F238E27FC236}">
                <a16:creationId xmlns:a16="http://schemas.microsoft.com/office/drawing/2014/main" id="{CC3EFB1B-360B-EC72-5A29-70B144BB5556}"/>
              </a:ext>
            </a:extLst>
          </p:cNvPr>
          <p:cNvPicPr>
            <a:picLocks noChangeAspect="1"/>
          </p:cNvPicPr>
          <p:nvPr/>
        </p:nvPicPr>
        <p:blipFill>
          <a:blip r:embed="rId13"/>
          <a:stretch>
            <a:fillRect/>
          </a:stretch>
        </p:blipFill>
        <p:spPr>
          <a:xfrm>
            <a:off x="26957142" y="4174929"/>
            <a:ext cx="5316438" cy="1336974"/>
          </a:xfrm>
          <a:prstGeom prst="rect">
            <a:avLst/>
          </a:prstGeom>
        </p:spPr>
      </p:pic>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C26BB8BB708BE43AD4D224FF1B04892" ma:contentTypeVersion="18" ma:contentTypeDescription="Create a new document." ma:contentTypeScope="" ma:versionID="8d0dfeb09b6c31dbead23507752557ee">
  <xsd:schema xmlns:xsd="http://www.w3.org/2001/XMLSchema" xmlns:xs="http://www.w3.org/2001/XMLSchema" xmlns:p="http://schemas.microsoft.com/office/2006/metadata/properties" xmlns:ns2="27f89191-57ff-4a96-a541-b01e2d184034" xmlns:ns3="2546a9ec-52a5-4a7b-a9be-04933c21632d" targetNamespace="http://schemas.microsoft.com/office/2006/metadata/properties" ma:root="true" ma:fieldsID="454c5aae6c411c235aa516a4b2acd725" ns2:_="" ns3:_="">
    <xsd:import namespace="27f89191-57ff-4a96-a541-b01e2d184034"/>
    <xsd:import namespace="2546a9ec-52a5-4a7b-a9be-04933c2163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Reviewed"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89191-57ff-4a96-a541-b01e2d1840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 ma:index="21" nillable="true" ma:displayName="Reviewed" ma:format="Dropdown" ma:internalName="Reviewed">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d6211aa-27b9-4aa0-bbab-c84ae7d560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46a9ec-52a5-4a7b-a9be-04933c21632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cf9c3c3-abac-48ad-9c7d-e2fa46378830}" ma:internalName="TaxCatchAll" ma:showField="CatchAllData" ma:web="2546a9ec-52a5-4a7b-a9be-04933c216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f89191-57ff-4a96-a541-b01e2d184034">
      <Terms xmlns="http://schemas.microsoft.com/office/infopath/2007/PartnerControls"/>
    </lcf76f155ced4ddcb4097134ff3c332f>
    <TaxCatchAll xmlns="2546a9ec-52a5-4a7b-a9be-04933c21632d" xsi:nil="true"/>
    <Reviewed xmlns="27f89191-57ff-4a96-a541-b01e2d184034" xsi:nil="true"/>
  </documentManagement>
</p:properties>
</file>

<file path=customXml/itemProps1.xml><?xml version="1.0" encoding="utf-8"?>
<ds:datastoreItem xmlns:ds="http://schemas.openxmlformats.org/officeDocument/2006/customXml" ds:itemID="{FD7E78FE-6D60-4055-A904-750FB4F1C901}">
  <ds:schemaRefs>
    <ds:schemaRef ds:uri="http://schemas.microsoft.com/sharepoint/v3/contenttype/forms"/>
  </ds:schemaRefs>
</ds:datastoreItem>
</file>

<file path=customXml/itemProps2.xml><?xml version="1.0" encoding="utf-8"?>
<ds:datastoreItem xmlns:ds="http://schemas.openxmlformats.org/officeDocument/2006/customXml" ds:itemID="{CB237392-F1F3-4D04-9651-968FEBAE0C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f89191-57ff-4a96-a541-b01e2d184034"/>
    <ds:schemaRef ds:uri="2546a9ec-52a5-4a7b-a9be-04933c2163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B79710F-6510-41F7-A55B-D31F631A6756}">
  <ds:schemaRefs>
    <ds:schemaRef ds:uri="http://www.w3.org/XML/1998/namespace"/>
    <ds:schemaRef ds:uri="http://purl.org/dc/dcmityp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purl.org/dc/terms/"/>
    <ds:schemaRef ds:uri="2546a9ec-52a5-4a7b-a9be-04933c21632d"/>
    <ds:schemaRef ds:uri="27f89191-57ff-4a96-a541-b01e2d184034"/>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569</TotalTime>
  <Words>605</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Deborah L Bolton</cp:lastModifiedBy>
  <cp:revision>12</cp:revision>
  <cp:lastPrinted>2024-03-25T20:48:12Z</cp:lastPrinted>
  <dcterms:created xsi:type="dcterms:W3CDTF">2015-06-29T16:44:08Z</dcterms:created>
  <dcterms:modified xsi:type="dcterms:W3CDTF">2024-06-10T20:50:03Z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0x0101009C26BB8BB708BE43AD4D224FF1B04892</vt:lpwstr>
  </property>
  <property fmtid="{D5CDD505-2E9C-101B-9397-08002B2CF9AE}" pid="3" name="EmailTo">
    <vt:lpwstr/>
  </property>
  <property fmtid="{D5CDD505-2E9C-101B-9397-08002B2CF9AE}" pid="4" name="Target Audiences">
    <vt:lpwstr/>
  </property>
  <property fmtid="{D5CDD505-2E9C-101B-9397-08002B2CF9AE}" pid="5" name="EmailSender">
    <vt:lpwstr/>
  </property>
  <property fmtid="{D5CDD505-2E9C-101B-9397-08002B2CF9AE}" pid="6" name="EmailFrom">
    <vt:lpwstr/>
  </property>
  <property fmtid="{D5CDD505-2E9C-101B-9397-08002B2CF9AE}" pid="7" name="EmailSubject">
    <vt:lpwstr/>
  </property>
  <property fmtid="{D5CDD505-2E9C-101B-9397-08002B2CF9AE}" pid="8" name="EmailCc">
    <vt:lpwstr/>
  </property>
</Properties>
</file>