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4"/>
  </p:sldMasterIdLst>
  <p:sldIdLst>
    <p:sldId id="256" r:id="rId5"/>
  </p:sldIdLst>
  <p:sldSz cx="32918400" cy="219456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DCD5F9"/>
    <a:srgbClr val="CCCCFF"/>
    <a:srgbClr val="0063A6"/>
    <a:srgbClr val="FF8672"/>
    <a:srgbClr val="3333CC"/>
    <a:srgbClr val="FF8300"/>
    <a:srgbClr val="EC9F06"/>
    <a:srgbClr val="006241"/>
    <a:srgbClr val="0082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130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114" indent="0" algn="ctr">
              <a:buNone/>
              <a:defRPr sz="6401"/>
            </a:lvl2pPr>
            <a:lvl3pPr marL="2926227" indent="0" algn="ctr">
              <a:buNone/>
              <a:defRPr sz="5760"/>
            </a:lvl3pPr>
            <a:lvl4pPr marL="4389339" indent="0" algn="ctr">
              <a:buNone/>
              <a:defRPr sz="5121"/>
            </a:lvl4pPr>
            <a:lvl5pPr marL="5852453" indent="0" algn="ctr">
              <a:buNone/>
              <a:defRPr sz="5121"/>
            </a:lvl5pPr>
            <a:lvl6pPr marL="7315566" indent="0" algn="ctr">
              <a:buNone/>
              <a:defRPr sz="5121"/>
            </a:lvl6pPr>
            <a:lvl7pPr marL="8778680" indent="0" algn="ctr">
              <a:buNone/>
              <a:defRPr sz="5121"/>
            </a:lvl7pPr>
            <a:lvl8pPr marL="10241792" indent="0" algn="ctr">
              <a:buNone/>
              <a:defRPr sz="5121"/>
            </a:lvl8pPr>
            <a:lvl9pPr marL="11704905" indent="0" algn="ctr">
              <a:buNone/>
              <a:defRPr sz="512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5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2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81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360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2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8"/>
            <a:ext cx="28392120" cy="9128758"/>
          </a:xfrm>
        </p:spPr>
        <p:txBody>
          <a:bodyPr anchor="b"/>
          <a:lstStyle>
            <a:lvl1pPr>
              <a:defRPr sz="192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8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114" indent="0">
              <a:buNone/>
              <a:defRPr sz="6401">
                <a:solidFill>
                  <a:schemeClr val="tx1">
                    <a:tint val="75000"/>
                  </a:schemeClr>
                </a:solidFill>
              </a:defRPr>
            </a:lvl2pPr>
            <a:lvl3pPr marL="2926227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339" indent="0">
              <a:buNone/>
              <a:defRPr sz="5121">
                <a:solidFill>
                  <a:schemeClr val="tx1">
                    <a:tint val="75000"/>
                  </a:schemeClr>
                </a:solidFill>
              </a:defRPr>
            </a:lvl4pPr>
            <a:lvl5pPr marL="5852453" indent="0">
              <a:buNone/>
              <a:defRPr sz="5121">
                <a:solidFill>
                  <a:schemeClr val="tx1">
                    <a:tint val="75000"/>
                  </a:schemeClr>
                </a:solidFill>
              </a:defRPr>
            </a:lvl5pPr>
            <a:lvl6pPr marL="7315566" indent="0">
              <a:buNone/>
              <a:defRPr sz="5121">
                <a:solidFill>
                  <a:schemeClr val="tx1">
                    <a:tint val="75000"/>
                  </a:schemeClr>
                </a:solidFill>
              </a:defRPr>
            </a:lvl6pPr>
            <a:lvl7pPr marL="8778680" indent="0">
              <a:buNone/>
              <a:defRPr sz="5121">
                <a:solidFill>
                  <a:schemeClr val="tx1">
                    <a:tint val="75000"/>
                  </a:schemeClr>
                </a:solidFill>
              </a:defRPr>
            </a:lvl7pPr>
            <a:lvl8pPr marL="10241792" indent="0">
              <a:buNone/>
              <a:defRPr sz="5121">
                <a:solidFill>
                  <a:schemeClr val="tx1">
                    <a:tint val="75000"/>
                  </a:schemeClr>
                </a:solidFill>
              </a:defRPr>
            </a:lvl8pPr>
            <a:lvl9pPr marL="11704905" indent="0">
              <a:buNone/>
              <a:defRPr sz="51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2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6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2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114" indent="0">
              <a:buNone/>
              <a:defRPr sz="6401" b="1"/>
            </a:lvl2pPr>
            <a:lvl3pPr marL="2926227" indent="0">
              <a:buNone/>
              <a:defRPr sz="5760" b="1"/>
            </a:lvl3pPr>
            <a:lvl4pPr marL="4389339" indent="0">
              <a:buNone/>
              <a:defRPr sz="5121" b="1"/>
            </a:lvl4pPr>
            <a:lvl5pPr marL="5852453" indent="0">
              <a:buNone/>
              <a:defRPr sz="5121" b="1"/>
            </a:lvl5pPr>
            <a:lvl6pPr marL="7315566" indent="0">
              <a:buNone/>
              <a:defRPr sz="5121" b="1"/>
            </a:lvl6pPr>
            <a:lvl7pPr marL="8778680" indent="0">
              <a:buNone/>
              <a:defRPr sz="5121" b="1"/>
            </a:lvl7pPr>
            <a:lvl8pPr marL="10241792" indent="0">
              <a:buNone/>
              <a:defRPr sz="5121" b="1"/>
            </a:lvl8pPr>
            <a:lvl9pPr marL="11704905" indent="0">
              <a:buNone/>
              <a:defRPr sz="5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2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9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114" indent="0">
              <a:buNone/>
              <a:defRPr sz="6401" b="1"/>
            </a:lvl2pPr>
            <a:lvl3pPr marL="2926227" indent="0">
              <a:buNone/>
              <a:defRPr sz="5760" b="1"/>
            </a:lvl3pPr>
            <a:lvl4pPr marL="4389339" indent="0">
              <a:buNone/>
              <a:defRPr sz="5121" b="1"/>
            </a:lvl4pPr>
            <a:lvl5pPr marL="5852453" indent="0">
              <a:buNone/>
              <a:defRPr sz="5121" b="1"/>
            </a:lvl5pPr>
            <a:lvl6pPr marL="7315566" indent="0">
              <a:buNone/>
              <a:defRPr sz="5121" b="1"/>
            </a:lvl6pPr>
            <a:lvl7pPr marL="8778680" indent="0">
              <a:buNone/>
              <a:defRPr sz="5121" b="1"/>
            </a:lvl7pPr>
            <a:lvl8pPr marL="10241792" indent="0">
              <a:buNone/>
              <a:defRPr sz="5121" b="1"/>
            </a:lvl8pPr>
            <a:lvl9pPr marL="11704905" indent="0">
              <a:buNone/>
              <a:defRPr sz="5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9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0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3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9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1"/>
            </a:lvl2pPr>
            <a:lvl3pPr>
              <a:defRPr sz="7680"/>
            </a:lvl3pPr>
            <a:lvl4pPr>
              <a:defRPr sz="6401"/>
            </a:lvl4pPr>
            <a:lvl5pPr>
              <a:defRPr sz="6401"/>
            </a:lvl5pPr>
            <a:lvl6pPr>
              <a:defRPr sz="6401"/>
            </a:lvl6pPr>
            <a:lvl7pPr>
              <a:defRPr sz="6401"/>
            </a:lvl7pPr>
            <a:lvl8pPr>
              <a:defRPr sz="6401"/>
            </a:lvl8pPr>
            <a:lvl9pPr>
              <a:defRPr sz="64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1" cy="12197082"/>
          </a:xfrm>
        </p:spPr>
        <p:txBody>
          <a:bodyPr/>
          <a:lstStyle>
            <a:lvl1pPr marL="0" indent="0">
              <a:buNone/>
              <a:defRPr sz="5121"/>
            </a:lvl1pPr>
            <a:lvl2pPr marL="1463114" indent="0">
              <a:buNone/>
              <a:defRPr sz="4481"/>
            </a:lvl2pPr>
            <a:lvl3pPr marL="2926227" indent="0">
              <a:buNone/>
              <a:defRPr sz="3840"/>
            </a:lvl3pPr>
            <a:lvl4pPr marL="4389339" indent="0">
              <a:buNone/>
              <a:defRPr sz="3200"/>
            </a:lvl4pPr>
            <a:lvl5pPr marL="5852453" indent="0">
              <a:buNone/>
              <a:defRPr sz="3200"/>
            </a:lvl5pPr>
            <a:lvl6pPr marL="7315566" indent="0">
              <a:buNone/>
              <a:defRPr sz="3200"/>
            </a:lvl6pPr>
            <a:lvl7pPr marL="8778680" indent="0">
              <a:buNone/>
              <a:defRPr sz="3200"/>
            </a:lvl7pPr>
            <a:lvl8pPr marL="10241792" indent="0">
              <a:buNone/>
              <a:defRPr sz="3200"/>
            </a:lvl8pPr>
            <a:lvl9pPr marL="11704905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6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9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114" indent="0">
              <a:buNone/>
              <a:defRPr sz="8961"/>
            </a:lvl2pPr>
            <a:lvl3pPr marL="2926227" indent="0">
              <a:buNone/>
              <a:defRPr sz="7680"/>
            </a:lvl3pPr>
            <a:lvl4pPr marL="4389339" indent="0">
              <a:buNone/>
              <a:defRPr sz="6401"/>
            </a:lvl4pPr>
            <a:lvl5pPr marL="5852453" indent="0">
              <a:buNone/>
              <a:defRPr sz="6401"/>
            </a:lvl5pPr>
            <a:lvl6pPr marL="7315566" indent="0">
              <a:buNone/>
              <a:defRPr sz="6401"/>
            </a:lvl6pPr>
            <a:lvl7pPr marL="8778680" indent="0">
              <a:buNone/>
              <a:defRPr sz="6401"/>
            </a:lvl7pPr>
            <a:lvl8pPr marL="10241792" indent="0">
              <a:buNone/>
              <a:defRPr sz="6401"/>
            </a:lvl8pPr>
            <a:lvl9pPr marL="11704905" indent="0">
              <a:buNone/>
              <a:defRPr sz="640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1" cy="12197082"/>
          </a:xfrm>
        </p:spPr>
        <p:txBody>
          <a:bodyPr/>
          <a:lstStyle>
            <a:lvl1pPr marL="0" indent="0">
              <a:buNone/>
              <a:defRPr sz="5121"/>
            </a:lvl1pPr>
            <a:lvl2pPr marL="1463114" indent="0">
              <a:buNone/>
              <a:defRPr sz="4481"/>
            </a:lvl2pPr>
            <a:lvl3pPr marL="2926227" indent="0">
              <a:buNone/>
              <a:defRPr sz="3840"/>
            </a:lvl3pPr>
            <a:lvl4pPr marL="4389339" indent="0">
              <a:buNone/>
              <a:defRPr sz="3200"/>
            </a:lvl4pPr>
            <a:lvl5pPr marL="5852453" indent="0">
              <a:buNone/>
              <a:defRPr sz="3200"/>
            </a:lvl5pPr>
            <a:lvl6pPr marL="7315566" indent="0">
              <a:buNone/>
              <a:defRPr sz="3200"/>
            </a:lvl6pPr>
            <a:lvl7pPr marL="8778680" indent="0">
              <a:buNone/>
              <a:defRPr sz="3200"/>
            </a:lvl7pPr>
            <a:lvl8pPr marL="10241792" indent="0">
              <a:buNone/>
              <a:defRPr sz="3200"/>
            </a:lvl8pPr>
            <a:lvl9pPr marL="11704905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7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6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8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l" defTabSz="2926227" rtl="0" eaLnBrk="1" latinLnBrk="0" hangingPunct="1">
        <a:lnSpc>
          <a:spcPct val="90000"/>
        </a:lnSpc>
        <a:spcBef>
          <a:spcPct val="0"/>
        </a:spcBef>
        <a:buNone/>
        <a:defRPr sz="140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56" indent="-731556" algn="l" defTabSz="2926227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1" kern="1200">
          <a:solidFill>
            <a:schemeClr val="tx1"/>
          </a:solidFill>
          <a:latin typeface="+mn-lt"/>
          <a:ea typeface="+mn-ea"/>
          <a:cs typeface="+mn-cs"/>
        </a:defRPr>
      </a:lvl1pPr>
      <a:lvl2pPr marL="2194670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783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6401" kern="1200">
          <a:solidFill>
            <a:schemeClr val="tx1"/>
          </a:solidFill>
          <a:latin typeface="+mn-lt"/>
          <a:ea typeface="+mn-ea"/>
          <a:cs typeface="+mn-cs"/>
        </a:defRPr>
      </a:lvl3pPr>
      <a:lvl4pPr marL="5120897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4009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7122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10236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3349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6463" indent="-731556" algn="l" defTabSz="2926227" rtl="0" eaLnBrk="1" latinLnBrk="0" hangingPunct="1">
        <a:lnSpc>
          <a:spcPct val="90000"/>
        </a:lnSpc>
        <a:spcBef>
          <a:spcPts val="1601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114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227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339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453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566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680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792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905" algn="l" defTabSz="2926227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391CF84-E049-F66E-35F0-804EEDC44801}"/>
              </a:ext>
            </a:extLst>
          </p:cNvPr>
          <p:cNvSpPr/>
          <p:nvPr/>
        </p:nvSpPr>
        <p:spPr>
          <a:xfrm>
            <a:off x="22389760" y="16227944"/>
            <a:ext cx="9899486" cy="3106712"/>
          </a:xfrm>
          <a:prstGeom prst="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8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89B282-BD31-48AF-94CC-C3E0942C7A7F}"/>
              </a:ext>
            </a:extLst>
          </p:cNvPr>
          <p:cNvSpPr/>
          <p:nvPr/>
        </p:nvSpPr>
        <p:spPr>
          <a:xfrm>
            <a:off x="2" y="1724086"/>
            <a:ext cx="32918400" cy="3994220"/>
          </a:xfrm>
          <a:prstGeom prst="rect">
            <a:avLst/>
          </a:prstGeom>
          <a:solidFill>
            <a:srgbClr val="0063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8189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500CE-8D35-43BD-BFCC-339160F1ABAE}"/>
              </a:ext>
            </a:extLst>
          </p:cNvPr>
          <p:cNvSpPr txBox="1"/>
          <p:nvPr/>
        </p:nvSpPr>
        <p:spPr>
          <a:xfrm>
            <a:off x="1145611" y="2597386"/>
            <a:ext cx="30146009" cy="2735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228238">
              <a:defRPr/>
            </a:pPr>
            <a:r>
              <a:rPr lang="fr-CA" sz="726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Innovative Nursing Interventions in </a:t>
            </a:r>
            <a:r>
              <a:rPr lang="fr-CA" sz="7266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Challenging</a:t>
            </a:r>
            <a:r>
              <a:rPr lang="fr-CA" sz="726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Skin Conditions</a:t>
            </a:r>
            <a:br>
              <a:rPr lang="fr-CA" sz="7266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5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Deborah Bolton, MN, RN, CNS-FNP, AOCNS, AOCNP Kaiser Permanente, Oakland, CA; Tenzin Lungkhawa, MSN-AH, RN, Kaiser Permanente, Oakland, CA</a:t>
            </a:r>
            <a:endParaRPr lang="en-CA" sz="545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6389B3A-4095-43DF-B888-35E8A9041452}"/>
              </a:ext>
            </a:extLst>
          </p:cNvPr>
          <p:cNvSpPr/>
          <p:nvPr/>
        </p:nvSpPr>
        <p:spPr>
          <a:xfrm>
            <a:off x="35493077" y="23155871"/>
            <a:ext cx="2025358" cy="139665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642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5EAEE0-9066-60E4-13B9-FFFA986C64CF}"/>
              </a:ext>
            </a:extLst>
          </p:cNvPr>
          <p:cNvSpPr/>
          <p:nvPr/>
        </p:nvSpPr>
        <p:spPr>
          <a:xfrm>
            <a:off x="535354" y="6227466"/>
            <a:ext cx="9887714" cy="13015041"/>
          </a:xfrm>
          <a:prstGeom prst="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1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F8AEE6-E46A-184D-AFA7-D8A10E18C9E7}"/>
              </a:ext>
            </a:extLst>
          </p:cNvPr>
          <p:cNvSpPr/>
          <p:nvPr/>
        </p:nvSpPr>
        <p:spPr>
          <a:xfrm>
            <a:off x="11416623" y="6263562"/>
            <a:ext cx="9887715" cy="7484718"/>
          </a:xfrm>
          <a:prstGeom prst="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1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5E174F-1D1D-0C6C-A19C-4ADF077FCD1B}"/>
              </a:ext>
            </a:extLst>
          </p:cNvPr>
          <p:cNvSpPr/>
          <p:nvPr/>
        </p:nvSpPr>
        <p:spPr>
          <a:xfrm>
            <a:off x="22389759" y="6263564"/>
            <a:ext cx="9846645" cy="6432420"/>
          </a:xfrm>
          <a:prstGeom prst="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8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D31DFB-C949-B018-E360-D31047696D1F}"/>
              </a:ext>
            </a:extLst>
          </p:cNvPr>
          <p:cNvSpPr txBox="1"/>
          <p:nvPr/>
        </p:nvSpPr>
        <p:spPr>
          <a:xfrm>
            <a:off x="901225" y="6494039"/>
            <a:ext cx="9202142" cy="4040466"/>
          </a:xfrm>
          <a:prstGeom prst="rect">
            <a:avLst/>
          </a:prstGeom>
          <a:noFill/>
          <a:ln>
            <a:noFill/>
          </a:ln>
        </p:spPr>
        <p:txBody>
          <a:bodyPr wrap="square" lIns="75500" tIns="37751" rIns="75500" bIns="37751" rtlCol="0" anchor="t">
            <a:spAutoFit/>
          </a:bodyPr>
          <a:lstStyle/>
          <a:p>
            <a:r>
              <a:rPr lang="en-US" sz="3963" b="1" dirty="0"/>
              <a:t>Background and Significance</a:t>
            </a:r>
          </a:p>
          <a:p>
            <a:pPr marL="566294" indent="-566294">
              <a:buFont typeface="Arial" panose="020B0604020202020204" pitchFamily="34" charset="0"/>
              <a:buChar char="•"/>
            </a:pPr>
            <a:r>
              <a:rPr lang="en-US" sz="3633" dirty="0"/>
              <a:t>Advancements in medication and diagnostic techniques have introduced new challenges in wound care, particularly concerning skin injuries and exacerbating skin conditions.</a:t>
            </a:r>
          </a:p>
          <a:p>
            <a:pPr marL="566294" indent="-566294">
              <a:buFont typeface="Arial" panose="020B0604020202020204" pitchFamily="34" charset="0"/>
              <a:buChar char="•"/>
            </a:pPr>
            <a:r>
              <a:rPr lang="en-US" sz="3633" dirty="0"/>
              <a:t>The role of nurses becomes crucial in finding innovative and ingenious solutions.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8C53E1-0EF4-2233-1A55-1BF0FFA27775}"/>
              </a:ext>
            </a:extLst>
          </p:cNvPr>
          <p:cNvSpPr txBox="1"/>
          <p:nvPr/>
        </p:nvSpPr>
        <p:spPr>
          <a:xfrm>
            <a:off x="899949" y="10721970"/>
            <a:ext cx="9203415" cy="4599529"/>
          </a:xfrm>
          <a:prstGeom prst="rect">
            <a:avLst/>
          </a:prstGeom>
          <a:noFill/>
          <a:ln>
            <a:noFill/>
          </a:ln>
        </p:spPr>
        <p:txBody>
          <a:bodyPr wrap="square" lIns="75500" tIns="37751" rIns="75500" bIns="37751" rtlCol="0" anchor="t">
            <a:spAutoFit/>
          </a:bodyPr>
          <a:lstStyle/>
          <a:p>
            <a:r>
              <a:rPr lang="en-US" sz="3963" b="1" dirty="0"/>
              <a:t>Purpose</a:t>
            </a:r>
          </a:p>
          <a:p>
            <a:pPr marL="566294" indent="-566294">
              <a:buFont typeface="Arial" panose="020B0604020202020204" pitchFamily="34" charset="0"/>
              <a:buChar char="•"/>
            </a:pPr>
            <a:r>
              <a:rPr lang="en-US" sz="3633" dirty="0"/>
              <a:t>Showcase the creative problem-solving skills of an oncology RN who devised inventive solutions to manage challenging skin conditions.</a:t>
            </a:r>
          </a:p>
          <a:p>
            <a:pPr marL="566294" indent="-566294">
              <a:buFont typeface="Arial" panose="020B0604020202020204" pitchFamily="34" charset="0"/>
              <a:buChar char="•"/>
            </a:pPr>
            <a:r>
              <a:rPr lang="en-US" sz="3633" dirty="0"/>
              <a:t>Present two cases highlighting the RN’s engineering ingenuity and resourcefulness in delivering patient-centered care.</a:t>
            </a:r>
            <a:endParaRPr lang="en-US" sz="3633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A3E1BB-3D9A-1972-CB5D-0B87F2BD75EA}"/>
              </a:ext>
            </a:extLst>
          </p:cNvPr>
          <p:cNvSpPr txBox="1"/>
          <p:nvPr/>
        </p:nvSpPr>
        <p:spPr>
          <a:xfrm>
            <a:off x="11757399" y="6530135"/>
            <a:ext cx="9203415" cy="6276719"/>
          </a:xfrm>
          <a:prstGeom prst="rect">
            <a:avLst/>
          </a:prstGeom>
          <a:noFill/>
          <a:ln>
            <a:noFill/>
          </a:ln>
        </p:spPr>
        <p:txBody>
          <a:bodyPr wrap="square" lIns="75500" tIns="37751" rIns="75500" bIns="37751" rtlCol="0" anchor="t">
            <a:spAutoFit/>
          </a:bodyPr>
          <a:lstStyle/>
          <a:p>
            <a:r>
              <a:rPr lang="en-US" sz="3963" b="1" dirty="0"/>
              <a:t>CASE #1 </a:t>
            </a:r>
          </a:p>
          <a:p>
            <a:r>
              <a:rPr lang="en-US" sz="3633" dirty="0"/>
              <a:t>A patient who received HyperCVAD through a tunneled central venous catheter,  developed total skin sloughing on and surrounding the catheter insertion site. No dressing tape would adhere as the adhesive qualities aggravated further skin irritation and breakdown.</a:t>
            </a:r>
          </a:p>
          <a:p>
            <a:pPr marL="471912" indent="-471912">
              <a:buFont typeface="Wingdings" panose="05000000000000000000" pitchFamily="2" charset="2"/>
              <a:buChar char="Ø"/>
            </a:pPr>
            <a:r>
              <a:rPr lang="en-US" sz="3633" b="1" dirty="0"/>
              <a:t>Intervention:</a:t>
            </a:r>
            <a:r>
              <a:rPr lang="en-US" sz="3633" dirty="0"/>
              <a:t> The RN took a multipurpose tubular net and created a vest to hold the non-adhesive soft foam dressing (</a:t>
            </a:r>
            <a:r>
              <a:rPr lang="en-US" sz="3633" dirty="0" err="1"/>
              <a:t>PolyMem</a:t>
            </a:r>
            <a:r>
              <a:rPr lang="en-US" sz="3633" dirty="0"/>
              <a:t>)) CVC dressing in place.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3CE445-13DC-1817-8BCA-B952D766E8FD}"/>
              </a:ext>
            </a:extLst>
          </p:cNvPr>
          <p:cNvSpPr txBox="1"/>
          <p:nvPr/>
        </p:nvSpPr>
        <p:spPr>
          <a:xfrm>
            <a:off x="22389760" y="6263563"/>
            <a:ext cx="9551450" cy="6276719"/>
          </a:xfrm>
          <a:prstGeom prst="rect">
            <a:avLst/>
          </a:prstGeom>
          <a:noFill/>
          <a:ln>
            <a:noFill/>
          </a:ln>
        </p:spPr>
        <p:txBody>
          <a:bodyPr wrap="square" lIns="75500" tIns="37751" rIns="75500" bIns="37751" rtlCol="0" anchor="t">
            <a:spAutoFit/>
          </a:bodyPr>
          <a:lstStyle/>
          <a:p>
            <a:r>
              <a:rPr lang="en-US" sz="3963" b="1" dirty="0"/>
              <a:t>CASE #2:  </a:t>
            </a:r>
            <a:r>
              <a:rPr lang="en-US" sz="3963" dirty="0"/>
              <a:t>A</a:t>
            </a:r>
            <a:r>
              <a:rPr lang="en-US" sz="3963" b="1" dirty="0"/>
              <a:t> </a:t>
            </a:r>
            <a:r>
              <a:rPr lang="en-US" sz="3633" b="1" dirty="0"/>
              <a:t>p</a:t>
            </a:r>
            <a:r>
              <a:rPr lang="en-US" sz="3633" dirty="0"/>
              <a:t>atient was admitted with NHL, HLH and anasarca, was experiencing excessive drainage from right axillary lymph node dissection wound and a hematoma formation. The patient’s skin was very sensitive, and any application of adhesive tape was leading to further skin redness and irritation, resulting in dressings non-adherence.</a:t>
            </a:r>
          </a:p>
          <a:p>
            <a:pPr marL="566294" indent="-566294">
              <a:buFont typeface="Wingdings" panose="05000000000000000000" pitchFamily="2" charset="2"/>
              <a:buChar char="Ø"/>
            </a:pPr>
            <a:r>
              <a:rPr lang="en-US" sz="3633" b="1" dirty="0"/>
              <a:t>Intervention: </a:t>
            </a:r>
            <a:r>
              <a:rPr lang="en-US" sz="3633" dirty="0"/>
              <a:t>The RN took a disposable panty and modified it to become a soft bra that held the compression packing and dressing in place.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C46C907-F239-8E26-177E-DABC90328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02181" y="1878833"/>
            <a:ext cx="3378876" cy="1523735"/>
          </a:xfrm>
          <a:prstGeom prst="rect">
            <a:avLst/>
          </a:prstGeom>
        </p:spPr>
      </p:pic>
      <p:pic>
        <p:nvPicPr>
          <p:cNvPr id="17" name="Picture 1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2CB4A4C5-68A9-ED07-EB4B-BAC5BEF1B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" y="1832761"/>
            <a:ext cx="6013013" cy="68226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731E23C-4394-FB92-DCA0-7742417014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38086" y="14150079"/>
            <a:ext cx="11042231" cy="519813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03DE676-5119-2391-4AD9-88D075FA91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8625" y="12806983"/>
            <a:ext cx="8292672" cy="330996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900ADA3-F9B4-2229-3680-BC502D6BA549}"/>
              </a:ext>
            </a:extLst>
          </p:cNvPr>
          <p:cNvSpPr txBox="1"/>
          <p:nvPr/>
        </p:nvSpPr>
        <p:spPr>
          <a:xfrm>
            <a:off x="22737794" y="16320090"/>
            <a:ext cx="9206658" cy="2938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63" b="1" dirty="0"/>
              <a:t>Discussion</a:t>
            </a:r>
          </a:p>
          <a:p>
            <a:pPr marL="471912" indent="-471912">
              <a:buFont typeface="Arial" panose="020B0604020202020204" pitchFamily="34" charset="0"/>
              <a:buChar char="•"/>
            </a:pPr>
            <a:r>
              <a:rPr lang="en-US" sz="3633" dirty="0"/>
              <a:t>There is an invaluable role of nursing in adapting and inventing solutions to meet the unique challenges posed by evolving medical conditions and treatments</a:t>
            </a:r>
            <a:r>
              <a:rPr lang="en-US" sz="3633" b="1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EAA30E-0FCE-2DD9-43A8-112A39131001}"/>
              </a:ext>
            </a:extLst>
          </p:cNvPr>
          <p:cNvSpPr txBox="1"/>
          <p:nvPr/>
        </p:nvSpPr>
        <p:spPr>
          <a:xfrm>
            <a:off x="899949" y="15486330"/>
            <a:ext cx="9203415" cy="2922339"/>
          </a:xfrm>
          <a:prstGeom prst="rect">
            <a:avLst/>
          </a:prstGeom>
          <a:noFill/>
          <a:ln>
            <a:noFill/>
          </a:ln>
        </p:spPr>
        <p:txBody>
          <a:bodyPr wrap="square" lIns="75500" tIns="37751" rIns="75500" bIns="37751" rtlCol="0" anchor="t">
            <a:spAutoFit/>
          </a:bodyPr>
          <a:lstStyle/>
          <a:p>
            <a:r>
              <a:rPr lang="en-US" sz="3963" b="1" dirty="0"/>
              <a:t>Interventions / Evaluation</a:t>
            </a:r>
          </a:p>
          <a:p>
            <a:pPr marL="566294" indent="-566294">
              <a:buFont typeface="Arial" panose="020B0604020202020204" pitchFamily="34" charset="0"/>
              <a:buChar char="•"/>
            </a:pPr>
            <a:r>
              <a:rPr lang="en-US" sz="3633" dirty="0"/>
              <a:t>Neither patient experienced further wound exacerbation. </a:t>
            </a:r>
          </a:p>
          <a:p>
            <a:pPr marL="566294" indent="-566294">
              <a:buFont typeface="Arial" panose="020B0604020202020204" pitchFamily="34" charset="0"/>
              <a:buChar char="•"/>
            </a:pPr>
            <a:r>
              <a:rPr lang="en-US" sz="3633" dirty="0"/>
              <a:t>Both designs were easy for RN colleagues to replicate.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BEDBCDA406814892F2BE44D55A675C" ma:contentTypeVersion="17" ma:contentTypeDescription="Create a new document." ma:contentTypeScope="" ma:versionID="2e15d2b330f3a1a5602ec4cb46f8de0a">
  <xsd:schema xmlns:xsd="http://www.w3.org/2001/XMLSchema" xmlns:xs="http://www.w3.org/2001/XMLSchema" xmlns:p="http://schemas.microsoft.com/office/2006/metadata/properties" xmlns:ns3="123d3ddc-9659-4526-a322-5ac86b588461" xmlns:ns4="daee8925-4e58-46f2-9da3-627421702c51" targetNamespace="http://schemas.microsoft.com/office/2006/metadata/properties" ma:root="true" ma:fieldsID="03f39fab46ebf50d4ace346dfccc3fec" ns3:_="" ns4:_="">
    <xsd:import namespace="123d3ddc-9659-4526-a322-5ac86b588461"/>
    <xsd:import namespace="daee8925-4e58-46f2-9da3-627421702c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d3ddc-9659-4526-a322-5ac86b5884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e8925-4e58-46f2-9da3-627421702c5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3d3ddc-9659-4526-a322-5ac86b588461" xsi:nil="true"/>
  </documentManagement>
</p:properties>
</file>

<file path=customXml/itemProps1.xml><?xml version="1.0" encoding="utf-8"?>
<ds:datastoreItem xmlns:ds="http://schemas.openxmlformats.org/officeDocument/2006/customXml" ds:itemID="{CDBF4C90-CB30-4320-988E-3784553DDD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d3ddc-9659-4526-a322-5ac86b588461"/>
    <ds:schemaRef ds:uri="daee8925-4e58-46f2-9da3-627421702c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7E78FE-6D60-4055-A904-750FB4F1C9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79710F-6510-41F7-A55B-D31F631A6756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daee8925-4e58-46f2-9da3-627421702c51"/>
    <ds:schemaRef ds:uri="123d3ddc-9659-4526-a322-5ac86b5884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</TotalTime>
  <Words>315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Deborah L Bolton</cp:lastModifiedBy>
  <cp:revision>10</cp:revision>
  <cp:lastPrinted>2024-03-22T16:08:58Z</cp:lastPrinted>
  <dcterms:created xsi:type="dcterms:W3CDTF">2015-06-29T16:44:08Z</dcterms:created>
  <dcterms:modified xsi:type="dcterms:W3CDTF">2024-06-10T16:34:54Z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0x0101004CBEDBCDA406814892F2BE44D55A675C</vt:lpwstr>
  </property>
  <property fmtid="{D5CDD505-2E9C-101B-9397-08002B2CF9AE}" pid="3" name="EmailTo">
    <vt:lpwstr/>
  </property>
  <property fmtid="{D5CDD505-2E9C-101B-9397-08002B2CF9AE}" pid="4" name="Target Audiences">
    <vt:lpwstr/>
  </property>
  <property fmtid="{D5CDD505-2E9C-101B-9397-08002B2CF9AE}" pid="5" name="EmailSender">
    <vt:lpwstr/>
  </property>
  <property fmtid="{D5CDD505-2E9C-101B-9397-08002B2CF9AE}" pid="6" name="EmailFrom">
    <vt:lpwstr/>
  </property>
  <property fmtid="{D5CDD505-2E9C-101B-9397-08002B2CF9AE}" pid="7" name="EmailSubject">
    <vt:lpwstr/>
  </property>
  <property fmtid="{D5CDD505-2E9C-101B-9397-08002B2CF9AE}" pid="8" name="EmailCc">
    <vt:lpwstr/>
  </property>
</Properties>
</file>