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4" r:id="rId4"/>
  </p:sldMasterIdLst>
  <p:sldIdLst>
    <p:sldId id="256" r:id="rId5"/>
  </p:sldIdLst>
  <p:sldSz cx="32918400" cy="219456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3A6"/>
    <a:srgbClr val="FF8672"/>
    <a:srgbClr val="3333CC"/>
    <a:srgbClr val="FF8300"/>
    <a:srgbClr val="EC9F06"/>
    <a:srgbClr val="006241"/>
    <a:srgbClr val="008257"/>
    <a:srgbClr val="4140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5" d="100"/>
          <a:sy n="25" d="100"/>
        </p:scale>
        <p:origin x="1302"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3591562"/>
            <a:ext cx="27980640" cy="7640320"/>
          </a:xfrm>
        </p:spPr>
        <p:txBody>
          <a:bodyPr anchor="b"/>
          <a:lstStyle>
            <a:lvl1pPr algn="ctr">
              <a:defRPr sz="19200"/>
            </a:lvl1pPr>
          </a:lstStyle>
          <a:p>
            <a:r>
              <a:rPr lang="en-US"/>
              <a:t>Click to edit Master title style</a:t>
            </a:r>
            <a:endParaRPr lang="en-US" dirty="0"/>
          </a:p>
        </p:txBody>
      </p:sp>
      <p:sp>
        <p:nvSpPr>
          <p:cNvPr id="3" name="Subtitle 2"/>
          <p:cNvSpPr>
            <a:spLocks noGrp="1"/>
          </p:cNvSpPr>
          <p:nvPr>
            <p:ph type="subTitle" idx="1"/>
          </p:nvPr>
        </p:nvSpPr>
        <p:spPr>
          <a:xfrm>
            <a:off x="4114800" y="11526522"/>
            <a:ext cx="24688800" cy="5298438"/>
          </a:xfrm>
        </p:spPr>
        <p:txBody>
          <a:bodyPr/>
          <a:lstStyle>
            <a:lvl1pPr marL="0" indent="0" algn="ctr">
              <a:buNone/>
              <a:defRPr sz="7680"/>
            </a:lvl1pPr>
            <a:lvl2pPr marL="1463040" indent="0" algn="ctr">
              <a:buNone/>
              <a:defRPr sz="6400"/>
            </a:lvl2pPr>
            <a:lvl3pPr marL="2926080" indent="0" algn="ctr">
              <a:buNone/>
              <a:defRPr sz="5760"/>
            </a:lvl3pPr>
            <a:lvl4pPr marL="4389120" indent="0" algn="ctr">
              <a:buNone/>
              <a:defRPr sz="5120"/>
            </a:lvl4pPr>
            <a:lvl5pPr marL="5852160" indent="0" algn="ctr">
              <a:buNone/>
              <a:defRPr sz="5120"/>
            </a:lvl5pPr>
            <a:lvl6pPr marL="7315200" indent="0" algn="ctr">
              <a:buNone/>
              <a:defRPr sz="5120"/>
            </a:lvl6pPr>
            <a:lvl7pPr marL="8778240" indent="0" algn="ctr">
              <a:buNone/>
              <a:defRPr sz="5120"/>
            </a:lvl7pPr>
            <a:lvl8pPr marL="10241280" indent="0" algn="ctr">
              <a:buNone/>
              <a:defRPr sz="5120"/>
            </a:lvl8pPr>
            <a:lvl9pPr marL="11704320" indent="0" algn="ctr">
              <a:buNone/>
              <a:defRPr sz="51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798021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450152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168400"/>
            <a:ext cx="7098030" cy="185978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168400"/>
            <a:ext cx="20882610" cy="185978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98874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56909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2857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5471167"/>
            <a:ext cx="28392120" cy="9128758"/>
          </a:xfrm>
        </p:spPr>
        <p:txBody>
          <a:bodyPr anchor="b"/>
          <a:lstStyle>
            <a:lvl1pPr>
              <a:defRPr sz="19200"/>
            </a:lvl1pPr>
          </a:lstStyle>
          <a:p>
            <a:r>
              <a:rPr lang="en-US"/>
              <a:t>Click to edit Master title style</a:t>
            </a:r>
            <a:endParaRPr lang="en-US" dirty="0"/>
          </a:p>
        </p:txBody>
      </p:sp>
      <p:sp>
        <p:nvSpPr>
          <p:cNvPr id="3" name="Text Placeholder 2"/>
          <p:cNvSpPr>
            <a:spLocks noGrp="1"/>
          </p:cNvSpPr>
          <p:nvPr>
            <p:ph type="body" idx="1"/>
          </p:nvPr>
        </p:nvSpPr>
        <p:spPr>
          <a:xfrm>
            <a:off x="2245997" y="14686287"/>
            <a:ext cx="28392120" cy="4800598"/>
          </a:xfrm>
        </p:spPr>
        <p:txBody>
          <a:bodyPr/>
          <a:lstStyle>
            <a:lvl1pPr marL="0" indent="0">
              <a:buNone/>
              <a:defRPr sz="7680">
                <a:solidFill>
                  <a:schemeClr val="tx1"/>
                </a:solidFill>
              </a:defRPr>
            </a:lvl1pPr>
            <a:lvl2pPr marL="1463040" indent="0">
              <a:buNone/>
              <a:defRPr sz="6400">
                <a:solidFill>
                  <a:schemeClr val="tx1">
                    <a:tint val="75000"/>
                  </a:schemeClr>
                </a:solidFill>
              </a:defRPr>
            </a:lvl2pPr>
            <a:lvl3pPr marL="2926080" indent="0">
              <a:buNone/>
              <a:defRPr sz="5760">
                <a:solidFill>
                  <a:schemeClr val="tx1">
                    <a:tint val="75000"/>
                  </a:schemeClr>
                </a:solidFill>
              </a:defRPr>
            </a:lvl3pPr>
            <a:lvl4pPr marL="4389120" indent="0">
              <a:buNone/>
              <a:defRPr sz="5120">
                <a:solidFill>
                  <a:schemeClr val="tx1">
                    <a:tint val="75000"/>
                  </a:schemeClr>
                </a:solidFill>
              </a:defRPr>
            </a:lvl4pPr>
            <a:lvl5pPr marL="5852160" indent="0">
              <a:buNone/>
              <a:defRPr sz="5120">
                <a:solidFill>
                  <a:schemeClr val="tx1">
                    <a:tint val="75000"/>
                  </a:schemeClr>
                </a:solidFill>
              </a:defRPr>
            </a:lvl5pPr>
            <a:lvl6pPr marL="7315200" indent="0">
              <a:buNone/>
              <a:defRPr sz="5120">
                <a:solidFill>
                  <a:schemeClr val="tx1">
                    <a:tint val="75000"/>
                  </a:schemeClr>
                </a:solidFill>
              </a:defRPr>
            </a:lvl6pPr>
            <a:lvl7pPr marL="8778240" indent="0">
              <a:buNone/>
              <a:defRPr sz="5120">
                <a:solidFill>
                  <a:schemeClr val="tx1">
                    <a:tint val="75000"/>
                  </a:schemeClr>
                </a:solidFill>
              </a:defRPr>
            </a:lvl7pPr>
            <a:lvl8pPr marL="10241280" indent="0">
              <a:buNone/>
              <a:defRPr sz="5120">
                <a:solidFill>
                  <a:schemeClr val="tx1">
                    <a:tint val="75000"/>
                  </a:schemeClr>
                </a:solidFill>
              </a:defRPr>
            </a:lvl8pPr>
            <a:lvl9pPr marL="11704320" indent="0">
              <a:buNone/>
              <a:defRPr sz="5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623264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774217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168405"/>
            <a:ext cx="28392120" cy="42418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5379722"/>
            <a:ext cx="13926024"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4" name="Content Placeholder 3"/>
          <p:cNvSpPr>
            <a:spLocks noGrp="1"/>
          </p:cNvSpPr>
          <p:nvPr>
            <p:ph sz="half" idx="2"/>
          </p:nvPr>
        </p:nvSpPr>
        <p:spPr>
          <a:xfrm>
            <a:off x="2267431" y="8016240"/>
            <a:ext cx="13926024"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5379722"/>
            <a:ext cx="13994608"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6" name="Content Placeholder 5"/>
          <p:cNvSpPr>
            <a:spLocks noGrp="1"/>
          </p:cNvSpPr>
          <p:nvPr>
            <p:ph sz="quarter" idx="4"/>
          </p:nvPr>
        </p:nvSpPr>
        <p:spPr>
          <a:xfrm>
            <a:off x="16664942" y="8016240"/>
            <a:ext cx="13994608"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6/10/2024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045960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6/10/2024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04985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6/10/2024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189870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Content Placeholder 2"/>
          <p:cNvSpPr>
            <a:spLocks noGrp="1"/>
          </p:cNvSpPr>
          <p:nvPr>
            <p:ph idx="1"/>
          </p:nvPr>
        </p:nvSpPr>
        <p:spPr>
          <a:xfrm>
            <a:off x="13994608" y="3159765"/>
            <a:ext cx="16664940" cy="15595600"/>
          </a:xfrm>
        </p:spPr>
        <p:txBody>
          <a:bodyPr/>
          <a:lstStyle>
            <a:lvl1pPr>
              <a:defRPr sz="10240"/>
            </a:lvl1pPr>
            <a:lvl2pPr>
              <a:defRPr sz="8960"/>
            </a:lvl2pPr>
            <a:lvl3pPr>
              <a:defRPr sz="7680"/>
            </a:lvl3pPr>
            <a:lvl4pPr>
              <a:defRPr sz="6400"/>
            </a:lvl4pPr>
            <a:lvl5pPr>
              <a:defRPr sz="6400"/>
            </a:lvl5pPr>
            <a:lvl6pPr>
              <a:defRPr sz="6400"/>
            </a:lvl6pPr>
            <a:lvl7pPr>
              <a:defRPr sz="6400"/>
            </a:lvl7pPr>
            <a:lvl8pPr>
              <a:defRPr sz="6400"/>
            </a:lvl8pPr>
            <a:lvl9pPr>
              <a:defRPr sz="6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90948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3159765"/>
            <a:ext cx="16664940" cy="15595600"/>
          </a:xfrm>
        </p:spPr>
        <p:txBody>
          <a:bodyPr anchor="t"/>
          <a:lstStyle>
            <a:lvl1pPr marL="0" indent="0">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en-US"/>
              <a:t>Click icon to add picture</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633503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168405"/>
            <a:ext cx="28392120" cy="42418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5842000"/>
            <a:ext cx="28392120" cy="139242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20340325"/>
            <a:ext cx="7406640" cy="1168400"/>
          </a:xfrm>
          <a:prstGeom prst="rect">
            <a:avLst/>
          </a:prstGeom>
        </p:spPr>
        <p:txBody>
          <a:bodyPr vert="horz" lIns="91440" tIns="45720" rIns="91440" bIns="45720" rtlCol="0" anchor="ctr"/>
          <a:lstStyle>
            <a:lvl1pPr algn="l">
              <a:defRPr sz="3840">
                <a:solidFill>
                  <a:schemeClr val="tx1">
                    <a:tint val="75000"/>
                  </a:schemeClr>
                </a:solidFill>
              </a:defRPr>
            </a:lvl1pPr>
          </a:lstStyle>
          <a:p>
            <a:fld id="{C764DE79-268F-4C1A-8933-263129D2AF90}" type="datetimeFigureOut">
              <a:rPr lang="en-US" smtClean="0"/>
              <a:t>6/10/2024</a:t>
            </a:fld>
            <a:endParaRPr lang="en-US"/>
          </a:p>
        </p:txBody>
      </p:sp>
      <p:sp>
        <p:nvSpPr>
          <p:cNvPr id="5" name="Footer Placeholder 4"/>
          <p:cNvSpPr>
            <a:spLocks noGrp="1"/>
          </p:cNvSpPr>
          <p:nvPr>
            <p:ph type="ftr" sz="quarter" idx="3"/>
          </p:nvPr>
        </p:nvSpPr>
        <p:spPr>
          <a:xfrm>
            <a:off x="10904220" y="20340325"/>
            <a:ext cx="11109960" cy="1168400"/>
          </a:xfrm>
          <a:prstGeom prst="rect">
            <a:avLst/>
          </a:prstGeom>
        </p:spPr>
        <p:txBody>
          <a:bodyPr vert="horz" lIns="91440" tIns="45720" rIns="91440" bIns="45720" rtlCol="0" anchor="ctr"/>
          <a:lstStyle>
            <a:lvl1pPr algn="ctr">
              <a:defRPr sz="38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20340325"/>
            <a:ext cx="7406640" cy="1168400"/>
          </a:xfrm>
          <a:prstGeom prst="rect">
            <a:avLst/>
          </a:prstGeom>
        </p:spPr>
        <p:txBody>
          <a:bodyPr vert="horz" lIns="91440" tIns="45720" rIns="91440" bIns="45720" rtlCol="0" anchor="ctr"/>
          <a:lstStyle>
            <a:lvl1pPr algn="r">
              <a:defRPr sz="3840">
                <a:solidFill>
                  <a:schemeClr val="tx1">
                    <a:tint val="75000"/>
                  </a:schemeClr>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257226485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Lst>
  <p:txStyles>
    <p:titleStyle>
      <a:lvl1pPr algn="l" defTabSz="2926080" rtl="0" eaLnBrk="1" latinLnBrk="0" hangingPunct="1">
        <a:lnSpc>
          <a:spcPct val="90000"/>
        </a:lnSpc>
        <a:spcBef>
          <a:spcPct val="0"/>
        </a:spcBef>
        <a:buNone/>
        <a:defRPr sz="14080" kern="1200">
          <a:solidFill>
            <a:schemeClr val="tx1"/>
          </a:solidFill>
          <a:latin typeface="+mj-lt"/>
          <a:ea typeface="+mj-ea"/>
          <a:cs typeface="+mj-cs"/>
        </a:defRPr>
      </a:lvl1pPr>
    </p:titleStyle>
    <p:bodyStyle>
      <a:lvl1pPr marL="731520" indent="-731520" algn="l" defTabSz="2926080" rtl="0" eaLnBrk="1" latinLnBrk="0" hangingPunct="1">
        <a:lnSpc>
          <a:spcPct val="90000"/>
        </a:lnSpc>
        <a:spcBef>
          <a:spcPts val="3200"/>
        </a:spcBef>
        <a:buFont typeface="Arial" panose="020B0604020202020204" pitchFamily="34" charset="0"/>
        <a:buChar char="•"/>
        <a:defRPr sz="8960" kern="1200">
          <a:solidFill>
            <a:schemeClr val="tx1"/>
          </a:solidFill>
          <a:latin typeface="+mn-lt"/>
          <a:ea typeface="+mn-ea"/>
          <a:cs typeface="+mn-cs"/>
        </a:defRPr>
      </a:lvl1pPr>
      <a:lvl2pPr marL="2194560" indent="-731520" algn="l" defTabSz="2926080" rtl="0" eaLnBrk="1" latinLnBrk="0" hangingPunct="1">
        <a:lnSpc>
          <a:spcPct val="90000"/>
        </a:lnSpc>
        <a:spcBef>
          <a:spcPts val="1600"/>
        </a:spcBef>
        <a:buFont typeface="Arial" panose="020B0604020202020204" pitchFamily="34" charset="0"/>
        <a:buChar char="•"/>
        <a:defRPr sz="7680" kern="1200">
          <a:solidFill>
            <a:schemeClr val="tx1"/>
          </a:solidFill>
          <a:latin typeface="+mn-lt"/>
          <a:ea typeface="+mn-ea"/>
          <a:cs typeface="+mn-cs"/>
        </a:defRPr>
      </a:lvl2pPr>
      <a:lvl3pPr marL="3657600" indent="-731520" algn="l" defTabSz="2926080" rtl="0" eaLnBrk="1" latinLnBrk="0" hangingPunct="1">
        <a:lnSpc>
          <a:spcPct val="90000"/>
        </a:lnSpc>
        <a:spcBef>
          <a:spcPts val="1600"/>
        </a:spcBef>
        <a:buFont typeface="Arial" panose="020B0604020202020204" pitchFamily="34" charset="0"/>
        <a:buChar char="•"/>
        <a:defRPr sz="6400" kern="1200">
          <a:solidFill>
            <a:schemeClr val="tx1"/>
          </a:solidFill>
          <a:latin typeface="+mn-lt"/>
          <a:ea typeface="+mn-ea"/>
          <a:cs typeface="+mn-cs"/>
        </a:defRPr>
      </a:lvl3pPr>
      <a:lvl4pPr marL="51206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4pPr>
      <a:lvl5pPr marL="658368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5pPr>
      <a:lvl6pPr marL="804672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6pPr>
      <a:lvl7pPr marL="950976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7pPr>
      <a:lvl8pPr marL="1097280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8pPr>
      <a:lvl9pPr marL="124358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9pPr>
    </p:bodyStyle>
    <p:otherStyle>
      <a:defPPr>
        <a:defRPr lang="en-US"/>
      </a:defPPr>
      <a:lvl1pPr marL="0" algn="l" defTabSz="2926080" rtl="0" eaLnBrk="1" latinLnBrk="0" hangingPunct="1">
        <a:defRPr sz="5760" kern="1200">
          <a:solidFill>
            <a:schemeClr val="tx1"/>
          </a:solidFill>
          <a:latin typeface="+mn-lt"/>
          <a:ea typeface="+mn-ea"/>
          <a:cs typeface="+mn-cs"/>
        </a:defRPr>
      </a:lvl1pPr>
      <a:lvl2pPr marL="1463040" algn="l" defTabSz="2926080" rtl="0" eaLnBrk="1" latinLnBrk="0" hangingPunct="1">
        <a:defRPr sz="5760" kern="1200">
          <a:solidFill>
            <a:schemeClr val="tx1"/>
          </a:solidFill>
          <a:latin typeface="+mn-lt"/>
          <a:ea typeface="+mn-ea"/>
          <a:cs typeface="+mn-cs"/>
        </a:defRPr>
      </a:lvl2pPr>
      <a:lvl3pPr marL="2926080" algn="l" defTabSz="2926080" rtl="0" eaLnBrk="1" latinLnBrk="0" hangingPunct="1">
        <a:defRPr sz="5760" kern="1200">
          <a:solidFill>
            <a:schemeClr val="tx1"/>
          </a:solidFill>
          <a:latin typeface="+mn-lt"/>
          <a:ea typeface="+mn-ea"/>
          <a:cs typeface="+mn-cs"/>
        </a:defRPr>
      </a:lvl3pPr>
      <a:lvl4pPr marL="4389120" algn="l" defTabSz="2926080" rtl="0" eaLnBrk="1" latinLnBrk="0" hangingPunct="1">
        <a:defRPr sz="5760" kern="1200">
          <a:solidFill>
            <a:schemeClr val="tx1"/>
          </a:solidFill>
          <a:latin typeface="+mn-lt"/>
          <a:ea typeface="+mn-ea"/>
          <a:cs typeface="+mn-cs"/>
        </a:defRPr>
      </a:lvl4pPr>
      <a:lvl5pPr marL="5852160" algn="l" defTabSz="2926080" rtl="0" eaLnBrk="1" latinLnBrk="0" hangingPunct="1">
        <a:defRPr sz="5760" kern="1200">
          <a:solidFill>
            <a:schemeClr val="tx1"/>
          </a:solidFill>
          <a:latin typeface="+mn-lt"/>
          <a:ea typeface="+mn-ea"/>
          <a:cs typeface="+mn-cs"/>
        </a:defRPr>
      </a:lvl5pPr>
      <a:lvl6pPr marL="7315200" algn="l" defTabSz="2926080" rtl="0" eaLnBrk="1" latinLnBrk="0" hangingPunct="1">
        <a:defRPr sz="5760" kern="1200">
          <a:solidFill>
            <a:schemeClr val="tx1"/>
          </a:solidFill>
          <a:latin typeface="+mn-lt"/>
          <a:ea typeface="+mn-ea"/>
          <a:cs typeface="+mn-cs"/>
        </a:defRPr>
      </a:lvl6pPr>
      <a:lvl7pPr marL="8778240" algn="l" defTabSz="2926080" rtl="0" eaLnBrk="1" latinLnBrk="0" hangingPunct="1">
        <a:defRPr sz="5760" kern="1200">
          <a:solidFill>
            <a:schemeClr val="tx1"/>
          </a:solidFill>
          <a:latin typeface="+mn-lt"/>
          <a:ea typeface="+mn-ea"/>
          <a:cs typeface="+mn-cs"/>
        </a:defRPr>
      </a:lvl7pPr>
      <a:lvl8pPr marL="10241280" algn="l" defTabSz="2926080" rtl="0" eaLnBrk="1" latinLnBrk="0" hangingPunct="1">
        <a:defRPr sz="5760" kern="1200">
          <a:solidFill>
            <a:schemeClr val="tx1"/>
          </a:solidFill>
          <a:latin typeface="+mn-lt"/>
          <a:ea typeface="+mn-ea"/>
          <a:cs typeface="+mn-cs"/>
        </a:defRPr>
      </a:lvl8pPr>
      <a:lvl9pPr marL="11704320" algn="l" defTabSz="2926080" rtl="0" eaLnBrk="1" latinLnBrk="0" hangingPunct="1">
        <a:defRPr sz="5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linicalkey.com/nursing/#!/content/playContent/1-s2.0-S0196655323003048?returnurl=null&amp;referrer=null" TargetMode="External"/><Relationship Id="rId2" Type="http://schemas.openxmlformats.org/officeDocument/2006/relationships/hyperlink" Target="https://doi.org/10.1186/s12941-015-0104-2" TargetMode="External"/><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image" Target="../media/image2.JP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B89B282-BD31-48AF-94CC-C3E0942C7A7F}"/>
              </a:ext>
            </a:extLst>
          </p:cNvPr>
          <p:cNvSpPr/>
          <p:nvPr/>
        </p:nvSpPr>
        <p:spPr>
          <a:xfrm>
            <a:off x="224846" y="1609224"/>
            <a:ext cx="32408641" cy="3994219"/>
          </a:xfrm>
          <a:prstGeom prst="rect">
            <a:avLst/>
          </a:prstGeom>
          <a:solidFill>
            <a:srgbClr val="0063A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8188"/>
          </a:p>
        </p:txBody>
      </p:sp>
      <p:sp>
        <p:nvSpPr>
          <p:cNvPr id="6" name="TextBox 5">
            <a:extLst>
              <a:ext uri="{FF2B5EF4-FFF2-40B4-BE49-F238E27FC236}">
                <a16:creationId xmlns:a16="http://schemas.microsoft.com/office/drawing/2014/main" id="{1F8500CE-8D35-43BD-BFCC-339160F1ABAE}"/>
              </a:ext>
            </a:extLst>
          </p:cNvPr>
          <p:cNvSpPr txBox="1"/>
          <p:nvPr/>
        </p:nvSpPr>
        <p:spPr>
          <a:xfrm>
            <a:off x="284913" y="1724085"/>
            <a:ext cx="31078927" cy="3548279"/>
          </a:xfrm>
          <a:prstGeom prst="rect">
            <a:avLst/>
          </a:prstGeom>
          <a:noFill/>
        </p:spPr>
        <p:txBody>
          <a:bodyPr wrap="square">
            <a:spAutoFit/>
          </a:bodyPr>
          <a:lstStyle/>
          <a:p>
            <a:pPr algn="ctr" defTabSz="4228026">
              <a:defRPr/>
            </a:pPr>
            <a:r>
              <a:rPr lang="fr-CA" sz="7266" b="1" dirty="0" err="1">
                <a:solidFill>
                  <a:schemeClr val="bg1"/>
                </a:solidFill>
                <a:effectLst>
                  <a:outerShdw blurRad="38100" dist="38100" dir="2700000" algn="tl">
                    <a:srgbClr val="000000">
                      <a:alpha val="43137"/>
                    </a:srgbClr>
                  </a:outerShdw>
                </a:effectLst>
              </a:rPr>
              <a:t>Neutropenia</a:t>
            </a:r>
            <a:r>
              <a:rPr lang="fr-CA" sz="7266" b="1" dirty="0">
                <a:solidFill>
                  <a:schemeClr val="bg1"/>
                </a:solidFill>
                <a:effectLst>
                  <a:outerShdw blurRad="38100" dist="38100" dir="2700000" algn="tl">
                    <a:srgbClr val="000000">
                      <a:alpha val="43137"/>
                    </a:srgbClr>
                  </a:outerShdw>
                </a:effectLst>
              </a:rPr>
              <a:t>, CLABSI Prevention and Food </a:t>
            </a:r>
            <a:r>
              <a:rPr lang="fr-CA" sz="7266" b="1" dirty="0" err="1">
                <a:solidFill>
                  <a:schemeClr val="bg1"/>
                </a:solidFill>
                <a:effectLst>
                  <a:outerShdw blurRad="38100" dist="38100" dir="2700000" algn="tl">
                    <a:srgbClr val="000000">
                      <a:alpha val="43137"/>
                    </a:srgbClr>
                  </a:outerShdw>
                </a:effectLst>
              </a:rPr>
              <a:t>Safety</a:t>
            </a:r>
            <a:r>
              <a:rPr lang="fr-CA" sz="7266" b="1" dirty="0">
                <a:solidFill>
                  <a:schemeClr val="bg1"/>
                </a:solidFill>
                <a:effectLst>
                  <a:outerShdw blurRad="38100" dist="38100" dir="2700000" algn="tl">
                    <a:srgbClr val="000000">
                      <a:alpha val="43137"/>
                    </a:srgbClr>
                  </a:outerShdw>
                </a:effectLst>
              </a:rPr>
              <a:t>:  </a:t>
            </a:r>
          </a:p>
          <a:p>
            <a:pPr algn="ctr" defTabSz="4228026">
              <a:defRPr/>
            </a:pPr>
            <a:r>
              <a:rPr lang="fr-CA" sz="7266" b="1" dirty="0">
                <a:solidFill>
                  <a:schemeClr val="bg1"/>
                </a:solidFill>
                <a:effectLst>
                  <a:outerShdw blurRad="38100" dist="38100" dir="2700000" algn="tl">
                    <a:srgbClr val="000000">
                      <a:alpha val="43137"/>
                    </a:srgbClr>
                  </a:outerShdw>
                </a:effectLst>
              </a:rPr>
              <a:t> Patient and Family Éducation</a:t>
            </a:r>
            <a:br>
              <a:rPr lang="fr-CA" sz="11745" dirty="0">
                <a:solidFill>
                  <a:schemeClr val="bg1"/>
                </a:solidFill>
                <a:effectLst>
                  <a:outerShdw blurRad="38100" dist="38100" dir="2700000" algn="tl">
                    <a:srgbClr val="000000">
                      <a:alpha val="43137"/>
                    </a:srgbClr>
                  </a:outerShdw>
                </a:effectLst>
              </a:rPr>
            </a:br>
            <a:r>
              <a:rPr lang="en-US" sz="3963" i="1" dirty="0">
                <a:solidFill>
                  <a:schemeClr val="bg1"/>
                </a:solidFill>
                <a:effectLst>
                  <a:outerShdw blurRad="38100" dist="38100" dir="2700000" algn="tl">
                    <a:srgbClr val="000000">
                      <a:alpha val="43137"/>
                    </a:srgbClr>
                  </a:outerShdw>
                </a:effectLst>
              </a:rPr>
              <a:t>Deborah L. Bolton, MN,RN,AOCNS,AOCNP and Helen Kim, RD </a:t>
            </a:r>
          </a:p>
          <a:p>
            <a:pPr algn="ctr" defTabSz="4228026">
              <a:defRPr/>
            </a:pPr>
            <a:r>
              <a:rPr lang="en-US" sz="3963" i="1" dirty="0">
                <a:solidFill>
                  <a:schemeClr val="bg1"/>
                </a:solidFill>
                <a:effectLst>
                  <a:outerShdw blurRad="38100" dist="38100" dir="2700000" algn="tl">
                    <a:srgbClr val="000000">
                      <a:alpha val="43137"/>
                    </a:srgbClr>
                  </a:outerShdw>
                </a:effectLst>
              </a:rPr>
              <a:t>Kaiser Permanent Oakland California Leukemia/Lymphoma and Multiple Myeloma Leadership team: </a:t>
            </a:r>
            <a:r>
              <a:rPr lang="en-US" sz="3963" i="1" dirty="0" err="1">
                <a:solidFill>
                  <a:schemeClr val="bg1"/>
                </a:solidFill>
                <a:effectLst>
                  <a:outerShdw blurRad="38100" dist="38100" dir="2700000" algn="tl">
                    <a:srgbClr val="000000">
                      <a:alpha val="43137"/>
                    </a:srgbClr>
                  </a:outerShdw>
                </a:effectLst>
              </a:rPr>
              <a:t>Dr.Vu</a:t>
            </a:r>
            <a:r>
              <a:rPr lang="en-US" sz="3963" i="1" dirty="0">
                <a:solidFill>
                  <a:schemeClr val="bg1"/>
                </a:solidFill>
                <a:effectLst>
                  <a:outerShdw blurRad="38100" dist="38100" dir="2700000" algn="tl">
                    <a:srgbClr val="000000">
                      <a:alpha val="43137"/>
                    </a:srgbClr>
                  </a:outerShdw>
                </a:effectLst>
              </a:rPr>
              <a:t> H. Nguyen, </a:t>
            </a:r>
            <a:r>
              <a:rPr lang="en-US" sz="3963" i="1" dirty="0" err="1">
                <a:solidFill>
                  <a:schemeClr val="bg1"/>
                </a:solidFill>
                <a:effectLst>
                  <a:outerShdw blurRad="38100" dist="38100" dir="2700000" algn="tl">
                    <a:srgbClr val="000000">
                      <a:alpha val="43137"/>
                    </a:srgbClr>
                  </a:outerShdw>
                </a:effectLst>
              </a:rPr>
              <a:t>Dr.Roopal</a:t>
            </a:r>
            <a:r>
              <a:rPr lang="en-US" sz="3963" i="1" dirty="0">
                <a:solidFill>
                  <a:schemeClr val="bg1"/>
                </a:solidFill>
                <a:effectLst>
                  <a:outerShdw blurRad="38100" dist="38100" dir="2700000" algn="tl">
                    <a:srgbClr val="000000">
                      <a:alpha val="43137"/>
                    </a:srgbClr>
                  </a:outerShdw>
                </a:effectLst>
              </a:rPr>
              <a:t> V. Desai </a:t>
            </a:r>
            <a:endParaRPr lang="en-CA" sz="3963" i="1" dirty="0">
              <a:solidFill>
                <a:schemeClr val="bg1"/>
              </a:solidFill>
              <a:effectLst>
                <a:outerShdw blurRad="38100" dist="38100" dir="2700000" algn="tl">
                  <a:srgbClr val="000000">
                    <a:alpha val="43137"/>
                  </a:srgbClr>
                </a:outerShdw>
              </a:effectLst>
            </a:endParaRPr>
          </a:p>
        </p:txBody>
      </p:sp>
      <p:sp>
        <p:nvSpPr>
          <p:cNvPr id="60" name="Rectangle 59">
            <a:extLst>
              <a:ext uri="{FF2B5EF4-FFF2-40B4-BE49-F238E27FC236}">
                <a16:creationId xmlns:a16="http://schemas.microsoft.com/office/drawing/2014/main" id="{F6389B3A-4095-43DF-B888-35E8A9041452}"/>
              </a:ext>
            </a:extLst>
          </p:cNvPr>
          <p:cNvSpPr/>
          <p:nvPr/>
        </p:nvSpPr>
        <p:spPr>
          <a:xfrm>
            <a:off x="35493077" y="23155871"/>
            <a:ext cx="2025358" cy="139665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642">
              <a:solidFill>
                <a:schemeClr val="bg1"/>
              </a:solidFill>
            </a:endParaRPr>
          </a:p>
        </p:txBody>
      </p:sp>
      <p:sp>
        <p:nvSpPr>
          <p:cNvPr id="3" name="Rectangle 2">
            <a:extLst>
              <a:ext uri="{FF2B5EF4-FFF2-40B4-BE49-F238E27FC236}">
                <a16:creationId xmlns:a16="http://schemas.microsoft.com/office/drawing/2014/main" id="{B25EAEE0-9066-60E4-13B9-FFFA986C64CF}"/>
              </a:ext>
            </a:extLst>
          </p:cNvPr>
          <p:cNvSpPr/>
          <p:nvPr/>
        </p:nvSpPr>
        <p:spPr>
          <a:xfrm>
            <a:off x="509756" y="6132852"/>
            <a:ext cx="11129783" cy="13430071"/>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10"/>
          </a:p>
        </p:txBody>
      </p:sp>
      <p:sp>
        <p:nvSpPr>
          <p:cNvPr id="4" name="Rectangle 3">
            <a:extLst>
              <a:ext uri="{FF2B5EF4-FFF2-40B4-BE49-F238E27FC236}">
                <a16:creationId xmlns:a16="http://schemas.microsoft.com/office/drawing/2014/main" id="{87F8AEE6-E46A-184D-AFA7-D8A10E18C9E7}"/>
              </a:ext>
            </a:extLst>
          </p:cNvPr>
          <p:cNvSpPr/>
          <p:nvPr/>
        </p:nvSpPr>
        <p:spPr>
          <a:xfrm>
            <a:off x="12123284" y="5612172"/>
            <a:ext cx="10376345" cy="16227202"/>
          </a:xfrm>
          <a:prstGeom prst="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982" b="1" dirty="0"/>
          </a:p>
        </p:txBody>
      </p:sp>
      <p:sp>
        <p:nvSpPr>
          <p:cNvPr id="5" name="Rectangle 4">
            <a:extLst>
              <a:ext uri="{FF2B5EF4-FFF2-40B4-BE49-F238E27FC236}">
                <a16:creationId xmlns:a16="http://schemas.microsoft.com/office/drawing/2014/main" id="{BA5E174F-1D1D-0C6C-A19C-4ADF077FCD1B}"/>
              </a:ext>
            </a:extLst>
          </p:cNvPr>
          <p:cNvSpPr/>
          <p:nvPr/>
        </p:nvSpPr>
        <p:spPr>
          <a:xfrm>
            <a:off x="23081290" y="5718304"/>
            <a:ext cx="9327352" cy="16121070"/>
          </a:xfrm>
          <a:prstGeom prst="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10"/>
          </a:p>
        </p:txBody>
      </p:sp>
      <p:sp>
        <p:nvSpPr>
          <p:cNvPr id="7" name="TextBox 6">
            <a:extLst>
              <a:ext uri="{FF2B5EF4-FFF2-40B4-BE49-F238E27FC236}">
                <a16:creationId xmlns:a16="http://schemas.microsoft.com/office/drawing/2014/main" id="{84D31DFB-C949-B018-E360-D31047696D1F}"/>
              </a:ext>
            </a:extLst>
          </p:cNvPr>
          <p:cNvSpPr txBox="1"/>
          <p:nvPr/>
        </p:nvSpPr>
        <p:spPr>
          <a:xfrm>
            <a:off x="509754" y="5801773"/>
            <a:ext cx="11258841" cy="9550049"/>
          </a:xfrm>
          <a:prstGeom prst="rect">
            <a:avLst/>
          </a:prstGeom>
          <a:solidFill>
            <a:schemeClr val="accent6">
              <a:lumMod val="20000"/>
              <a:lumOff val="80000"/>
            </a:schemeClr>
          </a:solidFill>
        </p:spPr>
        <p:txBody>
          <a:bodyPr wrap="square" lIns="75500" tIns="37750" rIns="75500" bIns="37750" rtlCol="0" anchor="t">
            <a:spAutoFit/>
          </a:bodyPr>
          <a:lstStyle/>
          <a:p>
            <a:endParaRPr lang="en-US" sz="3963" b="1" dirty="0"/>
          </a:p>
          <a:p>
            <a:r>
              <a:rPr lang="en-US" sz="3600" b="1" u="sng" dirty="0"/>
              <a:t>Background and Significance</a:t>
            </a:r>
          </a:p>
          <a:p>
            <a:r>
              <a:rPr lang="en-US" sz="3600" b="1" dirty="0"/>
              <a:t>Standards of practice for neutropenic patients and Neutropenic diets are no longer supported by regulatory standards. Bone marrow transplant centers have developed neutropenic or low microbial-bacterial diets. There is no literature indicating the necessity for any dietary restriction due to bacterial association with CLABSI. </a:t>
            </a:r>
          </a:p>
          <a:p>
            <a:r>
              <a:rPr lang="en-US" sz="3600" b="1" dirty="0"/>
              <a:t>Recently, a neutropenic patient had a CLABSI  involving spore-forming </a:t>
            </a:r>
            <a:r>
              <a:rPr lang="en-US" sz="3600" b="1" i="1" u="sng" dirty="0"/>
              <a:t>Bacillus Cereus</a:t>
            </a:r>
            <a:r>
              <a:rPr lang="en-US" sz="3600" b="1" dirty="0"/>
              <a:t>, an organism often associated with non-hospital or “outside”  diets made with leftover rice.  The CLABSI Root Cause Analysis found that the neutropenic patient received rice-laden meals from the outside.  The Leadership team requested the development of a tool for patients with CVCs and neutropenia, related to food safety. </a:t>
            </a:r>
          </a:p>
        </p:txBody>
      </p:sp>
      <p:sp>
        <p:nvSpPr>
          <p:cNvPr id="9" name="TextBox 8">
            <a:extLst>
              <a:ext uri="{FF2B5EF4-FFF2-40B4-BE49-F238E27FC236}">
                <a16:creationId xmlns:a16="http://schemas.microsoft.com/office/drawing/2014/main" id="{C88C53E1-0EF4-2233-1A55-1BF0FFA27775}"/>
              </a:ext>
            </a:extLst>
          </p:cNvPr>
          <p:cNvSpPr txBox="1"/>
          <p:nvPr/>
        </p:nvSpPr>
        <p:spPr>
          <a:xfrm>
            <a:off x="509753" y="15351822"/>
            <a:ext cx="11258842" cy="6022802"/>
          </a:xfrm>
          <a:prstGeom prst="rect">
            <a:avLst/>
          </a:prstGeom>
          <a:solidFill>
            <a:schemeClr val="accent6">
              <a:lumMod val="20000"/>
              <a:lumOff val="80000"/>
            </a:schemeClr>
          </a:solidFill>
        </p:spPr>
        <p:txBody>
          <a:bodyPr wrap="square" lIns="75500" tIns="37750" rIns="75500" bIns="37750" rtlCol="0" anchor="t">
            <a:spAutoFit/>
          </a:bodyPr>
          <a:lstStyle/>
          <a:p>
            <a:endParaRPr lang="en-US" sz="3963" b="1" dirty="0"/>
          </a:p>
          <a:p>
            <a:r>
              <a:rPr lang="en-US" sz="3963" b="1" u="sng" dirty="0"/>
              <a:t>Purpose</a:t>
            </a:r>
          </a:p>
          <a:p>
            <a:r>
              <a:rPr lang="en-US" sz="3303" b="1" dirty="0"/>
              <a:t>Collaborating with the oncology registered dietician and infection prevention, a standardized  safety education tool was developed for staff and patients regarding  hospitalization and/or home /   non-hospital environments addressing  to the 7 food categories:</a:t>
            </a:r>
          </a:p>
          <a:p>
            <a:r>
              <a:rPr lang="en-US" sz="3633" b="1" dirty="0"/>
              <a:t>         Allowed or Avoided   Delivered    Left Overs  </a:t>
            </a:r>
          </a:p>
          <a:p>
            <a:r>
              <a:rPr lang="en-US" sz="3633" b="1" dirty="0"/>
              <a:t>      Food Preparation  Internal Heating Temperatures </a:t>
            </a:r>
          </a:p>
          <a:p>
            <a:r>
              <a:rPr lang="en-US" sz="3633" b="1" dirty="0"/>
              <a:t>                                    Food Storage Tips</a:t>
            </a:r>
          </a:p>
          <a:p>
            <a:endParaRPr lang="en-US" sz="3303" b="1" dirty="0"/>
          </a:p>
        </p:txBody>
      </p:sp>
      <p:sp>
        <p:nvSpPr>
          <p:cNvPr id="10" name="TextBox 9">
            <a:extLst>
              <a:ext uri="{FF2B5EF4-FFF2-40B4-BE49-F238E27FC236}">
                <a16:creationId xmlns:a16="http://schemas.microsoft.com/office/drawing/2014/main" id="{20A3E1BB-3D9A-1972-CB5D-0B87F2BD75EA}"/>
              </a:ext>
            </a:extLst>
          </p:cNvPr>
          <p:cNvSpPr txBox="1"/>
          <p:nvPr/>
        </p:nvSpPr>
        <p:spPr>
          <a:xfrm>
            <a:off x="12350256" y="5122967"/>
            <a:ext cx="10149373" cy="5921235"/>
          </a:xfrm>
          <a:prstGeom prst="rect">
            <a:avLst/>
          </a:prstGeom>
          <a:noFill/>
        </p:spPr>
        <p:txBody>
          <a:bodyPr wrap="square" lIns="75500" tIns="37750" rIns="75500" bIns="37750" rtlCol="0" anchor="t">
            <a:spAutoFit/>
          </a:bodyPr>
          <a:lstStyle/>
          <a:p>
            <a:endParaRPr lang="en-US" sz="3963" b="1" dirty="0"/>
          </a:p>
          <a:p>
            <a:endParaRPr lang="en-US" sz="3963" b="1" dirty="0"/>
          </a:p>
          <a:p>
            <a:r>
              <a:rPr lang="en-US" sz="3633" b="1" dirty="0"/>
              <a:t>  </a:t>
            </a:r>
            <a:r>
              <a:rPr lang="en-US" sz="3303" b="1" u="sng" dirty="0"/>
              <a:t>Intervention</a:t>
            </a:r>
          </a:p>
          <a:p>
            <a:endParaRPr lang="en-US" sz="3303" b="1" dirty="0"/>
          </a:p>
          <a:p>
            <a:r>
              <a:rPr lang="en-US" sz="3303" b="1" dirty="0"/>
              <a:t>  A Neutropenia, CLABSI Prevention and Food Safety    booklet was tested with patients, resulting in content revision. </a:t>
            </a:r>
          </a:p>
          <a:p>
            <a:r>
              <a:rPr lang="en-US" sz="3303" b="1" dirty="0"/>
              <a:t>The Booklet has been added to:</a:t>
            </a:r>
          </a:p>
          <a:p>
            <a:pPr marL="566265" indent="-566265">
              <a:buFont typeface="Arial" panose="020B0604020202020204" pitchFamily="34" charset="0"/>
              <a:buChar char="•"/>
            </a:pPr>
            <a:r>
              <a:rPr lang="en-US" sz="3303" b="1" dirty="0"/>
              <a:t>New patient admissions &amp; discharge  along with  the American Cancer Society Nutrition Guide </a:t>
            </a:r>
          </a:p>
          <a:p>
            <a:pPr marL="566265" indent="-566265">
              <a:buFont typeface="Arial" panose="020B0604020202020204" pitchFamily="34" charset="0"/>
              <a:buChar char="•"/>
            </a:pPr>
            <a:r>
              <a:rPr lang="en-US" sz="3303" b="1" dirty="0"/>
              <a:t>New hire unit onboarding</a:t>
            </a:r>
          </a:p>
        </p:txBody>
      </p:sp>
      <p:sp>
        <p:nvSpPr>
          <p:cNvPr id="11" name="TextBox 10">
            <a:extLst>
              <a:ext uri="{FF2B5EF4-FFF2-40B4-BE49-F238E27FC236}">
                <a16:creationId xmlns:a16="http://schemas.microsoft.com/office/drawing/2014/main" id="{727FB03C-6767-E4A9-39D5-ED19B1B38E72}"/>
              </a:ext>
            </a:extLst>
          </p:cNvPr>
          <p:cNvSpPr txBox="1"/>
          <p:nvPr/>
        </p:nvSpPr>
        <p:spPr>
          <a:xfrm>
            <a:off x="12451111" y="11584073"/>
            <a:ext cx="7778618" cy="9224383"/>
          </a:xfrm>
          <a:prstGeom prst="rect">
            <a:avLst/>
          </a:prstGeom>
          <a:noFill/>
        </p:spPr>
        <p:txBody>
          <a:bodyPr wrap="square" lIns="75500" tIns="37750" rIns="75500" bIns="37750" rtlCol="0" anchor="t">
            <a:spAutoFit/>
          </a:bodyPr>
          <a:lstStyle/>
          <a:p>
            <a:endParaRPr lang="en-US" sz="3963" b="1" dirty="0"/>
          </a:p>
          <a:p>
            <a:endParaRPr lang="en-US" sz="3963" b="1" dirty="0"/>
          </a:p>
          <a:p>
            <a:endParaRPr lang="en-US" sz="3963" b="1" dirty="0"/>
          </a:p>
          <a:p>
            <a:r>
              <a:rPr lang="en-US" sz="3633" b="1" u="sng" dirty="0"/>
              <a:t>Evaluation</a:t>
            </a:r>
          </a:p>
          <a:p>
            <a:endParaRPr lang="en-US" sz="3633" b="1" dirty="0"/>
          </a:p>
          <a:p>
            <a:r>
              <a:rPr lang="en-US" sz="3633" b="1" dirty="0"/>
              <a:t>Since Implementation:</a:t>
            </a:r>
          </a:p>
          <a:p>
            <a:r>
              <a:rPr lang="en-US" sz="3633" b="1" dirty="0"/>
              <a:t>1.  No Bacillus Cereus associated organism with any CLABSI RCA.</a:t>
            </a:r>
          </a:p>
          <a:p>
            <a:r>
              <a:rPr lang="en-US" sz="3633" b="1" dirty="0"/>
              <a:t>2. Patient Survey found the booklet to be </a:t>
            </a:r>
          </a:p>
          <a:p>
            <a:pPr marL="566265" indent="-566265">
              <a:buFont typeface="Arial" panose="020B0604020202020204" pitchFamily="34" charset="0"/>
              <a:buChar char="•"/>
            </a:pPr>
            <a:r>
              <a:rPr lang="en-US" sz="3633" b="1" dirty="0"/>
              <a:t>Very Helpful</a:t>
            </a:r>
          </a:p>
          <a:p>
            <a:pPr marL="566265" indent="-566265">
              <a:buFont typeface="Arial" panose="020B0604020202020204" pitchFamily="34" charset="0"/>
              <a:buChar char="•"/>
            </a:pPr>
            <a:r>
              <a:rPr lang="en-US" sz="3633" b="1" dirty="0"/>
              <a:t>Easy to use</a:t>
            </a:r>
          </a:p>
          <a:p>
            <a:pPr marL="566265" indent="-566265">
              <a:buFont typeface="Arial" panose="020B0604020202020204" pitchFamily="34" charset="0"/>
              <a:buChar char="•"/>
            </a:pPr>
            <a:r>
              <a:rPr lang="en-US" sz="3633" b="1" dirty="0"/>
              <a:t>Providing a New awareness of food safety</a:t>
            </a:r>
          </a:p>
          <a:p>
            <a:pPr marL="566265" indent="-566265">
              <a:buFont typeface="Arial" panose="020B0604020202020204" pitchFamily="34" charset="0"/>
              <a:buChar char="•"/>
            </a:pPr>
            <a:r>
              <a:rPr lang="en-US" sz="3633" b="1" dirty="0"/>
              <a:t>Very practical</a:t>
            </a:r>
          </a:p>
          <a:p>
            <a:endParaRPr lang="en-US" sz="3963" b="1" dirty="0"/>
          </a:p>
        </p:txBody>
      </p:sp>
      <p:sp>
        <p:nvSpPr>
          <p:cNvPr id="12" name="TextBox 11">
            <a:extLst>
              <a:ext uri="{FF2B5EF4-FFF2-40B4-BE49-F238E27FC236}">
                <a16:creationId xmlns:a16="http://schemas.microsoft.com/office/drawing/2014/main" id="{D33CE445-13DC-1817-8BCA-B952D766E8FD}"/>
              </a:ext>
            </a:extLst>
          </p:cNvPr>
          <p:cNvSpPr txBox="1"/>
          <p:nvPr/>
        </p:nvSpPr>
        <p:spPr>
          <a:xfrm>
            <a:off x="23363005" y="6266523"/>
            <a:ext cx="8308395" cy="3634199"/>
          </a:xfrm>
          <a:prstGeom prst="rect">
            <a:avLst/>
          </a:prstGeom>
          <a:noFill/>
        </p:spPr>
        <p:txBody>
          <a:bodyPr wrap="square" lIns="75500" tIns="37750" rIns="75500" bIns="37750" rtlCol="0" anchor="t">
            <a:spAutoFit/>
          </a:bodyPr>
          <a:lstStyle/>
          <a:p>
            <a:r>
              <a:rPr lang="en-US" sz="3303" b="1" u="sng" dirty="0"/>
              <a:t>Discussion</a:t>
            </a:r>
          </a:p>
          <a:p>
            <a:endParaRPr lang="en-US" sz="3303" b="1" dirty="0"/>
          </a:p>
          <a:p>
            <a:r>
              <a:rPr lang="en-US" sz="3303" b="1" dirty="0"/>
              <a:t>This is an ever-evolving topic, especially with the complexity of patient’s medical status, the use of central lines for neutropenic patients and the location of food preparation and food storage in hospitals and non-hospital settings</a:t>
            </a:r>
          </a:p>
        </p:txBody>
      </p:sp>
      <p:sp>
        <p:nvSpPr>
          <p:cNvPr id="13" name="TextBox 12">
            <a:extLst>
              <a:ext uri="{FF2B5EF4-FFF2-40B4-BE49-F238E27FC236}">
                <a16:creationId xmlns:a16="http://schemas.microsoft.com/office/drawing/2014/main" id="{BF121E31-AC23-EF24-B000-FF94EF2A511A}"/>
              </a:ext>
            </a:extLst>
          </p:cNvPr>
          <p:cNvSpPr txBox="1"/>
          <p:nvPr/>
        </p:nvSpPr>
        <p:spPr>
          <a:xfrm>
            <a:off x="20557555" y="18211800"/>
            <a:ext cx="11718573" cy="3125598"/>
          </a:xfrm>
          <a:prstGeom prst="rect">
            <a:avLst/>
          </a:prstGeom>
          <a:noFill/>
        </p:spPr>
        <p:txBody>
          <a:bodyPr wrap="square" lIns="75500" tIns="37750" rIns="75500" bIns="37750" rtlCol="0" anchor="t">
            <a:spAutoFit/>
          </a:bodyPr>
          <a:lstStyle/>
          <a:p>
            <a:r>
              <a:rPr lang="en-US" sz="3963" b="1" dirty="0"/>
              <a:t>Acknowledgements</a:t>
            </a:r>
          </a:p>
          <a:p>
            <a:r>
              <a:rPr lang="en-US" sz="2642" dirty="0">
                <a:solidFill>
                  <a:srgbClr val="333333"/>
                </a:solidFill>
                <a:latin typeface="-apple-system"/>
              </a:rPr>
              <a:t>Ikeda, M., </a:t>
            </a:r>
            <a:r>
              <a:rPr lang="en-US" sz="2642" dirty="0" err="1">
                <a:solidFill>
                  <a:srgbClr val="333333"/>
                </a:solidFill>
                <a:latin typeface="-apple-system"/>
              </a:rPr>
              <a:t>Yagihara</a:t>
            </a:r>
            <a:r>
              <a:rPr lang="en-US" sz="2642" dirty="0">
                <a:solidFill>
                  <a:srgbClr val="333333"/>
                </a:solidFill>
                <a:latin typeface="-apple-system"/>
              </a:rPr>
              <a:t>, Y., </a:t>
            </a:r>
            <a:r>
              <a:rPr lang="en-US" sz="2642" dirty="0" err="1">
                <a:solidFill>
                  <a:srgbClr val="333333"/>
                </a:solidFill>
                <a:latin typeface="-apple-system"/>
              </a:rPr>
              <a:t>Tatsuno</a:t>
            </a:r>
            <a:r>
              <a:rPr lang="en-US" sz="2642" dirty="0">
                <a:solidFill>
                  <a:srgbClr val="333333"/>
                </a:solidFill>
                <a:latin typeface="-apple-system"/>
              </a:rPr>
              <a:t>, K. </a:t>
            </a:r>
            <a:r>
              <a:rPr lang="en-US" sz="2642" i="1" dirty="0">
                <a:solidFill>
                  <a:srgbClr val="333333"/>
                </a:solidFill>
                <a:latin typeface="-apple-system"/>
              </a:rPr>
              <a:t>et al.(2015)</a:t>
            </a:r>
            <a:r>
              <a:rPr lang="en-US" sz="2642" dirty="0">
                <a:solidFill>
                  <a:srgbClr val="333333"/>
                </a:solidFill>
                <a:latin typeface="-apple-system"/>
              </a:rPr>
              <a:t> Clinical characteristics and antimicrobial susceptibility of </a:t>
            </a:r>
            <a:r>
              <a:rPr lang="en-US" sz="2642" i="1" dirty="0">
                <a:solidFill>
                  <a:srgbClr val="333333"/>
                </a:solidFill>
                <a:latin typeface="-apple-system"/>
              </a:rPr>
              <a:t>Bacillus cereus</a:t>
            </a:r>
            <a:r>
              <a:rPr lang="en-US" sz="2642" dirty="0">
                <a:solidFill>
                  <a:srgbClr val="333333"/>
                </a:solidFill>
                <a:latin typeface="-apple-system"/>
              </a:rPr>
              <a:t> blood stream infections. </a:t>
            </a:r>
            <a:r>
              <a:rPr lang="en-US" sz="2642" i="1" dirty="0">
                <a:solidFill>
                  <a:srgbClr val="333333"/>
                </a:solidFill>
                <a:latin typeface="-apple-system"/>
              </a:rPr>
              <a:t>Ann Clin </a:t>
            </a:r>
            <a:r>
              <a:rPr lang="en-US" sz="2642" i="1" dirty="0" err="1">
                <a:solidFill>
                  <a:srgbClr val="333333"/>
                </a:solidFill>
                <a:latin typeface="-apple-system"/>
              </a:rPr>
              <a:t>Microbiol</a:t>
            </a:r>
            <a:r>
              <a:rPr lang="en-US" sz="2642" i="1" dirty="0">
                <a:solidFill>
                  <a:srgbClr val="333333"/>
                </a:solidFill>
                <a:latin typeface="-apple-system"/>
              </a:rPr>
              <a:t> </a:t>
            </a:r>
            <a:r>
              <a:rPr lang="en-US" sz="2642" i="1" dirty="0" err="1">
                <a:solidFill>
                  <a:srgbClr val="333333"/>
                </a:solidFill>
                <a:latin typeface="-apple-system"/>
              </a:rPr>
              <a:t>Antimicrob</a:t>
            </a:r>
            <a:r>
              <a:rPr lang="en-US" sz="2642" dirty="0">
                <a:solidFill>
                  <a:srgbClr val="333333"/>
                </a:solidFill>
                <a:latin typeface="-apple-system"/>
              </a:rPr>
              <a:t> </a:t>
            </a:r>
            <a:r>
              <a:rPr lang="en-US" sz="2642" b="1" dirty="0">
                <a:solidFill>
                  <a:srgbClr val="333333"/>
                </a:solidFill>
                <a:latin typeface="-apple-system"/>
              </a:rPr>
              <a:t>14</a:t>
            </a:r>
            <a:r>
              <a:rPr lang="en-US" sz="2642" dirty="0">
                <a:solidFill>
                  <a:srgbClr val="333333"/>
                </a:solidFill>
                <a:latin typeface="-apple-system"/>
              </a:rPr>
              <a:t>, 43 .. </a:t>
            </a:r>
            <a:r>
              <a:rPr lang="en-US" sz="2642" dirty="0">
                <a:solidFill>
                  <a:srgbClr val="333333"/>
                </a:solidFill>
                <a:latin typeface="-apple-system"/>
                <a:hlinkClick r:id="rId2"/>
              </a:rPr>
              <a:t>https://doi.org/10.1186/s12941-015-0104-2</a:t>
            </a:r>
            <a:endParaRPr lang="en-US" sz="2642" dirty="0">
              <a:solidFill>
                <a:srgbClr val="333333"/>
              </a:solidFill>
              <a:latin typeface="-apple-system"/>
            </a:endParaRPr>
          </a:p>
          <a:p>
            <a:r>
              <a:rPr lang="en-US" sz="2642" dirty="0">
                <a:solidFill>
                  <a:srgbClr val="333333"/>
                </a:solidFill>
                <a:latin typeface="-apple-system"/>
              </a:rPr>
              <a:t>Maslar,A.,</a:t>
            </a:r>
            <a:r>
              <a:rPr lang="en-US" sz="2642" dirty="0" err="1">
                <a:solidFill>
                  <a:srgbClr val="333333"/>
                </a:solidFill>
                <a:latin typeface="-apple-system"/>
              </a:rPr>
              <a:t>Kullar,R</a:t>
            </a:r>
            <a:r>
              <a:rPr lang="en-US" sz="2642" dirty="0">
                <a:solidFill>
                  <a:srgbClr val="333333"/>
                </a:solidFill>
                <a:latin typeface="-apple-system"/>
              </a:rPr>
              <a:t>., </a:t>
            </a:r>
            <a:r>
              <a:rPr lang="en-US" sz="2642" dirty="0" err="1">
                <a:solidFill>
                  <a:srgbClr val="333333"/>
                </a:solidFill>
                <a:latin typeface="-apple-system"/>
              </a:rPr>
              <a:t>Usiak,S</a:t>
            </a:r>
            <a:r>
              <a:rPr lang="en-US" sz="2642" dirty="0">
                <a:solidFill>
                  <a:srgbClr val="333333"/>
                </a:solidFill>
                <a:latin typeface="-apple-system"/>
              </a:rPr>
              <a:t>. (2023) An Uncommon </a:t>
            </a:r>
            <a:r>
              <a:rPr lang="en-US" sz="2642" dirty="0" err="1">
                <a:solidFill>
                  <a:srgbClr val="333333"/>
                </a:solidFill>
                <a:latin typeface="-apple-system"/>
              </a:rPr>
              <a:t>Culprit,Bacillus</a:t>
            </a:r>
            <a:r>
              <a:rPr lang="en-US" sz="2642" dirty="0">
                <a:solidFill>
                  <a:srgbClr val="333333"/>
                </a:solidFill>
                <a:latin typeface="-apple-system"/>
              </a:rPr>
              <a:t> </a:t>
            </a:r>
            <a:r>
              <a:rPr lang="en-US" sz="2642" dirty="0" err="1">
                <a:solidFill>
                  <a:srgbClr val="333333"/>
                </a:solidFill>
                <a:latin typeface="-apple-system"/>
              </a:rPr>
              <a:t>Cereus,as</a:t>
            </a:r>
            <a:r>
              <a:rPr lang="en-US" sz="2642" dirty="0">
                <a:solidFill>
                  <a:srgbClr val="333333"/>
                </a:solidFill>
                <a:latin typeface="-apple-system"/>
              </a:rPr>
              <a:t> a Foodborne Bloodstream Infection(BSI). AJIC.51(7) s12-s12.</a:t>
            </a:r>
            <a:r>
              <a:rPr lang="en-US" sz="2642" dirty="0">
                <a:hlinkClick r:id="rId3"/>
              </a:rPr>
              <a:t> An Uncommon Culprit, Bacillus Cereus, as a Foodborne Bloodstream Infection (BSI) - </a:t>
            </a:r>
            <a:r>
              <a:rPr lang="en-US" sz="2642" dirty="0" err="1">
                <a:hlinkClick r:id="rId3"/>
              </a:rPr>
              <a:t>ClinicalKey</a:t>
            </a:r>
            <a:r>
              <a:rPr lang="en-US" sz="2642" dirty="0">
                <a:hlinkClick r:id="rId3"/>
              </a:rPr>
              <a:t> for Nursing</a:t>
            </a:r>
            <a:endParaRPr lang="en-US" sz="2642" dirty="0"/>
          </a:p>
        </p:txBody>
      </p:sp>
      <p:pic>
        <p:nvPicPr>
          <p:cNvPr id="17" name="Picture 16">
            <a:extLst>
              <a:ext uri="{FF2B5EF4-FFF2-40B4-BE49-F238E27FC236}">
                <a16:creationId xmlns:a16="http://schemas.microsoft.com/office/drawing/2014/main" id="{61481171-F8D0-F8D7-3D5E-7C97A11841F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42270" y="2138633"/>
            <a:ext cx="5177499" cy="1787528"/>
          </a:xfrm>
          <a:prstGeom prst="rect">
            <a:avLst/>
          </a:prstGeom>
          <a:noFill/>
        </p:spPr>
      </p:pic>
      <p:pic>
        <p:nvPicPr>
          <p:cNvPr id="20" name="Picture 19" descr="A poster with taco and text&#10;&#10;Description automatically generated with medium confidence">
            <a:extLst>
              <a:ext uri="{FF2B5EF4-FFF2-40B4-BE49-F238E27FC236}">
                <a16:creationId xmlns:a16="http://schemas.microsoft.com/office/drawing/2014/main" id="{BD87168C-A346-B158-7E10-9AD1EF13CB5E}"/>
              </a:ext>
            </a:extLst>
          </p:cNvPr>
          <p:cNvPicPr>
            <a:picLocks noChangeAspect="1"/>
          </p:cNvPicPr>
          <p:nvPr/>
        </p:nvPicPr>
        <p:blipFill>
          <a:blip r:embed="rId5"/>
          <a:stretch>
            <a:fillRect/>
          </a:stretch>
        </p:blipFill>
        <p:spPr>
          <a:xfrm>
            <a:off x="20229729" y="10553154"/>
            <a:ext cx="11091151" cy="7212705"/>
          </a:xfrm>
          <a:prstGeom prst="rect">
            <a:avLst/>
          </a:prstGeom>
        </p:spPr>
      </p:pic>
      <p:pic>
        <p:nvPicPr>
          <p:cNvPr id="2" name="Picture 1">
            <a:extLst>
              <a:ext uri="{FF2B5EF4-FFF2-40B4-BE49-F238E27FC236}">
                <a16:creationId xmlns:a16="http://schemas.microsoft.com/office/drawing/2014/main" id="{3455A9FD-628F-F877-575D-36C83AF8EBB4}"/>
              </a:ext>
            </a:extLst>
          </p:cNvPr>
          <p:cNvPicPr>
            <a:picLocks noChangeAspect="1"/>
          </p:cNvPicPr>
          <p:nvPr/>
        </p:nvPicPr>
        <p:blipFill>
          <a:blip r:embed="rId6"/>
          <a:stretch>
            <a:fillRect/>
          </a:stretch>
        </p:blipFill>
        <p:spPr>
          <a:xfrm>
            <a:off x="28506411" y="1985438"/>
            <a:ext cx="3769718" cy="2339931"/>
          </a:xfrm>
          <a:prstGeom prst="rect">
            <a:avLst/>
          </a:prstGeom>
        </p:spPr>
      </p:pic>
    </p:spTree>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C26BB8BB708BE43AD4D224FF1B04892" ma:contentTypeVersion="18" ma:contentTypeDescription="Create a new document." ma:contentTypeScope="" ma:versionID="8d0dfeb09b6c31dbead23507752557ee">
  <xsd:schema xmlns:xsd="http://www.w3.org/2001/XMLSchema" xmlns:xs="http://www.w3.org/2001/XMLSchema" xmlns:p="http://schemas.microsoft.com/office/2006/metadata/properties" xmlns:ns2="27f89191-57ff-4a96-a541-b01e2d184034" xmlns:ns3="2546a9ec-52a5-4a7b-a9be-04933c21632d" targetNamespace="http://schemas.microsoft.com/office/2006/metadata/properties" ma:root="true" ma:fieldsID="454c5aae6c411c235aa516a4b2acd725" ns2:_="" ns3:_="">
    <xsd:import namespace="27f89191-57ff-4a96-a541-b01e2d184034"/>
    <xsd:import namespace="2546a9ec-52a5-4a7b-a9be-04933c21632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MediaLengthInSeconds" minOccurs="0"/>
                <xsd:element ref="ns2:Reviewed"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f89191-57ff-4a96-a541-b01e2d1840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Reviewed" ma:index="21" nillable="true" ma:displayName="Reviewed" ma:format="Dropdown" ma:internalName="Reviewed">
      <xsd:simpleType>
        <xsd:restriction base="dms:Text">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3d6211aa-27b9-4aa0-bbab-c84ae7d560e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546a9ec-52a5-4a7b-a9be-04933c21632d"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0cf9c3c3-abac-48ad-9c7d-e2fa46378830}" ma:internalName="TaxCatchAll" ma:showField="CatchAllData" ma:web="2546a9ec-52a5-4a7b-a9be-04933c2163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f89191-57ff-4a96-a541-b01e2d184034">
      <Terms xmlns="http://schemas.microsoft.com/office/infopath/2007/PartnerControls"/>
    </lcf76f155ced4ddcb4097134ff3c332f>
    <TaxCatchAll xmlns="2546a9ec-52a5-4a7b-a9be-04933c21632d" xsi:nil="true"/>
    <Reviewed xmlns="27f89191-57ff-4a96-a541-b01e2d184034" xsi:nil="true"/>
  </documentManagement>
</p:properties>
</file>

<file path=customXml/itemProps1.xml><?xml version="1.0" encoding="utf-8"?>
<ds:datastoreItem xmlns:ds="http://schemas.openxmlformats.org/officeDocument/2006/customXml" ds:itemID="{FD7E78FE-6D60-4055-A904-750FB4F1C901}">
  <ds:schemaRefs>
    <ds:schemaRef ds:uri="http://schemas.microsoft.com/sharepoint/v3/contenttype/forms"/>
  </ds:schemaRefs>
</ds:datastoreItem>
</file>

<file path=customXml/itemProps2.xml><?xml version="1.0" encoding="utf-8"?>
<ds:datastoreItem xmlns:ds="http://schemas.openxmlformats.org/officeDocument/2006/customXml" ds:itemID="{CB237392-F1F3-4D04-9651-968FEBAE0C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f89191-57ff-4a96-a541-b01e2d184034"/>
    <ds:schemaRef ds:uri="2546a9ec-52a5-4a7b-a9be-04933c2163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B79710F-6510-41F7-A55B-D31F631A6756}">
  <ds:schemaRefs>
    <ds:schemaRef ds:uri="http://schemas.microsoft.com/office/2006/metadata/properties"/>
    <ds:schemaRef ds:uri="2546a9ec-52a5-4a7b-a9be-04933c21632d"/>
    <ds:schemaRef ds:uri="http://www.w3.org/XML/1998/namespace"/>
    <ds:schemaRef ds:uri="27f89191-57ff-4a96-a541-b01e2d184034"/>
    <ds:schemaRef ds:uri="http://schemas.microsoft.com/office/2006/documentManagement/types"/>
    <ds:schemaRef ds:uri="http://purl.org/dc/dcmitype/"/>
    <ds:schemaRef ds:uri="http://schemas.openxmlformats.org/package/2006/metadata/core-properties"/>
    <ds:schemaRef ds:uri="http://purl.org/dc/elements/1.1/"/>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588</TotalTime>
  <Words>454</Words>
  <Application>Microsoft Office PowerPoint</Application>
  <PresentationFormat>Custom</PresentationFormat>
  <Paragraphs>39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-apple-system</vt:lpstr>
      <vt:lpstr>Arial</vt:lpstr>
      <vt:lpstr>Calibri</vt:lpstr>
      <vt:lpstr>Calibri Light</vt:lpstr>
      <vt:lpstr>Office 2013 - 2022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Deborah L Bolton</cp:lastModifiedBy>
  <cp:revision>18</cp:revision>
  <cp:lastPrinted>2024-03-27T23:37:44Z</cp:lastPrinted>
  <dcterms:created xsi:type="dcterms:W3CDTF">2015-06-29T16:44:08Z</dcterms:created>
  <dcterms:modified xsi:type="dcterms:W3CDTF">2024-06-10T20:39:07Z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0x0101009C26BB8BB708BE43AD4D224FF1B04892</vt:lpwstr>
  </property>
  <property fmtid="{D5CDD505-2E9C-101B-9397-08002B2CF9AE}" pid="3" name="EmailTo">
    <vt:lpwstr/>
  </property>
  <property fmtid="{D5CDD505-2E9C-101B-9397-08002B2CF9AE}" pid="4" name="Target Audiences">
    <vt:lpwstr/>
  </property>
  <property fmtid="{D5CDD505-2E9C-101B-9397-08002B2CF9AE}" pid="5" name="EmailSender">
    <vt:lpwstr/>
  </property>
  <property fmtid="{D5CDD505-2E9C-101B-9397-08002B2CF9AE}" pid="6" name="EmailFrom">
    <vt:lpwstr/>
  </property>
  <property fmtid="{D5CDD505-2E9C-101B-9397-08002B2CF9AE}" pid="7" name="EmailSubject">
    <vt:lpwstr/>
  </property>
  <property fmtid="{D5CDD505-2E9C-101B-9397-08002B2CF9AE}" pid="8" name="EmailCc">
    <vt:lpwstr/>
  </property>
</Properties>
</file>