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144000"/>
  <p:embeddedFontLst>
    <p:embeddedFont>
      <p:font typeface="Arial Narrow" panose="020B0606020202030204" pitchFamily="34" charset="0"/>
      <p:regular r:id="rId62"/>
      <p:bold r:id="rId63"/>
      <p:italic r:id="rId64"/>
      <p:boldItalic r:id="rId65"/>
    </p:embeddedFont>
    <p:embeddedFont>
      <p:font typeface="Cambria" panose="02040503050406030204" pitchFamily="18" charset="0"/>
      <p:regular r:id="rId66"/>
      <p:bold r:id="rId67"/>
      <p:italic r:id="rId68"/>
      <p:boldItalic r:id="rId69"/>
    </p:embeddedFont>
    <p:embeddedFont>
      <p:font typeface="Helvetica Neue" panose="020B0604020202020204" charset="0"/>
      <p:regular r:id="rId70"/>
      <p:bold r:id="rId71"/>
      <p:italic r:id="rId72"/>
      <p:boldItalic r:id="rId73"/>
    </p:embeddedFont>
    <p:embeddedFont>
      <p:font typeface="Play" panose="020B0604020202020204" charset="0"/>
      <p:regular r:id="rId74"/>
      <p:bold r:id="rId75"/>
    </p:embeddedFont>
    <p:embeddedFont>
      <p:font typeface="Roboto" panose="02000000000000000000" pitchFamily="2"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0" roundtripDataSignature="AMtx7mhRaktwMdOmv47CRUnLWBWx1b72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FB5748-5E87-4B56-812D-8805B7250F5E}">
  <a:tblStyle styleId="{61FB5748-5E87-4B56-812D-8805B7250F5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e5efa358ae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e5efa358ae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g2e5efa358ae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739a1d15cc_0_6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739a1d15cc_0_6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2739a1d15cc_0_6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739a1d15cc_0_7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739a1d15cc_0_7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2739a1d15cc_0_7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739a1d15cc_0_8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739a1d15cc_0_8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g2739a1d15cc_0_8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739a1d15cc_0_9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739a1d15cc_0_9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g2739a1d15cc_0_9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739a1d15cc_0_10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739a1d15cc_0_10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g2739a1d15cc_0_10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739a1d15cc_0_1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739a1d15cc_0_11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2739a1d15cc_0_11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739a1d15cc_0_12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
        <p:nvSpPr>
          <p:cNvPr id="272" name="Google Shape;272;g2739a1d15cc_0_1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3" name="Google Shape;273;g2739a1d15cc_0_12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e5e0934b9f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e5e0934b9f_1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g2e5e0934b9f_1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e5e0934b9f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e5e0934b9f_1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2e5e0934b9f_1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e5e0934b9f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e5e0934b9f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2e5e0934b9f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739a1d15cc_0_1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739a1d15cc_0_13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2739a1d15cc_0_13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739a1d15cc_0_1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739a1d15cc_0_14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g2739a1d15cc_0_14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739a1d15cc_0_1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g2739a1d15cc_0_15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42424"/>
              </a:buClr>
              <a:buSzPts val="1200"/>
              <a:buFont typeface="Play"/>
              <a:buNone/>
            </a:pPr>
            <a:r>
              <a:rPr lang="en-US" sz="1200" b="0" i="0">
                <a:solidFill>
                  <a:srgbClr val="242424"/>
                </a:solidFill>
                <a:highlight>
                  <a:srgbClr val="FFFFFF"/>
                </a:highlight>
                <a:latin typeface="Play"/>
                <a:ea typeface="Play"/>
                <a:cs typeface="Play"/>
                <a:sym typeface="Play"/>
              </a:rPr>
              <a:t>A beneficial role for prophylactic oral zinc sulfate was suggested in a trial that randomly assigned 30 patients receiving RT for HNC to zinc sulfate (220 mg [50 mg elemental zinc] three times daily) or placebo, during and for six weeks after RT. The severity of mucositis was significantly less in the zinc group (grade 3 or 4 in 0 versus 8 patients); furthermore, mucositis developed later, and started to improve earlier with zinc.</a:t>
            </a:r>
            <a:endParaRPr/>
          </a:p>
          <a:p>
            <a:pPr marL="0" lvl="0" indent="0" algn="l" rtl="0">
              <a:spcBef>
                <a:spcPts val="0"/>
              </a:spcBef>
              <a:spcAft>
                <a:spcPts val="0"/>
              </a:spcAft>
              <a:buNone/>
            </a:pPr>
            <a:endParaRPr/>
          </a:p>
        </p:txBody>
      </p:sp>
      <p:sp>
        <p:nvSpPr>
          <p:cNvPr id="343" name="Google Shape;343;g2739a1d15cc_0_15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739a1d15cc_0_16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739a1d15cc_0_16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242424"/>
                </a:solidFill>
                <a:highlight>
                  <a:srgbClr val="FFFFFF"/>
                </a:highlight>
                <a:latin typeface="Arial"/>
                <a:ea typeface="Arial"/>
                <a:cs typeface="Arial"/>
                <a:sym typeface="Arial"/>
              </a:rPr>
              <a:t>Glutamine, one of the most abundant amino acids in your body is an important building block of protein. It plays an important role in muscle development and maintenance.</a:t>
            </a:r>
            <a:endParaRPr/>
          </a:p>
        </p:txBody>
      </p:sp>
      <p:sp>
        <p:nvSpPr>
          <p:cNvPr id="352" name="Google Shape;352;g2739a1d15cc_0_16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739a1d15cc_0_1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739a1d15cc_0_1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2739a1d15cc_0_17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739a1d15cc_0_18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2739a1d15cc_0_18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739a1d15cc_0_19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739a1d15cc_0_19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g2739a1d15cc_0_19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e5a288f05e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g2e5a288f05e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e5a318aba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g2e5a318aba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739a1d15cc_0_21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
        <p:nvSpPr>
          <p:cNvPr id="479" name="Google Shape;479;g2739a1d15cc_0_2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0" name="Google Shape;480;g2739a1d15cc_0_2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739a1d15cc_0_2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739a1d15cc_0_22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g2739a1d15cc_0_22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739a1d15cc_0_2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739a1d15cc_0_23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g2739a1d15cc_0_23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739a1d15cc_0_2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739a1d15cc_0_24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g2739a1d15cc_0_24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53"/>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53"/>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3"/>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53"/>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5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 name="Google Shape;26;p53"/>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6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62"/>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6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6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6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63"/>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3"/>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3"/>
          <p:cNvSpPr txBox="1">
            <a:spLocks noGrp="1"/>
          </p:cNvSpPr>
          <p:nvPr>
            <p:ph type="title"/>
          </p:nvPr>
        </p:nvSpPr>
        <p:spPr>
          <a:xfrm rot="5400000">
            <a:off x="7159401"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63"/>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6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6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6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5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4"/>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5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
        <p:cNvGrpSpPr/>
        <p:nvPr/>
      </p:nvGrpSpPr>
      <p:grpSpPr>
        <a:xfrm>
          <a:off x="0" y="0"/>
          <a:ext cx="0" cy="0"/>
          <a:chOff x="0" y="0"/>
          <a:chExt cx="0" cy="0"/>
        </a:xfrm>
      </p:grpSpPr>
      <p:sp>
        <p:nvSpPr>
          <p:cNvPr id="34" name="Google Shape;34;p5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5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5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7"/>
          <p:cNvSpPr txBox="1">
            <a:spLocks noGrp="1"/>
          </p:cNvSpPr>
          <p:nvPr>
            <p:ph type="body" idx="1"/>
          </p:nvPr>
        </p:nvSpPr>
        <p:spPr>
          <a:xfrm>
            <a:off x="1097278"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57"/>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8" name="Google Shape;48;p5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51"/>
        <p:cNvGrpSpPr/>
        <p:nvPr/>
      </p:nvGrpSpPr>
      <p:grpSpPr>
        <a:xfrm>
          <a:off x="0" y="0"/>
          <a:ext cx="0" cy="0"/>
          <a:chOff x="0" y="0"/>
          <a:chExt cx="0" cy="0"/>
        </a:xfrm>
      </p:grpSpPr>
      <p:sp>
        <p:nvSpPr>
          <p:cNvPr id="52" name="Google Shape;52;p58"/>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8"/>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8"/>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8"/>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56" name="Google Shape;56;p5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9" name="Google Shape;59;p58"/>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5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9"/>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3" name="Google Shape;63;p59"/>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59"/>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65" name="Google Shape;65;p59"/>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6" name="Google Shape;66;p5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9"/>
        <p:cNvGrpSpPr/>
        <p:nvPr/>
      </p:nvGrpSpPr>
      <p:grpSpPr>
        <a:xfrm>
          <a:off x="0" y="0"/>
          <a:ext cx="0" cy="0"/>
          <a:chOff x="0" y="0"/>
          <a:chExt cx="0" cy="0"/>
        </a:xfrm>
      </p:grpSpPr>
      <p:sp>
        <p:nvSpPr>
          <p:cNvPr id="70" name="Google Shape;70;p60"/>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0"/>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0"/>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60"/>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60"/>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60"/>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0"/>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61"/>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1"/>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1"/>
          <p:cNvSpPr txBox="1">
            <a:spLocks noGrp="1"/>
          </p:cNvSpPr>
          <p:nvPr>
            <p:ph type="title"/>
          </p:nvPr>
        </p:nvSpPr>
        <p:spPr>
          <a:xfrm>
            <a:off x="1097280" y="5074920"/>
            <a:ext cx="10113645"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61"/>
          <p:cNvSpPr>
            <a:spLocks noGrp="1"/>
          </p:cNvSpPr>
          <p:nvPr>
            <p:ph type="pic" idx="2"/>
          </p:nvPr>
        </p:nvSpPr>
        <p:spPr>
          <a:xfrm>
            <a:off x="15" y="0"/>
            <a:ext cx="12191985" cy="4915076"/>
          </a:xfrm>
          <a:prstGeom prst="rect">
            <a:avLst/>
          </a:prstGeom>
          <a:solidFill>
            <a:srgbClr val="D7D0C0"/>
          </a:solidFill>
          <a:ln>
            <a:noFill/>
          </a:ln>
        </p:spPr>
      </p:sp>
      <p:sp>
        <p:nvSpPr>
          <p:cNvPr id="83" name="Google Shape;83;p61"/>
          <p:cNvSpPr txBox="1">
            <a:spLocks noGrp="1"/>
          </p:cNvSpPr>
          <p:nvPr>
            <p:ph type="body" idx="1"/>
          </p:nvPr>
        </p:nvSpPr>
        <p:spPr>
          <a:xfrm>
            <a:off x="1097280" y="5907024"/>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6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6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6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52"/>
          <p:cNvSpPr/>
          <p:nvPr/>
        </p:nvSpPr>
        <p:spPr>
          <a:xfrm>
            <a:off x="15" y="6334316"/>
            <a:ext cx="12191985" cy="664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5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52"/>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5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5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5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52"/>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com/clip/Ugkx17kLRv6V10I_e0TBKcV2QkvgsOfJ85rn?feature=share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mskcc.org/cancer-care/integrative-medicine/herbs/manuka-honey"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gcc02.safelinks.protection.outlook.com/?url=https%3A%2F%2Fwww.youtube.com%2Fwatch%3Fv%3DvVmt3fDX7S8&amp;data=05%7C02%7C%7Cf4bc28c6be234f86a79408dc8999f9ce%7Ce95f1b23abaf45ee821db7ab251ab3bf%7C0%7C0%7C638536541618989065%7CUnknown%7CTWFpbGZsb3d8eyJWIjoiMC4wLjAwMDAiLCJQIjoiV2luMzIiLCJBTiI6Ik1haWwiLCJXVCI6Mn0%3D%7C0%7C%7C%7C&amp;sdata=ED72IJKOH0X7PIKI86NoRiRvbdbV%2FBjzleQynTj9%2Bgw%3D&amp;reserved=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gcc02.safelinks.protection.outlook.com/?url=https%3A%2F%2Fyoutu.be%2Fa_LGKVqsIlQ&amp;data=05%7C02%7C%7Cf4bc28c6be234f86a79408dc8999f9ce%7Ce95f1b23abaf45ee821db7ab251ab3bf%7C0%7C0%7C638536541619000897%7CUnknown%7CTWFpbGZsb3d8eyJWIjoiMC4wLjAwMDAiLCJQIjoiV2luMzIiLCJBTiI6Ik1haWwiLCJXVCI6Mn0%3D%7C0%7C%7C%7C&amp;sdata=LK3t79x6sXdCXWR2yvVxKYEHkwI%2Fprx5OB0F260kSXM%3D&amp;reserved=0"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gcc02.safelinks.protection.outlook.com/?url=https%3A%2F%2Fyoutu.be%2F54mlsao6qKY&amp;data=05%7C02%7C%7Cf4bc28c6be234f86a79408dc8999f9ce%7Ce95f1b23abaf45ee821db7ab251ab3bf%7C0%7C0%7C638536541619012908%7CUnknown%7CTWFpbGZsb3d8eyJWIjoiMC4wLjAwMDAiLCJQIjoiV2luMzIiLCJBTiI6Ik1haWwiLCJXVCI6Mn0%3D%7C0%7C%7C%7C&amp;sdata=n%2FcSyiUv5Qz6k3S61D1%2BX7wOPcr%2BtCz38QynkpKUPys%3D&amp;reserved=0" TargetMode="External"/><Relationship Id="rId5" Type="http://schemas.openxmlformats.org/officeDocument/2006/relationships/hyperlink" Target="https://gcc02.safelinks.protection.outlook.com/?url=https%3A%2F%2Fyoutu.be%2Fd1C3p3iOQRQ&amp;data=05%7C02%7C%7Cf4bc28c6be234f86a79408dc8999f9ce%7Ce95f1b23abaf45ee821db7ab251ab3bf%7C0%7C0%7C638536541619007231%7CUnknown%7CTWFpbGZsb3d8eyJWIjoiMC4wLjAwMDAiLCJQIjoiV2luMzIiLCJBTiI6Ik1haWwiLCJXVCI6Mn0%3D%7C0%7C%7C%7C&amp;sdata=2E23VgWkAykiDnAnK3WVT%2Bl4F5rbjpPvO0DxxEMzo8o%3D&amp;reserved=0" TargetMode="External"/><Relationship Id="rId4" Type="http://schemas.openxmlformats.org/officeDocument/2006/relationships/hyperlink" Target="https://www.youtube.com/watch?v=5zWB4dLYChM"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262626"/>
              </a:buClr>
              <a:buSzPts val="8000"/>
              <a:buFont typeface="Calibri"/>
              <a:buNone/>
            </a:pPr>
            <a:r>
              <a:rPr lang="en-US" dirty="0"/>
              <a:t>Head and Neck Multidisciplinary Panel Discussion  </a:t>
            </a:r>
            <a:endParaRPr dirty="0"/>
          </a:p>
        </p:txBody>
      </p:sp>
      <p:sp>
        <p:nvSpPr>
          <p:cNvPr id="106" name="Google Shape;106;p1"/>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a:t>DR. LAKEDIA BANKS, ANZONETTE PITTET, PRECIOUS RIVERA, ANNIE YUAN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1"/>
          <p:cNvPicPr preferRelativeResize="0"/>
          <p:nvPr/>
        </p:nvPicPr>
        <p:blipFill rotWithShape="1">
          <a:blip r:embed="rId3">
            <a:alphaModFix/>
          </a:blip>
          <a:srcRect/>
          <a:stretch/>
        </p:blipFill>
        <p:spPr>
          <a:xfrm>
            <a:off x="1514765" y="748146"/>
            <a:ext cx="9042400" cy="53570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0"/>
          <p:cNvSpPr txBox="1">
            <a:spLocks noGrp="1"/>
          </p:cNvSpPr>
          <p:nvPr>
            <p:ph type="title"/>
          </p:nvPr>
        </p:nvSpPr>
        <p:spPr>
          <a:xfrm>
            <a:off x="1179226" y="504475"/>
            <a:ext cx="9833548" cy="1325563"/>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4000"/>
              <a:buFont typeface="Calibri"/>
              <a:buNone/>
            </a:pPr>
            <a:r>
              <a:rPr lang="en-US" sz="4000"/>
              <a:t>T &amp; N Stage Classification</a:t>
            </a:r>
            <a:endParaRPr/>
          </a:p>
        </p:txBody>
      </p:sp>
      <p:graphicFrame>
        <p:nvGraphicFramePr>
          <p:cNvPr id="167" name="Google Shape;167;p10"/>
          <p:cNvGraphicFramePr/>
          <p:nvPr/>
        </p:nvGraphicFramePr>
        <p:xfrm>
          <a:off x="1179227" y="2653733"/>
          <a:ext cx="9684400" cy="2927100"/>
        </p:xfrm>
        <a:graphic>
          <a:graphicData uri="http://schemas.openxmlformats.org/drawingml/2006/table">
            <a:tbl>
              <a:tblPr>
                <a:noFill/>
                <a:tableStyleId>{61FB5748-5E87-4B56-812D-8805B7250F5E}</a:tableStyleId>
              </a:tblPr>
              <a:tblGrid>
                <a:gridCol w="3050650">
                  <a:extLst>
                    <a:ext uri="{9D8B030D-6E8A-4147-A177-3AD203B41FA5}">
                      <a16:colId xmlns:a16="http://schemas.microsoft.com/office/drawing/2014/main" val="20000"/>
                    </a:ext>
                  </a:extLst>
                </a:gridCol>
                <a:gridCol w="1998225">
                  <a:extLst>
                    <a:ext uri="{9D8B030D-6E8A-4147-A177-3AD203B41FA5}">
                      <a16:colId xmlns:a16="http://schemas.microsoft.com/office/drawing/2014/main" val="20001"/>
                    </a:ext>
                  </a:extLst>
                </a:gridCol>
                <a:gridCol w="3050650">
                  <a:extLst>
                    <a:ext uri="{9D8B030D-6E8A-4147-A177-3AD203B41FA5}">
                      <a16:colId xmlns:a16="http://schemas.microsoft.com/office/drawing/2014/main" val="20002"/>
                    </a:ext>
                  </a:extLst>
                </a:gridCol>
                <a:gridCol w="1584875">
                  <a:extLst>
                    <a:ext uri="{9D8B030D-6E8A-4147-A177-3AD203B41FA5}">
                      <a16:colId xmlns:a16="http://schemas.microsoft.com/office/drawing/2014/main" val="20003"/>
                    </a:ext>
                  </a:extLst>
                </a:gridCol>
              </a:tblGrid>
              <a:tr h="487850">
                <a:tc>
                  <a:txBody>
                    <a:bodyPr/>
                    <a:lstStyle/>
                    <a:p>
                      <a:pPr marL="0" marR="0" lvl="0" indent="0" algn="l" rtl="0">
                        <a:spcBef>
                          <a:spcPts val="0"/>
                        </a:spcBef>
                        <a:spcAft>
                          <a:spcPts val="0"/>
                        </a:spcAft>
                        <a:buNone/>
                      </a:pPr>
                      <a:r>
                        <a:rPr lang="en-US" sz="2200" b="1" i="0" u="none" strike="noStrike" cap="none">
                          <a:latin typeface="Calibri"/>
                          <a:ea typeface="Calibri"/>
                          <a:cs typeface="Calibri"/>
                          <a:sym typeface="Calibri"/>
                        </a:rPr>
                        <a:t>T N classification</a:t>
                      </a:r>
                      <a:endParaRPr sz="2200" b="0" i="0" u="none" strike="noStrike" cap="none">
                        <a:latin typeface="Calibri"/>
                        <a:ea typeface="Calibri"/>
                        <a:cs typeface="Calibri"/>
                        <a:sym typeface="Calibri"/>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1" i="0" u="none" strike="noStrike" cap="none">
                          <a:latin typeface="Calibri"/>
                          <a:ea typeface="Calibri"/>
                          <a:cs typeface="Calibri"/>
                          <a:sym typeface="Calibri"/>
                        </a:rPr>
                        <a:t>Larynx</a:t>
                      </a:r>
                      <a:endParaRPr sz="2200" b="0" i="0" u="none" strike="noStrike" cap="none">
                        <a:latin typeface="Calibri"/>
                        <a:ea typeface="Calibri"/>
                        <a:cs typeface="Calibri"/>
                        <a:sym typeface="Calibri"/>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1" i="0" u="none" strike="noStrike" cap="none">
                          <a:latin typeface="Calibri"/>
                          <a:ea typeface="Calibri"/>
                          <a:cs typeface="Calibri"/>
                          <a:sym typeface="Calibri"/>
                        </a:rPr>
                        <a:t>Hypopharyx</a:t>
                      </a:r>
                      <a:endParaRPr sz="2200" b="0" i="0" u="none" strike="noStrike" cap="none">
                        <a:latin typeface="Calibri"/>
                        <a:ea typeface="Calibri"/>
                        <a:cs typeface="Calibri"/>
                        <a:sym typeface="Calibri"/>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1" i="0" u="none" strike="noStrike" cap="none">
                          <a:latin typeface="Calibri"/>
                          <a:ea typeface="Calibri"/>
                          <a:cs typeface="Calibri"/>
                          <a:sym typeface="Calibri"/>
                        </a:rPr>
                        <a:t>Total</a:t>
                      </a:r>
                      <a:endParaRPr sz="2200" b="0" i="0" u="none" strike="noStrike" cap="none">
                        <a:latin typeface="Calibri"/>
                        <a:ea typeface="Calibri"/>
                        <a:cs typeface="Calibri"/>
                        <a:sym typeface="Calibri"/>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87850">
                <a:tc>
                  <a:txBody>
                    <a:bodyPr/>
                    <a:lstStyle/>
                    <a:p>
                      <a:pPr marL="0" marR="0" lvl="0" indent="0" algn="l" rtl="0">
                        <a:spcBef>
                          <a:spcPts val="0"/>
                        </a:spcBef>
                        <a:spcAft>
                          <a:spcPts val="0"/>
                        </a:spcAft>
                        <a:buNone/>
                      </a:pPr>
                      <a:r>
                        <a:rPr lang="en-US" sz="2200" b="0" i="0" u="none" strike="noStrike" cap="none">
                          <a:solidFill>
                            <a:srgbClr val="FF0000"/>
                          </a:solidFill>
                          <a:latin typeface="Calibri"/>
                          <a:ea typeface="Calibri"/>
                          <a:cs typeface="Calibri"/>
                          <a:sym typeface="Calibri"/>
                        </a:rPr>
                        <a:t>T1N0</a:t>
                      </a:r>
                      <a:endParaRPr>
                        <a:solidFill>
                          <a:srgbClr val="FF0000"/>
                        </a:solidFill>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solidFill>
                            <a:srgbClr val="FF0000"/>
                          </a:solidFill>
                          <a:latin typeface="Calibri"/>
                          <a:ea typeface="Calibri"/>
                          <a:cs typeface="Calibri"/>
                          <a:sym typeface="Calibri"/>
                        </a:rPr>
                        <a:t>42</a:t>
                      </a:r>
                      <a:r>
                        <a:rPr lang="en-US" sz="2200" b="0" i="0" u="none" strike="noStrike" cap="none" baseline="30000">
                          <a:solidFill>
                            <a:srgbClr val="FF0000"/>
                          </a:solidFill>
                          <a:latin typeface="Calibri"/>
                          <a:ea typeface="Calibri"/>
                          <a:cs typeface="Calibri"/>
                          <a:sym typeface="Calibri"/>
                        </a:rPr>
                        <a:t>a</a:t>
                      </a:r>
                      <a:endParaRPr sz="2200" b="0" i="0" u="none" strike="noStrike" cap="none">
                        <a:solidFill>
                          <a:srgbClr val="FF0000"/>
                        </a:solidFill>
                        <a:latin typeface="Calibri"/>
                        <a:ea typeface="Calibri"/>
                        <a:cs typeface="Calibri"/>
                        <a:sym typeface="Calibri"/>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solidFill>
                            <a:srgbClr val="FF0000"/>
                          </a:solidFill>
                          <a:latin typeface="Calibri"/>
                          <a:ea typeface="Calibri"/>
                          <a:cs typeface="Calibri"/>
                          <a:sym typeface="Calibri"/>
                        </a:rPr>
                        <a:t>10</a:t>
                      </a:r>
                      <a:endParaRPr>
                        <a:solidFill>
                          <a:srgbClr val="FF0000"/>
                        </a:solidFill>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solidFill>
                            <a:srgbClr val="FF0000"/>
                          </a:solidFill>
                          <a:latin typeface="Calibri"/>
                          <a:ea typeface="Calibri"/>
                          <a:cs typeface="Calibri"/>
                          <a:sym typeface="Calibri"/>
                        </a:rPr>
                        <a:t>52</a:t>
                      </a:r>
                      <a:endParaRPr>
                        <a:solidFill>
                          <a:srgbClr val="FF0000"/>
                        </a:solidFill>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87850">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T1N2</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0</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1</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1</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87850">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T2N0</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26</a:t>
                      </a:r>
                      <a:r>
                        <a:rPr lang="en-US" sz="2200" b="0" i="0" u="none" strike="noStrike" cap="none" baseline="30000">
                          <a:latin typeface="Calibri"/>
                          <a:ea typeface="Calibri"/>
                          <a:cs typeface="Calibri"/>
                          <a:sym typeface="Calibri"/>
                        </a:rPr>
                        <a:t>b</a:t>
                      </a:r>
                      <a:endParaRPr sz="2200" b="0" i="0" u="none" strike="noStrike" cap="none">
                        <a:latin typeface="Calibri"/>
                        <a:ea typeface="Calibri"/>
                        <a:cs typeface="Calibri"/>
                        <a:sym typeface="Calibri"/>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0</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26</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87850">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T2N2</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1</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0</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1</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87850">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Total</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69</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11</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200" b="0" i="0" u="none" strike="noStrike" cap="none">
                          <a:latin typeface="Calibri"/>
                          <a:ea typeface="Calibri"/>
                          <a:cs typeface="Calibri"/>
                          <a:sym typeface="Calibri"/>
                        </a:rPr>
                        <a:t>80</a:t>
                      </a:r>
                      <a:endParaRPr/>
                    </a:p>
                  </a:txBody>
                  <a:tcPr marL="110875" marR="110875" marT="55450" marB="554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2"/>
          <p:cNvSpPr txBox="1">
            <a:spLocks noGrp="1"/>
          </p:cNvSpPr>
          <p:nvPr>
            <p:ph type="title"/>
          </p:nvPr>
        </p:nvSpPr>
        <p:spPr>
          <a:xfrm>
            <a:off x="838200" y="739277"/>
            <a:ext cx="10515600" cy="1086348"/>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1B3051"/>
              </a:buClr>
              <a:buSzPct val="100000"/>
              <a:buFont typeface="Arial"/>
              <a:buNone/>
            </a:pPr>
            <a:r>
              <a:rPr lang="en-US" sz="2200" b="1" i="0">
                <a:solidFill>
                  <a:srgbClr val="1B3051"/>
                </a:solidFill>
                <a:highlight>
                  <a:srgbClr val="FFFFFF"/>
                </a:highlight>
                <a:latin typeface="Arial"/>
                <a:ea typeface="Arial"/>
                <a:cs typeface="Arial"/>
                <a:sym typeface="Arial"/>
              </a:rPr>
              <a:t>Vocal-cord Only vs. Complete Laryngeal radiation (VOCAL): a randomized multicentric Bayesian phase II trial</a:t>
            </a:r>
            <a:br>
              <a:rPr lang="en-US" b="1" i="0">
                <a:solidFill>
                  <a:srgbClr val="1B3051"/>
                </a:solidFill>
                <a:highlight>
                  <a:srgbClr val="FFFFFF"/>
                </a:highlight>
                <a:latin typeface="Arial"/>
                <a:ea typeface="Arial"/>
                <a:cs typeface="Arial"/>
                <a:sym typeface="Arial"/>
              </a:rPr>
            </a:br>
            <a:endParaRPr/>
          </a:p>
        </p:txBody>
      </p:sp>
      <p:sp>
        <p:nvSpPr>
          <p:cNvPr id="173" name="Google Shape;173;p12"/>
          <p:cNvSpPr txBox="1">
            <a:spLocks noGrp="1"/>
          </p:cNvSpPr>
          <p:nvPr>
            <p:ph type="body" idx="1"/>
          </p:nvPr>
        </p:nvSpPr>
        <p:spPr>
          <a:xfrm>
            <a:off x="838200" y="1825625"/>
            <a:ext cx="10515600" cy="3119237"/>
          </a:xfrm>
          <a:prstGeom prst="rect">
            <a:avLst/>
          </a:prstGeom>
          <a:noFill/>
          <a:ln>
            <a:noFill/>
          </a:ln>
        </p:spPr>
        <p:txBody>
          <a:bodyPr spcFirstLastPara="1" wrap="square" lIns="0" tIns="45700" rIns="0" bIns="45700" anchor="t" anchorCtr="0">
            <a:normAutofit fontScale="25000" lnSpcReduction="20000"/>
          </a:bodyPr>
          <a:lstStyle/>
          <a:p>
            <a:pPr marL="91440" lvl="0" indent="-72390" algn="l" rtl="0">
              <a:lnSpc>
                <a:spcPct val="90000"/>
              </a:lnSpc>
              <a:spcBef>
                <a:spcPts val="0"/>
              </a:spcBef>
              <a:spcAft>
                <a:spcPts val="0"/>
              </a:spcAft>
              <a:buSzPct val="100000"/>
              <a:buNone/>
            </a:pPr>
            <a:endParaRPr sz="1200" b="0" i="0">
              <a:solidFill>
                <a:srgbClr val="333333"/>
              </a:solidFill>
              <a:highlight>
                <a:srgbClr val="FFFFFF"/>
              </a:highlight>
              <a:latin typeface="Arial"/>
              <a:ea typeface="Arial"/>
              <a:cs typeface="Arial"/>
              <a:sym typeface="Arial"/>
            </a:endParaRPr>
          </a:p>
          <a:p>
            <a:pPr marL="91440" lvl="0" indent="-40639" algn="l" rtl="0">
              <a:lnSpc>
                <a:spcPct val="90000"/>
              </a:lnSpc>
              <a:spcBef>
                <a:spcPts val="1400"/>
              </a:spcBef>
              <a:spcAft>
                <a:spcPts val="0"/>
              </a:spcAft>
              <a:buSzPct val="100000"/>
              <a:buNone/>
            </a:pPr>
            <a:endParaRPr sz="3200">
              <a:solidFill>
                <a:srgbClr val="333333"/>
              </a:solidFill>
              <a:highlight>
                <a:srgbClr val="FFFFFF"/>
              </a:highlight>
              <a:latin typeface="Arial"/>
              <a:ea typeface="Arial"/>
              <a:cs typeface="Arial"/>
              <a:sym typeface="Arial"/>
            </a:endParaRPr>
          </a:p>
          <a:p>
            <a:pPr marL="91440" lvl="0" indent="-127000" algn="l" rtl="0">
              <a:lnSpc>
                <a:spcPct val="90000"/>
              </a:lnSpc>
              <a:spcBef>
                <a:spcPts val="1400"/>
              </a:spcBef>
              <a:spcAft>
                <a:spcPts val="0"/>
              </a:spcAft>
              <a:buSzPct val="100000"/>
              <a:buChar char=" "/>
            </a:pPr>
            <a:r>
              <a:rPr lang="en-US" sz="8000" b="0" i="0">
                <a:solidFill>
                  <a:srgbClr val="333333"/>
                </a:solidFill>
                <a:highlight>
                  <a:srgbClr val="FFFFFF"/>
                </a:highlight>
                <a:latin typeface="Cambria"/>
                <a:ea typeface="Cambria"/>
                <a:cs typeface="Cambria"/>
                <a:sym typeface="Cambria"/>
              </a:rPr>
              <a:t>Radiotherapy, along with laser surgery, is considered a standard treatment option for patients with early glottic squamous cell cancer (SCC). Historically, patients have received complete larynx radiotherapy (CL-RT) due to fear of swallowing and respiratory laryngeal motion and this remains the standard approach in many academic institutions. Local control (LC) rates with CL-RT have been excellent, however this treatment can carry significant toxicities include adverse voice and swallowing outcomes, along with increased long-term risk of cerebrovascular morbidity. A recent retrospective study reported improved voice quality and similar local control outcomes with focused vocal cord radiotherapy (VC-RT) compared to CL-RT. There is currently no prospective evidence on the safety of VC-RT. The primary objective of this Bayesian Phase II trial is to compare the LC of VC-RT to that of CL-RT in patients with T1N0 glottic SCC.</a:t>
            </a:r>
            <a:endParaRPr/>
          </a:p>
          <a:p>
            <a:pPr marL="91440" lvl="0" indent="-72390" algn="l" rtl="0">
              <a:lnSpc>
                <a:spcPct val="90000"/>
              </a:lnSpc>
              <a:spcBef>
                <a:spcPts val="1400"/>
              </a:spcBef>
              <a:spcAft>
                <a:spcPts val="0"/>
              </a:spcAft>
              <a:buSzPct val="100000"/>
              <a:buNone/>
            </a:pPr>
            <a:endParaRPr sz="1200">
              <a:solidFill>
                <a:srgbClr val="333333"/>
              </a:solidFill>
              <a:highlight>
                <a:srgbClr val="FFFFFF"/>
              </a:highlight>
              <a:latin typeface="Arial"/>
              <a:ea typeface="Arial"/>
              <a:cs typeface="Arial"/>
              <a:sym typeface="Arial"/>
            </a:endParaRPr>
          </a:p>
          <a:p>
            <a:pPr marL="91440" lvl="0" indent="-72390" algn="l" rtl="0">
              <a:lnSpc>
                <a:spcPct val="90000"/>
              </a:lnSpc>
              <a:spcBef>
                <a:spcPts val="1400"/>
              </a:spcBef>
              <a:spcAft>
                <a:spcPts val="0"/>
              </a:spcAft>
              <a:buSzPct val="100000"/>
              <a:buNone/>
            </a:pPr>
            <a:endParaRPr sz="1200" b="0" i="0">
              <a:solidFill>
                <a:srgbClr val="333333"/>
              </a:solidFill>
              <a:highlight>
                <a:srgbClr val="FFFFFF"/>
              </a:highlight>
              <a:latin typeface="Arial"/>
              <a:ea typeface="Arial"/>
              <a:cs typeface="Arial"/>
              <a:sym typeface="Arial"/>
            </a:endParaRPr>
          </a:p>
          <a:p>
            <a:pPr marL="91440" lvl="0" indent="-72390" algn="l" rtl="0">
              <a:lnSpc>
                <a:spcPct val="90000"/>
              </a:lnSpc>
              <a:spcBef>
                <a:spcPts val="1400"/>
              </a:spcBef>
              <a:spcAft>
                <a:spcPts val="0"/>
              </a:spcAft>
              <a:buSzPct val="100000"/>
              <a:buNone/>
            </a:pPr>
            <a:endParaRPr sz="1200">
              <a:solidFill>
                <a:srgbClr val="333333"/>
              </a:solidFill>
              <a:highlight>
                <a:srgbClr val="FFFFFF"/>
              </a:highlight>
              <a:latin typeface="Arial"/>
              <a:ea typeface="Arial"/>
              <a:cs typeface="Arial"/>
              <a:sym typeface="Arial"/>
            </a:endParaRPr>
          </a:p>
          <a:p>
            <a:pPr marL="91440" lvl="0" indent="-72390" algn="l" rtl="0">
              <a:lnSpc>
                <a:spcPct val="90000"/>
              </a:lnSpc>
              <a:spcBef>
                <a:spcPts val="1400"/>
              </a:spcBef>
              <a:spcAft>
                <a:spcPts val="0"/>
              </a:spcAft>
              <a:buSzPct val="100000"/>
              <a:buNone/>
            </a:pPr>
            <a:endParaRPr sz="1200" b="0" i="0">
              <a:solidFill>
                <a:srgbClr val="333333"/>
              </a:solidFill>
              <a:highlight>
                <a:srgbClr val="FFFFFF"/>
              </a:highlight>
              <a:latin typeface="Arial"/>
              <a:ea typeface="Arial"/>
              <a:cs typeface="Arial"/>
              <a:sym typeface="Arial"/>
            </a:endParaRPr>
          </a:p>
          <a:p>
            <a:pPr marL="91440" lvl="0" indent="-72390" algn="l" rtl="0">
              <a:lnSpc>
                <a:spcPct val="90000"/>
              </a:lnSpc>
              <a:spcBef>
                <a:spcPts val="1400"/>
              </a:spcBef>
              <a:spcAft>
                <a:spcPts val="0"/>
              </a:spcAft>
              <a:buSzPct val="100000"/>
              <a:buNone/>
            </a:pPr>
            <a:endParaRPr sz="1200">
              <a:solidFill>
                <a:srgbClr val="333333"/>
              </a:solidFill>
              <a:highlight>
                <a:srgbClr val="FFFFFF"/>
              </a:highlight>
              <a:latin typeface="Arial"/>
              <a:ea typeface="Arial"/>
              <a:cs typeface="Arial"/>
              <a:sym typeface="Arial"/>
            </a:endParaRPr>
          </a:p>
          <a:p>
            <a:pPr marL="91440" lvl="0" indent="-72390" algn="l" rtl="0">
              <a:lnSpc>
                <a:spcPct val="90000"/>
              </a:lnSpc>
              <a:spcBef>
                <a:spcPts val="1400"/>
              </a:spcBef>
              <a:spcAft>
                <a:spcPts val="0"/>
              </a:spcAft>
              <a:buSzPct val="100000"/>
              <a:buNone/>
            </a:pPr>
            <a:endParaRPr sz="1200" b="0" i="0">
              <a:solidFill>
                <a:srgbClr val="333333"/>
              </a:solidFill>
              <a:highlight>
                <a:srgbClr val="FFFFFF"/>
              </a:highlight>
              <a:latin typeface="Arial"/>
              <a:ea typeface="Arial"/>
              <a:cs typeface="Arial"/>
              <a:sym typeface="Arial"/>
            </a:endParaRPr>
          </a:p>
          <a:p>
            <a:pPr marL="91440" lvl="0" indent="-72390" algn="l" rtl="0">
              <a:lnSpc>
                <a:spcPct val="90000"/>
              </a:lnSpc>
              <a:spcBef>
                <a:spcPts val="1400"/>
              </a:spcBef>
              <a:spcAft>
                <a:spcPts val="0"/>
              </a:spcAft>
              <a:buSzPct val="100000"/>
              <a:buNone/>
            </a:pPr>
            <a:endParaRPr sz="1200">
              <a:solidFill>
                <a:srgbClr val="333333"/>
              </a:solidFill>
              <a:highlight>
                <a:srgbClr val="FFFFFF"/>
              </a:highlight>
              <a:latin typeface="Arial"/>
              <a:ea typeface="Arial"/>
              <a:cs typeface="Arial"/>
              <a:sym typeface="Arial"/>
            </a:endParaRPr>
          </a:p>
          <a:p>
            <a:pPr marL="91440" lvl="0" indent="-72390" algn="l" rtl="0">
              <a:lnSpc>
                <a:spcPct val="90000"/>
              </a:lnSpc>
              <a:spcBef>
                <a:spcPts val="1400"/>
              </a:spcBef>
              <a:spcAft>
                <a:spcPts val="0"/>
              </a:spcAft>
              <a:buSzPct val="100000"/>
              <a:buNone/>
            </a:pPr>
            <a:endParaRPr sz="1200" b="0" i="0">
              <a:solidFill>
                <a:srgbClr val="333333"/>
              </a:solidFill>
              <a:highlight>
                <a:srgbClr val="FFFFFF"/>
              </a:highlight>
              <a:latin typeface="Arial"/>
              <a:ea typeface="Arial"/>
              <a:cs typeface="Arial"/>
              <a:sym typeface="Arial"/>
            </a:endParaRPr>
          </a:p>
          <a:p>
            <a:pPr marL="91440" lvl="0" indent="-72390" algn="l" rtl="0">
              <a:lnSpc>
                <a:spcPct val="90000"/>
              </a:lnSpc>
              <a:spcBef>
                <a:spcPts val="1400"/>
              </a:spcBef>
              <a:spcAft>
                <a:spcPts val="0"/>
              </a:spcAft>
              <a:buSzPct val="100000"/>
              <a:buNone/>
            </a:pPr>
            <a:endParaRPr sz="1200">
              <a:solidFill>
                <a:srgbClr val="333333"/>
              </a:solidFill>
              <a:highlight>
                <a:srgbClr val="FFFFFF"/>
              </a:highlight>
              <a:latin typeface="Arial"/>
              <a:ea typeface="Arial"/>
              <a:cs typeface="Arial"/>
              <a:sym typeface="Arial"/>
            </a:endParaRPr>
          </a:p>
          <a:p>
            <a:pPr marL="91440" lvl="0" indent="-72390" algn="l" rtl="0">
              <a:lnSpc>
                <a:spcPct val="90000"/>
              </a:lnSpc>
              <a:spcBef>
                <a:spcPts val="1400"/>
              </a:spcBef>
              <a:spcAft>
                <a:spcPts val="0"/>
              </a:spcAft>
              <a:buSzPct val="100000"/>
              <a:buNone/>
            </a:pPr>
            <a:endParaRPr sz="1200" b="0" i="0">
              <a:solidFill>
                <a:srgbClr val="333333"/>
              </a:solidFill>
              <a:highlight>
                <a:srgbClr val="FFFFFF"/>
              </a:highlight>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3"/>
          <p:cNvSpPr txBox="1">
            <a:spLocks noGrp="1"/>
          </p:cNvSpPr>
          <p:nvPr>
            <p:ph type="body" idx="1"/>
          </p:nvPr>
        </p:nvSpPr>
        <p:spPr>
          <a:xfrm>
            <a:off x="838201" y="1984443"/>
            <a:ext cx="5257800" cy="419252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sz="2000" b="0" i="0">
                <a:highlight>
                  <a:srgbClr val="FFFFFF"/>
                </a:highlight>
                <a:latin typeface="Cambria"/>
                <a:ea typeface="Cambria"/>
                <a:cs typeface="Cambria"/>
                <a:sym typeface="Cambria"/>
              </a:rPr>
              <a:t>Definitive radiotherapy of 63 Gy was completed in all patients. The overall treatment time ranged from 38 to 49 days, with a median of 41 days. The most common acute toxicity was mucositis. Mucositis and dermatitis of grade 2 were observed in 77 cases (96%) and 15 cases (19%), respectively. No grade 3 acute toxicity was observed </a:t>
            </a:r>
            <a:endParaRPr/>
          </a:p>
          <a:p>
            <a:pPr marL="91440" lvl="0" indent="0" algn="l" rtl="0">
              <a:lnSpc>
                <a:spcPct val="90000"/>
              </a:lnSpc>
              <a:spcBef>
                <a:spcPts val="1400"/>
              </a:spcBef>
              <a:spcAft>
                <a:spcPts val="0"/>
              </a:spcAft>
              <a:buSzPts val="2000"/>
              <a:buNone/>
            </a:pPr>
            <a:endParaRPr sz="2000">
              <a:highlight>
                <a:srgbClr val="FFFFFF"/>
              </a:highlight>
              <a:latin typeface="Cambria"/>
              <a:ea typeface="Cambria"/>
              <a:cs typeface="Cambria"/>
              <a:sym typeface="Cambria"/>
            </a:endParaRPr>
          </a:p>
          <a:p>
            <a:pPr marL="91440" lvl="0" indent="0" algn="l" rtl="0">
              <a:lnSpc>
                <a:spcPct val="90000"/>
              </a:lnSpc>
              <a:spcBef>
                <a:spcPts val="1400"/>
              </a:spcBef>
              <a:spcAft>
                <a:spcPts val="0"/>
              </a:spcAft>
              <a:buSzPts val="2000"/>
              <a:buNone/>
            </a:pPr>
            <a:endParaRPr sz="2000">
              <a:highlight>
                <a:srgbClr val="FFFFFF"/>
              </a:highlight>
              <a:latin typeface="Cambria"/>
              <a:ea typeface="Cambria"/>
              <a:cs typeface="Cambria"/>
              <a:sym typeface="Cambria"/>
            </a:endParaRPr>
          </a:p>
          <a:p>
            <a:pPr marL="0" lvl="0" indent="0" algn="l" rtl="0">
              <a:lnSpc>
                <a:spcPct val="90000"/>
              </a:lnSpc>
              <a:spcBef>
                <a:spcPts val="1400"/>
              </a:spcBef>
              <a:spcAft>
                <a:spcPts val="0"/>
              </a:spcAft>
              <a:buSzPts val="2000"/>
              <a:buNone/>
            </a:pPr>
            <a:endParaRPr sz="2000"/>
          </a:p>
        </p:txBody>
      </p:sp>
      <p:graphicFrame>
        <p:nvGraphicFramePr>
          <p:cNvPr id="179" name="Google Shape;179;p13"/>
          <p:cNvGraphicFramePr/>
          <p:nvPr/>
        </p:nvGraphicFramePr>
        <p:xfrm>
          <a:off x="6541053" y="2585404"/>
          <a:ext cx="4777400" cy="1514475"/>
        </p:xfrm>
        <a:graphic>
          <a:graphicData uri="http://schemas.openxmlformats.org/drawingml/2006/table">
            <a:tbl>
              <a:tblPr>
                <a:noFill/>
                <a:tableStyleId>{61FB5748-5E87-4B56-812D-8805B7250F5E}</a:tableStyleId>
              </a:tblPr>
              <a:tblGrid>
                <a:gridCol w="1685950">
                  <a:extLst>
                    <a:ext uri="{9D8B030D-6E8A-4147-A177-3AD203B41FA5}">
                      <a16:colId xmlns:a16="http://schemas.microsoft.com/office/drawing/2014/main" val="20000"/>
                    </a:ext>
                  </a:extLst>
                </a:gridCol>
                <a:gridCol w="554550">
                  <a:extLst>
                    <a:ext uri="{9D8B030D-6E8A-4147-A177-3AD203B41FA5}">
                      <a16:colId xmlns:a16="http://schemas.microsoft.com/office/drawing/2014/main" val="20001"/>
                    </a:ext>
                  </a:extLst>
                </a:gridCol>
                <a:gridCol w="713900">
                  <a:extLst>
                    <a:ext uri="{9D8B030D-6E8A-4147-A177-3AD203B41FA5}">
                      <a16:colId xmlns:a16="http://schemas.microsoft.com/office/drawing/2014/main" val="20002"/>
                    </a:ext>
                  </a:extLst>
                </a:gridCol>
                <a:gridCol w="713900">
                  <a:extLst>
                    <a:ext uri="{9D8B030D-6E8A-4147-A177-3AD203B41FA5}">
                      <a16:colId xmlns:a16="http://schemas.microsoft.com/office/drawing/2014/main" val="20003"/>
                    </a:ext>
                  </a:extLst>
                </a:gridCol>
                <a:gridCol w="554550">
                  <a:extLst>
                    <a:ext uri="{9D8B030D-6E8A-4147-A177-3AD203B41FA5}">
                      <a16:colId xmlns:a16="http://schemas.microsoft.com/office/drawing/2014/main" val="20004"/>
                    </a:ext>
                  </a:extLst>
                </a:gridCol>
                <a:gridCol w="554550">
                  <a:extLst>
                    <a:ext uri="{9D8B030D-6E8A-4147-A177-3AD203B41FA5}">
                      <a16:colId xmlns:a16="http://schemas.microsoft.com/office/drawing/2014/main" val="20005"/>
                    </a:ext>
                  </a:extLst>
                </a:gridCol>
              </a:tblGrid>
              <a:tr h="504825">
                <a:tc>
                  <a:txBody>
                    <a:bodyPr/>
                    <a:lstStyle/>
                    <a:p>
                      <a:pPr marL="0" marR="0" lvl="0" indent="0" algn="l" rtl="0">
                        <a:spcBef>
                          <a:spcPts val="0"/>
                        </a:spcBef>
                        <a:spcAft>
                          <a:spcPts val="0"/>
                        </a:spcAft>
                        <a:buNone/>
                      </a:pPr>
                      <a:r>
                        <a:rPr lang="en-US" sz="2300" b="1" u="none" strike="noStrike" cap="none"/>
                        <a:t>Grade</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1" u="none" strike="noStrike" cap="none"/>
                        <a:t>0</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1" u="none" strike="noStrike" cap="none"/>
                        <a:t>1</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1" u="none" strike="noStrike" cap="none"/>
                        <a:t>2</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1" u="none" strike="noStrike" cap="none"/>
                        <a:t>3</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1" u="none" strike="noStrike" cap="none"/>
                        <a:t>4</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extLst>
                  <a:ext uri="{0D108BD9-81ED-4DB2-BD59-A6C34878D82A}">
                    <a16:rowId xmlns:a16="http://schemas.microsoft.com/office/drawing/2014/main" val="10000"/>
                  </a:ext>
                </a:extLst>
              </a:tr>
              <a:tr h="504825">
                <a:tc>
                  <a:txBody>
                    <a:bodyPr/>
                    <a:lstStyle/>
                    <a:p>
                      <a:pPr marL="0" marR="0" lvl="0" indent="0" algn="l" rtl="0">
                        <a:spcBef>
                          <a:spcPts val="0"/>
                        </a:spcBef>
                        <a:spcAft>
                          <a:spcPts val="0"/>
                        </a:spcAft>
                        <a:buNone/>
                      </a:pPr>
                      <a:r>
                        <a:rPr lang="en-US" sz="2300" b="0" u="none" strike="noStrike" cap="none"/>
                        <a:t>Mucositis</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0" u="none" strike="noStrike" cap="none"/>
                        <a:t>0</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0" u="none" strike="noStrike" cap="none"/>
                        <a:t>3</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0" u="none" strike="noStrike" cap="none"/>
                        <a:t>77</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0" u="none" strike="noStrike" cap="none"/>
                        <a:t>0</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0" u="none" strike="noStrike" cap="none"/>
                        <a:t>0</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extLst>
                  <a:ext uri="{0D108BD9-81ED-4DB2-BD59-A6C34878D82A}">
                    <a16:rowId xmlns:a16="http://schemas.microsoft.com/office/drawing/2014/main" val="10001"/>
                  </a:ext>
                </a:extLst>
              </a:tr>
              <a:tr h="504825">
                <a:tc>
                  <a:txBody>
                    <a:bodyPr/>
                    <a:lstStyle/>
                    <a:p>
                      <a:pPr marL="0" marR="0" lvl="0" indent="0" algn="l" rtl="0">
                        <a:spcBef>
                          <a:spcPts val="0"/>
                        </a:spcBef>
                        <a:spcAft>
                          <a:spcPts val="0"/>
                        </a:spcAft>
                        <a:buNone/>
                      </a:pPr>
                      <a:r>
                        <a:rPr lang="en-US" sz="2300" b="0" u="none" strike="noStrike" cap="none"/>
                        <a:t>Dermatitis</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0" u="none" strike="noStrike" cap="none"/>
                        <a:t>0</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0" u="none" strike="noStrike" cap="none"/>
                        <a:t>65</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0" u="none" strike="noStrike" cap="none"/>
                        <a:t>15</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0" u="none" strike="noStrike" cap="none"/>
                        <a:t>0</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tc>
                  <a:txBody>
                    <a:bodyPr/>
                    <a:lstStyle/>
                    <a:p>
                      <a:pPr marL="0" marR="0" lvl="0" indent="0" algn="l" rtl="0">
                        <a:spcBef>
                          <a:spcPts val="0"/>
                        </a:spcBef>
                        <a:spcAft>
                          <a:spcPts val="0"/>
                        </a:spcAft>
                        <a:buNone/>
                      </a:pPr>
                      <a:r>
                        <a:rPr lang="en-US" sz="2300" b="0" u="none" strike="noStrike" cap="none"/>
                        <a:t>0</a:t>
                      </a:r>
                      <a:endParaRPr/>
                    </a:p>
                  </a:txBody>
                  <a:tcPr marL="114725" marR="114725" marT="57375" marB="573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CF0"/>
                    </a:solidFill>
                  </a:tcPr>
                </a:tc>
                <a:extLst>
                  <a:ext uri="{0D108BD9-81ED-4DB2-BD59-A6C34878D82A}">
                    <a16:rowId xmlns:a16="http://schemas.microsoft.com/office/drawing/2014/main" val="10002"/>
                  </a:ext>
                </a:extLst>
              </a:tr>
            </a:tbl>
          </a:graphicData>
        </a:graphic>
      </p:graphicFrame>
      <p:sp>
        <p:nvSpPr>
          <p:cNvPr id="180" name="Google Shape;180;p13"/>
          <p:cNvSpPr txBox="1"/>
          <p:nvPr/>
        </p:nvSpPr>
        <p:spPr>
          <a:xfrm>
            <a:off x="6471877" y="2125242"/>
            <a:ext cx="48465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mbria"/>
              <a:buNone/>
            </a:pPr>
            <a:r>
              <a:rPr lang="en-US" sz="1800" b="0" i="0">
                <a:solidFill>
                  <a:schemeClr val="dk1"/>
                </a:solidFill>
                <a:highlight>
                  <a:srgbClr val="FFFCF0"/>
                </a:highlight>
                <a:latin typeface="Cambria"/>
                <a:ea typeface="Cambria"/>
                <a:cs typeface="Cambria"/>
                <a:sym typeface="Cambria"/>
              </a:rPr>
              <a:t>Acute adverse effects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46875"/>
              </a:lnSpc>
              <a:spcBef>
                <a:spcPts val="0"/>
              </a:spcBef>
              <a:spcAft>
                <a:spcPts val="0"/>
              </a:spcAft>
              <a:buClr>
                <a:srgbClr val="000000"/>
              </a:buClr>
              <a:buSzPts val="2000"/>
              <a:buFont typeface="Cambria"/>
              <a:buNone/>
            </a:pPr>
            <a:r>
              <a:rPr lang="en-US" sz="2000" b="0" i="0">
                <a:solidFill>
                  <a:srgbClr val="000000"/>
                </a:solidFill>
                <a:highlight>
                  <a:srgbClr val="FFFFFF"/>
                </a:highlight>
                <a:latin typeface="Cambria"/>
                <a:ea typeface="Cambria"/>
                <a:cs typeface="Cambria"/>
                <a:sym typeface="Cambria"/>
              </a:rPr>
              <a:t>Radiotherapy with fraction size of 2.25 Gy in T1-2 laryngeal and hypopharyngeal cancer</a:t>
            </a:r>
            <a:br>
              <a:rPr lang="en-US" sz="1800" b="0" i="0">
                <a:solidFill>
                  <a:srgbClr val="000000"/>
                </a:solidFill>
                <a:highlight>
                  <a:srgbClr val="FFFFFF"/>
                </a:highlight>
                <a:latin typeface="Cambria"/>
                <a:ea typeface="Cambria"/>
                <a:cs typeface="Cambria"/>
                <a:sym typeface="Cambria"/>
              </a:rPr>
            </a:br>
            <a:br>
              <a:rPr lang="en-US" b="0" i="0">
                <a:solidFill>
                  <a:srgbClr val="212121"/>
                </a:solidFill>
                <a:highlight>
                  <a:srgbClr val="FFFFFF"/>
                </a:highlight>
                <a:latin typeface="Helvetica Neue"/>
                <a:ea typeface="Helvetica Neue"/>
                <a:cs typeface="Helvetica Neue"/>
                <a:sym typeface="Helvetica Neue"/>
              </a:rPr>
            </a:br>
            <a:endParaRPr/>
          </a:p>
        </p:txBody>
      </p:sp>
      <p:sp>
        <p:nvSpPr>
          <p:cNvPr id="186" name="Google Shape;186;p14"/>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sz="2000" b="0" i="0">
                <a:solidFill>
                  <a:srgbClr val="212121"/>
                </a:solidFill>
                <a:highlight>
                  <a:srgbClr val="FFFFFF"/>
                </a:highlight>
                <a:latin typeface="Cambria"/>
                <a:ea typeface="Cambria"/>
                <a:cs typeface="Cambria"/>
                <a:sym typeface="Cambria"/>
              </a:rPr>
              <a:t>This study was carried out to evaluate the influence of fraction size 2.25 Gy on local control of T1 and T2 laryngeal and hypopharyngeal cancers. Between August 2002 and December 2010, 80 patients with T1 and T2 laryngeal or hypopharyngeal cancers were treated with definitive radiotherapy with a fraction size of 2.25 Gy. Primary sites were the larynx in 69 and the hypopharynx in 11. Fifty-three patients were T1 and 27 were T2. All patients' pathology was squamous cell carcinoma except one carcinosarcoma. Radiotherapy was delivered 5 days/week with a 4-MV photon beam up to a total dose of 63.0 Gy.</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e5efa358ae_0_6"/>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193" name="Google Shape;193;g2e5efa358ae_0_6"/>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rmAutofit/>
          </a:bodyPr>
          <a:lstStyle/>
          <a:p>
            <a:pPr marL="0" lvl="0" indent="0" algn="l" rtl="0">
              <a:spcBef>
                <a:spcPts val="1200"/>
              </a:spcBef>
              <a:spcAft>
                <a:spcPts val="200"/>
              </a:spcAft>
              <a:buNone/>
            </a:pPr>
            <a:endParaRPr/>
          </a:p>
        </p:txBody>
      </p:sp>
      <p:pic>
        <p:nvPicPr>
          <p:cNvPr id="194" name="Google Shape;194;g2e5efa358ae_0_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6"/>
          <p:cNvPicPr preferRelativeResize="0"/>
          <p:nvPr/>
        </p:nvPicPr>
        <p:blipFill rotWithShape="1">
          <a:blip r:embed="rId3">
            <a:alphaModFix/>
          </a:blip>
          <a:srcRect/>
          <a:stretch/>
        </p:blipFill>
        <p:spPr>
          <a:xfrm>
            <a:off x="2438008" y="411480"/>
            <a:ext cx="7315983" cy="573186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17" descr="Diagram of a linear accelerator"/>
          <p:cNvPicPr preferRelativeResize="0">
            <a:picLocks noGrp="1"/>
          </p:cNvPicPr>
          <p:nvPr>
            <p:ph type="body" idx="1"/>
          </p:nvPr>
        </p:nvPicPr>
        <p:blipFill rotWithShape="1">
          <a:blip r:embed="rId3">
            <a:alphaModFix/>
          </a:blip>
          <a:srcRect/>
          <a:stretch/>
        </p:blipFill>
        <p:spPr>
          <a:xfrm>
            <a:off x="1377649" y="918546"/>
            <a:ext cx="6915737" cy="4979334"/>
          </a:xfrm>
          <a:prstGeom prst="rect">
            <a:avLst/>
          </a:prstGeom>
          <a:noFill/>
          <a:ln>
            <a:noFill/>
          </a:ln>
        </p:spPr>
      </p:pic>
      <p:pic>
        <p:nvPicPr>
          <p:cNvPr id="205" name="Google Shape;205;p17"/>
          <p:cNvPicPr preferRelativeResize="0"/>
          <p:nvPr/>
        </p:nvPicPr>
        <p:blipFill rotWithShape="1">
          <a:blip r:embed="rId4">
            <a:alphaModFix/>
          </a:blip>
          <a:srcRect l="11006" t="13003" r="6311" b="1238"/>
          <a:stretch/>
        </p:blipFill>
        <p:spPr>
          <a:xfrm>
            <a:off x="9171184" y="3757482"/>
            <a:ext cx="2101755" cy="191068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5" descr="radiation therapy immobilisation mask ..."/>
          <p:cNvPicPr preferRelativeResize="0">
            <a:picLocks noGrp="1"/>
          </p:cNvPicPr>
          <p:nvPr>
            <p:ph type="body" idx="1"/>
          </p:nvPr>
        </p:nvPicPr>
        <p:blipFill rotWithShape="1">
          <a:blip r:embed="rId3">
            <a:alphaModFix/>
          </a:blip>
          <a:srcRect/>
          <a:stretch/>
        </p:blipFill>
        <p:spPr>
          <a:xfrm>
            <a:off x="1511684" y="918546"/>
            <a:ext cx="6647667" cy="49793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u="sng">
                <a:solidFill>
                  <a:schemeClr val="hlink"/>
                </a:solidFill>
                <a:hlinkClick r:id="rId3"/>
              </a:rPr>
              <a:t>https://youtube.com/clip/Ugkx17kLRv6V10I_e0TBKcV2QkvgsOfJ85rn?feature=shared</a:t>
            </a:r>
            <a:endParaRPr/>
          </a:p>
          <a:p>
            <a:pPr marL="91440" lvl="0" indent="0" algn="l" rtl="0">
              <a:lnSpc>
                <a:spcPct val="90000"/>
              </a:lnSpc>
              <a:spcBef>
                <a:spcPts val="1400"/>
              </a:spcBef>
              <a:spcAft>
                <a:spcPts val="0"/>
              </a:spcAft>
              <a:buSzPts val="2000"/>
              <a:buNone/>
            </a:pPr>
            <a:endParaRPr/>
          </a:p>
          <a:p>
            <a:pPr marL="91440" lvl="0" indent="0" algn="l" rtl="0">
              <a:lnSpc>
                <a:spcPct val="90000"/>
              </a:lnSpc>
              <a:spcBef>
                <a:spcPts val="1400"/>
              </a:spcBef>
              <a:spcAft>
                <a:spcPts val="0"/>
              </a:spcAft>
              <a:buSzPts val="20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Objectives</a:t>
            </a:r>
            <a:endParaRPr/>
          </a:p>
        </p:txBody>
      </p:sp>
      <p:sp>
        <p:nvSpPr>
          <p:cNvPr id="112" name="Google Shape;112;p2"/>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lnSpcReduction="10000"/>
          </a:bodyPr>
          <a:lstStyle/>
          <a:p>
            <a:pPr marL="0" marR="0" lvl="0" indent="0" algn="l" rtl="0">
              <a:lnSpc>
                <a:spcPct val="90000"/>
              </a:lnSpc>
              <a:spcBef>
                <a:spcPts val="0"/>
              </a:spcBef>
              <a:spcAft>
                <a:spcPts val="0"/>
              </a:spcAft>
              <a:buSzPts val="2000"/>
              <a:buNone/>
            </a:pPr>
            <a:r>
              <a:rPr lang="en-US" sz="2000">
                <a:latin typeface="Calibri"/>
                <a:ea typeface="Calibri"/>
                <a:cs typeface="Calibri"/>
                <a:sym typeface="Calibri"/>
              </a:rPr>
              <a:t>1. Recognize AJCC cancer staging of the larynx</a:t>
            </a:r>
            <a:endParaRPr/>
          </a:p>
          <a:p>
            <a:pPr marL="0" lvl="0" indent="0" algn="l" rtl="0">
              <a:lnSpc>
                <a:spcPct val="90000"/>
              </a:lnSpc>
              <a:spcBef>
                <a:spcPts val="1200"/>
              </a:spcBef>
              <a:spcAft>
                <a:spcPts val="0"/>
              </a:spcAft>
              <a:buSzPts val="2000"/>
              <a:buNone/>
            </a:pPr>
            <a:r>
              <a:rPr lang="en-US" sz="2000">
                <a:latin typeface="Calibri"/>
                <a:ea typeface="Calibri"/>
                <a:cs typeface="Calibri"/>
                <a:sym typeface="Calibri"/>
              </a:rPr>
              <a:t>2. Identify safety indications and educate patients about total laryngectomies</a:t>
            </a:r>
            <a:endParaRPr/>
          </a:p>
          <a:p>
            <a:pPr marL="0" lvl="0" indent="0" algn="l" rtl="0">
              <a:lnSpc>
                <a:spcPct val="90000"/>
              </a:lnSpc>
              <a:spcBef>
                <a:spcPts val="1400"/>
              </a:spcBef>
              <a:spcAft>
                <a:spcPts val="0"/>
              </a:spcAft>
              <a:buSzPts val="2000"/>
              <a:buNone/>
            </a:pPr>
            <a:r>
              <a:rPr lang="en-US" sz="2000">
                <a:latin typeface="Calibri"/>
                <a:ea typeface="Calibri"/>
                <a:cs typeface="Calibri"/>
                <a:sym typeface="Calibri"/>
              </a:rPr>
              <a:t>3. Identify possible side effects of immunotherapy </a:t>
            </a:r>
            <a:endParaRPr/>
          </a:p>
          <a:p>
            <a:pPr marL="0" lvl="0" indent="0" algn="l" rtl="0">
              <a:lnSpc>
                <a:spcPct val="90000"/>
              </a:lnSpc>
              <a:spcBef>
                <a:spcPts val="1400"/>
              </a:spcBef>
              <a:spcAft>
                <a:spcPts val="0"/>
              </a:spcAft>
              <a:buSzPts val="2000"/>
              <a:buNone/>
            </a:pPr>
            <a:r>
              <a:rPr lang="en-US" sz="2000">
                <a:latin typeface="Calibri"/>
                <a:ea typeface="Calibri"/>
                <a:cs typeface="Calibri"/>
                <a:sym typeface="Calibri"/>
              </a:rPr>
              <a:t>4. Discuss treatment options that are patient-centered</a:t>
            </a:r>
            <a:endParaRPr/>
          </a:p>
          <a:p>
            <a:pPr marL="0" lvl="0" indent="0" algn="l" rtl="0">
              <a:lnSpc>
                <a:spcPct val="90000"/>
              </a:lnSpc>
              <a:spcBef>
                <a:spcPts val="1400"/>
              </a:spcBef>
              <a:spcAft>
                <a:spcPts val="0"/>
              </a:spcAft>
              <a:buSzPts val="2000"/>
              <a:buNone/>
            </a:pPr>
            <a:r>
              <a:rPr lang="en-US" sz="2000">
                <a:latin typeface="Calibri"/>
                <a:ea typeface="Calibri"/>
                <a:cs typeface="Calibri"/>
                <a:sym typeface="Calibri"/>
              </a:rPr>
              <a:t>5. </a:t>
            </a:r>
            <a:r>
              <a:rPr lang="en-US"/>
              <a:t> </a:t>
            </a:r>
            <a:r>
              <a:rPr lang="en-US">
                <a:solidFill>
                  <a:srgbClr val="404040"/>
                </a:solidFill>
              </a:rPr>
              <a:t>Nutrition: nutrition impact symptoms, nutrition and symptom management, nutrition support through treatment</a:t>
            </a:r>
            <a:endParaRPr sz="2000">
              <a:latin typeface="Calibri"/>
              <a:ea typeface="Calibri"/>
              <a:cs typeface="Calibri"/>
              <a:sym typeface="Calibri"/>
            </a:endParaRPr>
          </a:p>
          <a:p>
            <a:pPr marL="0" lvl="0" indent="0" algn="l" rtl="0">
              <a:lnSpc>
                <a:spcPct val="90000"/>
              </a:lnSpc>
              <a:spcBef>
                <a:spcPts val="1400"/>
              </a:spcBef>
              <a:spcAft>
                <a:spcPts val="0"/>
              </a:spcAft>
              <a:buSzPts val="2000"/>
              <a:buNone/>
            </a:pPr>
            <a:r>
              <a:rPr lang="en-US"/>
              <a:t>6. </a:t>
            </a:r>
            <a:r>
              <a:rPr lang="en-US" sz="2000">
                <a:latin typeface="Calibri"/>
                <a:ea typeface="Calibri"/>
                <a:cs typeface="Calibri"/>
                <a:sym typeface="Calibri"/>
              </a:rPr>
              <a:t>Identify best practices for management of mucositis, skin changes and other toxicities of head and neck radiation </a:t>
            </a:r>
            <a:endParaRPr/>
          </a:p>
          <a:p>
            <a:pPr marL="0" lvl="0" indent="0" algn="l" rtl="0">
              <a:lnSpc>
                <a:spcPct val="90000"/>
              </a:lnSpc>
              <a:spcBef>
                <a:spcPts val="1400"/>
              </a:spcBef>
              <a:spcAft>
                <a:spcPts val="0"/>
              </a:spcAft>
              <a:buClr>
                <a:srgbClr val="000000"/>
              </a:buClr>
              <a:buSzPts val="2000"/>
              <a:buFont typeface="Arial"/>
              <a:buNone/>
            </a:pPr>
            <a:r>
              <a:rPr lang="en-US"/>
              <a:t>7</a:t>
            </a:r>
            <a:r>
              <a:rPr lang="en-US" sz="2000">
                <a:latin typeface="Calibri"/>
                <a:ea typeface="Calibri"/>
                <a:cs typeface="Calibri"/>
                <a:sym typeface="Calibri"/>
              </a:rPr>
              <a:t>. Learn the different treatment modalities in head and neck radiation </a:t>
            </a:r>
            <a:endParaRPr/>
          </a:p>
          <a:p>
            <a:pPr marL="91440" lvl="0" indent="0" algn="l" rtl="0">
              <a:lnSpc>
                <a:spcPct val="90000"/>
              </a:lnSpc>
              <a:spcBef>
                <a:spcPts val="1400"/>
              </a:spcBef>
              <a:spcAft>
                <a:spcPts val="0"/>
              </a:spcAft>
              <a:buSzPts val="20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739a1d15cc_0_688"/>
          <p:cNvSpPr txBox="1">
            <a:spLocks noGrp="1"/>
          </p:cNvSpPr>
          <p:nvPr>
            <p:ph type="title"/>
          </p:nvPr>
        </p:nvSpPr>
        <p:spPr>
          <a:xfrm>
            <a:off x="1294725" y="1082500"/>
            <a:ext cx="10225500" cy="1019100"/>
          </a:xfrm>
          <a:prstGeom prst="rect">
            <a:avLst/>
          </a:prstGeom>
        </p:spPr>
        <p:txBody>
          <a:bodyPr spcFirstLastPara="1" wrap="square" lIns="91425" tIns="45700" rIns="91425" bIns="45700" anchor="b" anchorCtr="0">
            <a:normAutofit fontScale="90000"/>
          </a:bodyPr>
          <a:lstStyle/>
          <a:p>
            <a:pPr marL="0" lvl="0" indent="0" algn="ctr" rtl="0">
              <a:lnSpc>
                <a:spcPct val="115000"/>
              </a:lnSpc>
              <a:spcBef>
                <a:spcPts val="0"/>
              </a:spcBef>
              <a:spcAft>
                <a:spcPts val="0"/>
              </a:spcAft>
              <a:buNone/>
            </a:pPr>
            <a:r>
              <a:rPr lang="en-US" sz="5300" b="1">
                <a:solidFill>
                  <a:srgbClr val="9E3611"/>
                </a:solidFill>
              </a:rPr>
              <a:t>Head and Neck Cancer - Nutrition</a:t>
            </a:r>
            <a:endParaRPr sz="5300" b="1">
              <a:solidFill>
                <a:srgbClr val="9E3611"/>
              </a:solidFill>
            </a:endParaRPr>
          </a:p>
          <a:p>
            <a:pPr marL="0" lvl="0" indent="0" algn="l" rtl="0">
              <a:spcBef>
                <a:spcPts val="0"/>
              </a:spcBef>
              <a:spcAft>
                <a:spcPts val="0"/>
              </a:spcAft>
              <a:buNone/>
            </a:pPr>
            <a:endParaRPr/>
          </a:p>
        </p:txBody>
      </p:sp>
      <p:sp>
        <p:nvSpPr>
          <p:cNvPr id="222" name="Google Shape;222;g2739a1d15cc_0_688"/>
          <p:cNvSpPr txBox="1">
            <a:spLocks noGrp="1"/>
          </p:cNvSpPr>
          <p:nvPr>
            <p:ph type="body" idx="1"/>
          </p:nvPr>
        </p:nvSpPr>
        <p:spPr>
          <a:xfrm>
            <a:off x="539575" y="1845725"/>
            <a:ext cx="5291100" cy="4023300"/>
          </a:xfrm>
          <a:prstGeom prst="rect">
            <a:avLst/>
          </a:prstGeom>
        </p:spPr>
        <p:txBody>
          <a:bodyPr spcFirstLastPara="1" wrap="square" lIns="0" tIns="45700" rIns="0" bIns="45700" anchor="t" anchorCtr="0">
            <a:normAutofit/>
          </a:bodyPr>
          <a:lstStyle/>
          <a:p>
            <a:pPr marL="0" lvl="0" indent="0" algn="l" rtl="0">
              <a:lnSpc>
                <a:spcPct val="115000"/>
              </a:lnSpc>
              <a:spcBef>
                <a:spcPts val="0"/>
              </a:spcBef>
              <a:spcAft>
                <a:spcPts val="0"/>
              </a:spcAft>
              <a:buNone/>
            </a:pPr>
            <a:r>
              <a:rPr lang="en-US" sz="1600" b="1">
                <a:solidFill>
                  <a:srgbClr val="9E3611"/>
                </a:solidFill>
              </a:rPr>
              <a:t>Tx impact on nutrition status:</a:t>
            </a:r>
            <a:endParaRPr sz="1600" b="1">
              <a:solidFill>
                <a:srgbClr val="9E3611"/>
              </a:solidFill>
            </a:endParaRPr>
          </a:p>
          <a:p>
            <a:pPr marL="0" lvl="0" indent="0" algn="l" rtl="0">
              <a:lnSpc>
                <a:spcPct val="115000"/>
              </a:lnSpc>
              <a:spcBef>
                <a:spcPts val="0"/>
              </a:spcBef>
              <a:spcAft>
                <a:spcPts val="0"/>
              </a:spcAft>
              <a:buNone/>
            </a:pPr>
            <a:r>
              <a:rPr lang="en-US" sz="1600">
                <a:solidFill>
                  <a:schemeClr val="dk1"/>
                </a:solidFill>
                <a:latin typeface="Arial"/>
                <a:ea typeface="Arial"/>
                <a:cs typeface="Arial"/>
                <a:sym typeface="Arial"/>
              </a:rPr>
              <a:t>•</a:t>
            </a:r>
            <a:r>
              <a:rPr lang="en-US" sz="1600">
                <a:solidFill>
                  <a:schemeClr val="dk1"/>
                </a:solidFill>
              </a:rPr>
              <a:t>Pre-existing malnutrition at Dx (50-70%)</a:t>
            </a:r>
            <a:endParaRPr sz="1600">
              <a:solidFill>
                <a:schemeClr val="dk1"/>
              </a:solidFill>
            </a:endParaRPr>
          </a:p>
          <a:p>
            <a:pPr marL="0" lvl="0" indent="0" algn="l" rtl="0">
              <a:lnSpc>
                <a:spcPct val="115000"/>
              </a:lnSpc>
              <a:spcBef>
                <a:spcPts val="0"/>
              </a:spcBef>
              <a:spcAft>
                <a:spcPts val="0"/>
              </a:spcAft>
              <a:buNone/>
            </a:pPr>
            <a:r>
              <a:rPr lang="en-US" sz="1600">
                <a:solidFill>
                  <a:schemeClr val="dk1"/>
                </a:solidFill>
                <a:latin typeface="Arial"/>
                <a:ea typeface="Arial"/>
                <a:cs typeface="Arial"/>
                <a:sym typeface="Arial"/>
              </a:rPr>
              <a:t>•</a:t>
            </a:r>
            <a:r>
              <a:rPr lang="en-US" sz="1600">
                <a:solidFill>
                  <a:schemeClr val="dk1"/>
                </a:solidFill>
              </a:rPr>
              <a:t>Malnutrition 2/2 Tx (44-88%)</a:t>
            </a:r>
            <a:endParaRPr sz="1600">
              <a:solidFill>
                <a:schemeClr val="dk1"/>
              </a:solidFill>
            </a:endParaRPr>
          </a:p>
          <a:p>
            <a:pPr marL="0" lvl="0" indent="0" algn="l" rtl="0">
              <a:lnSpc>
                <a:spcPct val="115000"/>
              </a:lnSpc>
              <a:spcBef>
                <a:spcPts val="0"/>
              </a:spcBef>
              <a:spcAft>
                <a:spcPts val="0"/>
              </a:spcAft>
              <a:buNone/>
            </a:pPr>
            <a:r>
              <a:rPr lang="en-US" sz="1600">
                <a:solidFill>
                  <a:schemeClr val="dk1"/>
                </a:solidFill>
                <a:latin typeface="Arial"/>
                <a:ea typeface="Arial"/>
                <a:cs typeface="Arial"/>
                <a:sym typeface="Arial"/>
              </a:rPr>
              <a:t>•</a:t>
            </a:r>
            <a:r>
              <a:rPr lang="en-US" sz="1600">
                <a:solidFill>
                  <a:schemeClr val="dk1"/>
                </a:solidFill>
              </a:rPr>
              <a:t>Body composition: Cachexia, Sarcopenia (16-71%)</a:t>
            </a:r>
            <a:endParaRPr sz="1600">
              <a:solidFill>
                <a:schemeClr val="dk1"/>
              </a:solidFill>
            </a:endParaRPr>
          </a:p>
          <a:p>
            <a:pPr marL="0" lvl="0" indent="0" algn="l" rtl="0">
              <a:lnSpc>
                <a:spcPct val="115000"/>
              </a:lnSpc>
              <a:spcBef>
                <a:spcPts val="0"/>
              </a:spcBef>
              <a:spcAft>
                <a:spcPts val="0"/>
              </a:spcAft>
              <a:buNone/>
            </a:pPr>
            <a:r>
              <a:rPr lang="en-US" sz="1600">
                <a:solidFill>
                  <a:srgbClr val="216A8B"/>
                </a:solidFill>
                <a:latin typeface="Arial"/>
                <a:ea typeface="Arial"/>
                <a:cs typeface="Arial"/>
                <a:sym typeface="Arial"/>
              </a:rPr>
              <a:t>•</a:t>
            </a:r>
            <a:r>
              <a:rPr lang="en-US" sz="1600">
                <a:solidFill>
                  <a:schemeClr val="dk1"/>
                </a:solidFill>
              </a:rPr>
              <a:t>Change in body mass is similar to what is observed after severe burn injury:</a:t>
            </a:r>
            <a:endParaRPr sz="1600">
              <a:solidFill>
                <a:schemeClr val="dk1"/>
              </a:solidFill>
            </a:endParaRPr>
          </a:p>
          <a:p>
            <a:pPr marL="12700" lvl="0" indent="0" algn="l" rtl="0">
              <a:lnSpc>
                <a:spcPct val="115000"/>
              </a:lnSpc>
              <a:spcBef>
                <a:spcPts val="0"/>
              </a:spcBef>
              <a:spcAft>
                <a:spcPts val="0"/>
              </a:spcAft>
              <a:buNone/>
            </a:pPr>
            <a:r>
              <a:rPr lang="en-US" sz="1600">
                <a:solidFill>
                  <a:srgbClr val="216A8B"/>
                </a:solidFill>
                <a:latin typeface="Arial"/>
                <a:ea typeface="Arial"/>
                <a:cs typeface="Arial"/>
                <a:sym typeface="Arial"/>
              </a:rPr>
              <a:t>•</a:t>
            </a:r>
            <a:r>
              <a:rPr lang="en-US" sz="1600">
                <a:solidFill>
                  <a:schemeClr val="dk1"/>
                </a:solidFill>
              </a:rPr>
              <a:t>Body fat is preserved at expense of skeletal muscle</a:t>
            </a:r>
            <a:endParaRPr sz="1600">
              <a:solidFill>
                <a:schemeClr val="dk1"/>
              </a:solidFill>
            </a:endParaRPr>
          </a:p>
          <a:p>
            <a:pPr marL="12700" lvl="0" indent="0" algn="l" rtl="0">
              <a:lnSpc>
                <a:spcPct val="115000"/>
              </a:lnSpc>
              <a:spcBef>
                <a:spcPts val="0"/>
              </a:spcBef>
              <a:spcAft>
                <a:spcPts val="0"/>
              </a:spcAft>
              <a:buNone/>
            </a:pPr>
            <a:r>
              <a:rPr lang="en-US" sz="1600">
                <a:solidFill>
                  <a:srgbClr val="216A8B"/>
                </a:solidFill>
                <a:latin typeface="Arial"/>
                <a:ea typeface="Arial"/>
                <a:cs typeface="Arial"/>
                <a:sym typeface="Arial"/>
              </a:rPr>
              <a:t>•</a:t>
            </a:r>
            <a:r>
              <a:rPr lang="en-US" sz="1600">
                <a:solidFill>
                  <a:schemeClr val="dk1"/>
                </a:solidFill>
              </a:rPr>
              <a:t>May persist for as long as year after Tx completion</a:t>
            </a:r>
            <a:endParaRPr sz="1600">
              <a:solidFill>
                <a:schemeClr val="dk1"/>
              </a:solidFill>
            </a:endParaRPr>
          </a:p>
          <a:p>
            <a:pPr marL="0" lvl="0" indent="0" algn="l" rtl="0">
              <a:lnSpc>
                <a:spcPct val="115000"/>
              </a:lnSpc>
              <a:spcBef>
                <a:spcPts val="0"/>
              </a:spcBef>
              <a:spcAft>
                <a:spcPts val="0"/>
              </a:spcAft>
              <a:buNone/>
            </a:pPr>
            <a:r>
              <a:rPr lang="en-US" sz="1600">
                <a:solidFill>
                  <a:schemeClr val="dk1"/>
                </a:solidFill>
                <a:latin typeface="Arial"/>
                <a:ea typeface="Arial"/>
                <a:cs typeface="Arial"/>
                <a:sym typeface="Arial"/>
              </a:rPr>
              <a:t>•</a:t>
            </a:r>
            <a:r>
              <a:rPr lang="en-US" sz="1600">
                <a:solidFill>
                  <a:schemeClr val="dk1"/>
                </a:solidFill>
              </a:rPr>
              <a:t>Catabolic and inflammatory response impacts effectiveness of treatment and can shorten survival</a:t>
            </a:r>
            <a:endParaRPr sz="1600">
              <a:solidFill>
                <a:schemeClr val="dk1"/>
              </a:solidFill>
            </a:endParaRPr>
          </a:p>
          <a:p>
            <a:pPr marL="0" lvl="0" indent="0" algn="l" rtl="0">
              <a:lnSpc>
                <a:spcPct val="115000"/>
              </a:lnSpc>
              <a:spcBef>
                <a:spcPts val="0"/>
              </a:spcBef>
              <a:spcAft>
                <a:spcPts val="0"/>
              </a:spcAft>
              <a:buNone/>
            </a:pPr>
            <a:r>
              <a:rPr lang="en-US" sz="1600">
                <a:solidFill>
                  <a:schemeClr val="dk1"/>
                </a:solidFill>
                <a:latin typeface="Arial"/>
                <a:ea typeface="Arial"/>
                <a:cs typeface="Arial"/>
                <a:sym typeface="Arial"/>
              </a:rPr>
              <a:t>•</a:t>
            </a:r>
            <a:r>
              <a:rPr lang="en-US" sz="1600">
                <a:solidFill>
                  <a:schemeClr val="dk1"/>
                </a:solidFill>
              </a:rPr>
              <a:t>Acute and delayed treatment toxicity impact on QOL during Tx and long term survivorship</a:t>
            </a:r>
            <a:endParaRPr sz="1600">
              <a:solidFill>
                <a:schemeClr val="dk1"/>
              </a:solidFill>
            </a:endParaRPr>
          </a:p>
          <a:p>
            <a:pPr marL="0" lvl="0" indent="0" algn="l" rtl="0">
              <a:spcBef>
                <a:spcPts val="1200"/>
              </a:spcBef>
              <a:spcAft>
                <a:spcPts val="200"/>
              </a:spcAft>
              <a:buNone/>
            </a:pPr>
            <a:endParaRPr/>
          </a:p>
        </p:txBody>
      </p:sp>
      <p:pic>
        <p:nvPicPr>
          <p:cNvPr id="223" name="Google Shape;223;g2739a1d15cc_0_688"/>
          <p:cNvPicPr preferRelativeResize="0"/>
          <p:nvPr/>
        </p:nvPicPr>
        <p:blipFill>
          <a:blip r:embed="rId3">
            <a:alphaModFix/>
          </a:blip>
          <a:stretch>
            <a:fillRect/>
          </a:stretch>
        </p:blipFill>
        <p:spPr>
          <a:xfrm>
            <a:off x="5830675" y="1920550"/>
            <a:ext cx="5291101" cy="3451524"/>
          </a:xfrm>
          <a:prstGeom prst="rect">
            <a:avLst/>
          </a:prstGeom>
          <a:noFill/>
          <a:ln>
            <a:noFill/>
          </a:ln>
        </p:spPr>
      </p:pic>
      <p:sp>
        <p:nvSpPr>
          <p:cNvPr id="224" name="Google Shape;224;g2739a1d15cc_0_688"/>
          <p:cNvSpPr txBox="1"/>
          <p:nvPr/>
        </p:nvSpPr>
        <p:spPr>
          <a:xfrm>
            <a:off x="1202450" y="5495625"/>
            <a:ext cx="10148700" cy="61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solidFill>
                  <a:schemeClr val="dk1"/>
                </a:solidFill>
              </a:rPr>
              <a:t>•</a:t>
            </a:r>
            <a:r>
              <a:rPr lang="en-US" sz="1200">
                <a:solidFill>
                  <a:srgbClr val="303030"/>
                </a:solidFill>
                <a:highlight>
                  <a:srgbClr val="FFFFFF"/>
                </a:highlight>
                <a:latin typeface="Calibri"/>
                <a:ea typeface="Calibri"/>
                <a:cs typeface="Calibri"/>
                <a:sym typeface="Calibri"/>
              </a:rPr>
              <a:t>Von Meyenfeldt M. Cancer-associated malnutrition: An introduction. </a:t>
            </a:r>
            <a:r>
              <a:rPr lang="en-US" sz="1200" i="1">
                <a:solidFill>
                  <a:srgbClr val="303030"/>
                </a:solidFill>
                <a:highlight>
                  <a:srgbClr val="FFFFFF"/>
                </a:highlight>
                <a:latin typeface="Calibri"/>
                <a:ea typeface="Calibri"/>
                <a:cs typeface="Calibri"/>
                <a:sym typeface="Calibri"/>
              </a:rPr>
              <a:t>Eur. J. Oncol. Nurs. </a:t>
            </a:r>
            <a:r>
              <a:rPr lang="en-US" sz="1200">
                <a:solidFill>
                  <a:srgbClr val="303030"/>
                </a:solidFill>
                <a:highlight>
                  <a:srgbClr val="FFFFFF"/>
                </a:highlight>
                <a:latin typeface="Calibri"/>
                <a:ea typeface="Calibri"/>
                <a:cs typeface="Calibri"/>
                <a:sym typeface="Calibri"/>
              </a:rPr>
              <a:t>2005;9:S35–S38</a:t>
            </a:r>
            <a:endParaRPr sz="1200">
              <a:solidFill>
                <a:srgbClr val="303030"/>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rPr>
              <a:t>•</a:t>
            </a:r>
            <a:r>
              <a:rPr lang="en-US" sz="1200">
                <a:solidFill>
                  <a:srgbClr val="303030"/>
                </a:solidFill>
                <a:highlight>
                  <a:srgbClr val="FFFFFF"/>
                </a:highlight>
                <a:latin typeface="Calibri"/>
                <a:ea typeface="Calibri"/>
                <a:cs typeface="Calibri"/>
                <a:sym typeface="Calibri"/>
              </a:rPr>
              <a:t>Siddiqui F., Movsas B. Management of Radiation Toxicity in Head and Neck Cancers. </a:t>
            </a:r>
            <a:r>
              <a:rPr lang="en-US" sz="1200" i="1">
                <a:solidFill>
                  <a:srgbClr val="303030"/>
                </a:solidFill>
                <a:highlight>
                  <a:srgbClr val="FFFFFF"/>
                </a:highlight>
                <a:latin typeface="Calibri"/>
                <a:ea typeface="Calibri"/>
                <a:cs typeface="Calibri"/>
                <a:sym typeface="Calibri"/>
              </a:rPr>
              <a:t>Semin. Radiat. Oncol. </a:t>
            </a:r>
            <a:r>
              <a:rPr lang="en-US" sz="1200">
                <a:solidFill>
                  <a:srgbClr val="303030"/>
                </a:solidFill>
                <a:highlight>
                  <a:srgbClr val="FFFFFF"/>
                </a:highlight>
                <a:latin typeface="Calibri"/>
                <a:ea typeface="Calibri"/>
                <a:cs typeface="Calibri"/>
                <a:sym typeface="Calibri"/>
              </a:rPr>
              <a:t>2017;27:340–349</a:t>
            </a:r>
            <a:endParaRPr sz="1200">
              <a:solidFill>
                <a:srgbClr val="303030"/>
              </a:solidFill>
              <a:highlight>
                <a:srgbClr val="FFFFFF"/>
              </a:highlight>
              <a:latin typeface="Calibri"/>
              <a:ea typeface="Calibri"/>
              <a:cs typeface="Calibri"/>
              <a:sym typeface="Calibri"/>
            </a:endParaRPr>
          </a:p>
          <a:p>
            <a:pPr marL="0" lvl="0" indent="0" algn="l" rtl="0">
              <a:spcBef>
                <a:spcPts val="0"/>
              </a:spcBef>
              <a:spcAft>
                <a:spcPts val="0"/>
              </a:spcAft>
              <a:buNone/>
            </a:pPr>
            <a:endParaRPr sz="2000">
              <a:solidFill>
                <a:srgbClr val="3F3F3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g2739a1d15cc_0_788"/>
          <p:cNvPicPr preferRelativeResize="0"/>
          <p:nvPr/>
        </p:nvPicPr>
        <p:blipFill>
          <a:blip r:embed="rId3">
            <a:alphaModFix/>
          </a:blip>
          <a:stretch>
            <a:fillRect/>
          </a:stretch>
        </p:blipFill>
        <p:spPr>
          <a:xfrm>
            <a:off x="0" y="0"/>
            <a:ext cx="12192000" cy="68580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739a1d15cc_0_885"/>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endParaRPr/>
          </a:p>
        </p:txBody>
      </p:sp>
      <p:sp>
        <p:nvSpPr>
          <p:cNvPr id="237" name="Google Shape;237;g2739a1d15cc_0_885"/>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rmAutofit/>
          </a:bodyPr>
          <a:lstStyle/>
          <a:p>
            <a:pPr marL="0" lvl="0" indent="0" algn="l" rtl="0">
              <a:spcBef>
                <a:spcPts val="1200"/>
              </a:spcBef>
              <a:spcAft>
                <a:spcPts val="200"/>
              </a:spcAft>
              <a:buNone/>
            </a:pPr>
            <a:endParaRPr/>
          </a:p>
        </p:txBody>
      </p:sp>
      <p:pic>
        <p:nvPicPr>
          <p:cNvPr id="238" name="Google Shape;238;g2739a1d15cc_0_88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2739a1d15cc_0_984"/>
          <p:cNvSpPr txBox="1">
            <a:spLocks noGrp="1"/>
          </p:cNvSpPr>
          <p:nvPr>
            <p:ph type="title"/>
          </p:nvPr>
        </p:nvSpPr>
        <p:spPr>
          <a:xfrm>
            <a:off x="787275" y="286600"/>
            <a:ext cx="10587000" cy="1164900"/>
          </a:xfrm>
          <a:prstGeom prst="rect">
            <a:avLst/>
          </a:prstGeom>
          <a:solidFill>
            <a:schemeClr val="accent2"/>
          </a:solidFill>
        </p:spPr>
        <p:txBody>
          <a:bodyPr spcFirstLastPara="1" wrap="square" lIns="91425" tIns="45700" rIns="91425" bIns="45700" anchor="b" anchorCtr="0">
            <a:normAutofit fontScale="90000"/>
          </a:bodyPr>
          <a:lstStyle/>
          <a:p>
            <a:pPr marL="0" lvl="0" indent="0" algn="ctr" rtl="0">
              <a:lnSpc>
                <a:spcPct val="115000"/>
              </a:lnSpc>
              <a:spcBef>
                <a:spcPts val="0"/>
              </a:spcBef>
              <a:spcAft>
                <a:spcPts val="0"/>
              </a:spcAft>
              <a:buNone/>
            </a:pPr>
            <a:endParaRPr sz="3600" b="1">
              <a:solidFill>
                <a:srgbClr val="FFFFFF"/>
              </a:solidFill>
            </a:endParaRPr>
          </a:p>
          <a:p>
            <a:pPr marL="0" lvl="0" indent="0" algn="ctr" rtl="0">
              <a:lnSpc>
                <a:spcPct val="115000"/>
              </a:lnSpc>
              <a:spcBef>
                <a:spcPts val="0"/>
              </a:spcBef>
              <a:spcAft>
                <a:spcPts val="0"/>
              </a:spcAft>
              <a:buNone/>
            </a:pPr>
            <a:endParaRPr sz="3600" b="1">
              <a:solidFill>
                <a:srgbClr val="FFFFFF"/>
              </a:solidFill>
            </a:endParaRPr>
          </a:p>
          <a:p>
            <a:pPr marL="0" lvl="0" indent="0" algn="ctr" rtl="0">
              <a:lnSpc>
                <a:spcPct val="115000"/>
              </a:lnSpc>
              <a:spcBef>
                <a:spcPts val="0"/>
              </a:spcBef>
              <a:spcAft>
                <a:spcPts val="0"/>
              </a:spcAft>
              <a:buNone/>
            </a:pPr>
            <a:endParaRPr sz="3600" b="1">
              <a:solidFill>
                <a:srgbClr val="FFFFFF"/>
              </a:solidFill>
            </a:endParaRPr>
          </a:p>
          <a:p>
            <a:pPr marL="0" lvl="0" indent="0" algn="ctr" rtl="0">
              <a:lnSpc>
                <a:spcPct val="115000"/>
              </a:lnSpc>
              <a:spcBef>
                <a:spcPts val="0"/>
              </a:spcBef>
              <a:spcAft>
                <a:spcPts val="0"/>
              </a:spcAft>
              <a:buNone/>
            </a:pPr>
            <a:endParaRPr sz="3600" b="1">
              <a:solidFill>
                <a:srgbClr val="FFFFFF"/>
              </a:solidFill>
            </a:endParaRPr>
          </a:p>
          <a:p>
            <a:pPr marL="0" lvl="0" indent="0" algn="ctr" rtl="0">
              <a:lnSpc>
                <a:spcPct val="115000"/>
              </a:lnSpc>
              <a:spcBef>
                <a:spcPts val="0"/>
              </a:spcBef>
              <a:spcAft>
                <a:spcPts val="0"/>
              </a:spcAft>
              <a:buNone/>
            </a:pPr>
            <a:endParaRPr sz="3600" b="1">
              <a:solidFill>
                <a:srgbClr val="FFFFFF"/>
              </a:solidFill>
            </a:endParaRPr>
          </a:p>
          <a:p>
            <a:pPr marL="0" lvl="0" indent="0" algn="ctr" rtl="0">
              <a:lnSpc>
                <a:spcPct val="115000"/>
              </a:lnSpc>
              <a:spcBef>
                <a:spcPts val="0"/>
              </a:spcBef>
              <a:spcAft>
                <a:spcPts val="0"/>
              </a:spcAft>
              <a:buNone/>
            </a:pPr>
            <a:endParaRPr sz="3822" b="1">
              <a:solidFill>
                <a:srgbClr val="FFFFFF"/>
              </a:solidFill>
            </a:endParaRPr>
          </a:p>
          <a:p>
            <a:pPr marL="0" lvl="0" indent="0" algn="l" rtl="0">
              <a:spcBef>
                <a:spcPts val="0"/>
              </a:spcBef>
              <a:spcAft>
                <a:spcPts val="0"/>
              </a:spcAft>
              <a:buNone/>
            </a:pPr>
            <a:endParaRPr sz="5022"/>
          </a:p>
        </p:txBody>
      </p:sp>
      <p:sp>
        <p:nvSpPr>
          <p:cNvPr id="245" name="Google Shape;245;g2739a1d15cc_0_984"/>
          <p:cNvSpPr txBox="1">
            <a:spLocks noGrp="1"/>
          </p:cNvSpPr>
          <p:nvPr>
            <p:ph type="body" idx="1"/>
          </p:nvPr>
        </p:nvSpPr>
        <p:spPr>
          <a:xfrm>
            <a:off x="1097275" y="1553050"/>
            <a:ext cx="4779600" cy="4736100"/>
          </a:xfrm>
          <a:prstGeom prst="rect">
            <a:avLst/>
          </a:prstGeom>
          <a:solidFill>
            <a:srgbClr val="D9D9D9"/>
          </a:solidFill>
        </p:spPr>
        <p:txBody>
          <a:bodyPr spcFirstLastPara="1" wrap="square" lIns="0" tIns="45700" rIns="0" bIns="45700" anchor="t" anchorCtr="0">
            <a:noAutofit/>
          </a:bodyPr>
          <a:lstStyle/>
          <a:p>
            <a:pPr marL="0" lvl="0" indent="0" algn="l" rtl="0">
              <a:lnSpc>
                <a:spcPct val="95000"/>
              </a:lnSpc>
              <a:spcBef>
                <a:spcPts val="0"/>
              </a:spcBef>
              <a:spcAft>
                <a:spcPts val="0"/>
              </a:spcAft>
              <a:buSzPts val="1018"/>
              <a:buNone/>
            </a:pPr>
            <a:r>
              <a:rPr lang="en-US" sz="1395" b="1">
                <a:solidFill>
                  <a:schemeClr val="dk1"/>
                </a:solidFill>
              </a:rPr>
              <a:t>Daily foods (2420 calories, 140g protein)</a:t>
            </a:r>
            <a:endParaRPr sz="1395" b="1">
              <a:solidFill>
                <a:schemeClr val="dk1"/>
              </a:solidFill>
            </a:endParaRPr>
          </a:p>
          <a:p>
            <a:pPr marL="0" lvl="0" indent="0" algn="l" rtl="0">
              <a:lnSpc>
                <a:spcPct val="95000"/>
              </a:lnSpc>
              <a:spcBef>
                <a:spcPts val="0"/>
              </a:spcBef>
              <a:spcAft>
                <a:spcPts val="0"/>
              </a:spcAft>
              <a:buSzPts val="1018"/>
              <a:buNone/>
            </a:pPr>
            <a:r>
              <a:rPr lang="en-US" sz="1395" b="1">
                <a:solidFill>
                  <a:schemeClr val="dk1"/>
                </a:solidFill>
              </a:rPr>
              <a:t>Protein:</a:t>
            </a:r>
            <a:endParaRPr sz="1395" b="1">
              <a:solidFill>
                <a:schemeClr val="dk1"/>
              </a:solidFill>
            </a:endParaRPr>
          </a:p>
          <a:p>
            <a:pPr marL="457200" lvl="0" indent="-317182" algn="l" rtl="0">
              <a:lnSpc>
                <a:spcPct val="95000"/>
              </a:lnSpc>
              <a:spcBef>
                <a:spcPts val="0"/>
              </a:spcBef>
              <a:spcAft>
                <a:spcPts val="0"/>
              </a:spcAft>
              <a:buClr>
                <a:schemeClr val="dk1"/>
              </a:buClr>
              <a:buSzPts val="1395"/>
              <a:buChar char="●"/>
            </a:pPr>
            <a:r>
              <a:rPr lang="en-US" sz="1395">
                <a:solidFill>
                  <a:schemeClr val="dk1"/>
                </a:solidFill>
              </a:rPr>
              <a:t>2 eggs</a:t>
            </a:r>
            <a:endParaRPr sz="1395">
              <a:solidFill>
                <a:schemeClr val="dk1"/>
              </a:solidFill>
            </a:endParaRPr>
          </a:p>
          <a:p>
            <a:pPr marL="457200" lvl="0" indent="-317182" algn="l" rtl="0">
              <a:lnSpc>
                <a:spcPct val="95000"/>
              </a:lnSpc>
              <a:spcBef>
                <a:spcPts val="0"/>
              </a:spcBef>
              <a:spcAft>
                <a:spcPts val="0"/>
              </a:spcAft>
              <a:buClr>
                <a:schemeClr val="dk1"/>
              </a:buClr>
              <a:buSzPts val="1395"/>
              <a:buChar char="●"/>
            </a:pPr>
            <a:r>
              <a:rPr lang="en-US" sz="1395">
                <a:solidFill>
                  <a:schemeClr val="dk1"/>
                </a:solidFill>
              </a:rPr>
              <a:t>2 Tbsp nut butter or 1 oz nuts</a:t>
            </a:r>
            <a:endParaRPr sz="1395">
              <a:solidFill>
                <a:schemeClr val="dk1"/>
              </a:solidFill>
            </a:endParaRPr>
          </a:p>
          <a:p>
            <a:pPr marL="457200" lvl="0" indent="-317182" algn="l" rtl="0">
              <a:lnSpc>
                <a:spcPct val="95000"/>
              </a:lnSpc>
              <a:spcBef>
                <a:spcPts val="0"/>
              </a:spcBef>
              <a:spcAft>
                <a:spcPts val="0"/>
              </a:spcAft>
              <a:buClr>
                <a:schemeClr val="dk1"/>
              </a:buClr>
              <a:buSzPts val="1395"/>
              <a:buChar char="●"/>
            </a:pPr>
            <a:r>
              <a:rPr lang="en-US" sz="1395">
                <a:solidFill>
                  <a:schemeClr val="dk1"/>
                </a:solidFill>
              </a:rPr>
              <a:t>3 servings whole milk dairy including 1 serving Greek yogurt</a:t>
            </a:r>
            <a:endParaRPr sz="1395">
              <a:solidFill>
                <a:schemeClr val="dk1"/>
              </a:solidFill>
            </a:endParaRPr>
          </a:p>
          <a:p>
            <a:pPr marL="457200" lvl="0" indent="-317182" algn="l" rtl="0">
              <a:lnSpc>
                <a:spcPct val="95000"/>
              </a:lnSpc>
              <a:spcBef>
                <a:spcPts val="0"/>
              </a:spcBef>
              <a:spcAft>
                <a:spcPts val="0"/>
              </a:spcAft>
              <a:buClr>
                <a:schemeClr val="dk1"/>
              </a:buClr>
              <a:buSzPts val="1395"/>
              <a:buChar char="●"/>
            </a:pPr>
            <a:r>
              <a:rPr lang="en-US" sz="1395">
                <a:solidFill>
                  <a:schemeClr val="dk1"/>
                </a:solidFill>
              </a:rPr>
              <a:t>4 oz salmon or 1 ¾ c lentils/ beans</a:t>
            </a:r>
            <a:endParaRPr sz="1395">
              <a:solidFill>
                <a:schemeClr val="dk1"/>
              </a:solidFill>
            </a:endParaRPr>
          </a:p>
          <a:p>
            <a:pPr marL="457200" lvl="0" indent="-317182" algn="l" rtl="0">
              <a:lnSpc>
                <a:spcPct val="95000"/>
              </a:lnSpc>
              <a:spcBef>
                <a:spcPts val="0"/>
              </a:spcBef>
              <a:spcAft>
                <a:spcPts val="0"/>
              </a:spcAft>
              <a:buClr>
                <a:schemeClr val="dk1"/>
              </a:buClr>
              <a:buSzPts val="1395"/>
              <a:buChar char="●"/>
            </a:pPr>
            <a:r>
              <a:rPr lang="en-US" sz="1395">
                <a:solidFill>
                  <a:schemeClr val="dk1"/>
                </a:solidFill>
              </a:rPr>
              <a:t>4 oz chicken/ beef/ pork/ ¾ block tofu</a:t>
            </a:r>
            <a:endParaRPr sz="1395">
              <a:solidFill>
                <a:schemeClr val="dk1"/>
              </a:solidFill>
            </a:endParaRPr>
          </a:p>
          <a:p>
            <a:pPr marL="0" lvl="0" indent="0" algn="l" rtl="0">
              <a:lnSpc>
                <a:spcPct val="95000"/>
              </a:lnSpc>
              <a:spcBef>
                <a:spcPts val="0"/>
              </a:spcBef>
              <a:spcAft>
                <a:spcPts val="0"/>
              </a:spcAft>
              <a:buSzPts val="1018"/>
              <a:buNone/>
            </a:pPr>
            <a:endParaRPr sz="1395">
              <a:solidFill>
                <a:schemeClr val="dk1"/>
              </a:solidFill>
              <a:latin typeface="Arial"/>
              <a:ea typeface="Arial"/>
              <a:cs typeface="Arial"/>
              <a:sym typeface="Arial"/>
            </a:endParaRPr>
          </a:p>
          <a:p>
            <a:pPr marL="0" lvl="0" indent="0" algn="l" rtl="0">
              <a:lnSpc>
                <a:spcPct val="95000"/>
              </a:lnSpc>
              <a:spcBef>
                <a:spcPts val="0"/>
              </a:spcBef>
              <a:spcAft>
                <a:spcPts val="0"/>
              </a:spcAft>
              <a:buSzPts val="1018"/>
              <a:buNone/>
            </a:pPr>
            <a:r>
              <a:rPr lang="en-US" sz="1395" b="1">
                <a:solidFill>
                  <a:schemeClr val="dk1"/>
                </a:solidFill>
              </a:rPr>
              <a:t>Grains:</a:t>
            </a:r>
            <a:endParaRPr sz="1395" b="1">
              <a:solidFill>
                <a:schemeClr val="dk1"/>
              </a:solidFill>
            </a:endParaRPr>
          </a:p>
          <a:p>
            <a:pPr marL="457200" lvl="0" indent="-317182" algn="l" rtl="0">
              <a:lnSpc>
                <a:spcPct val="95000"/>
              </a:lnSpc>
              <a:spcBef>
                <a:spcPts val="0"/>
              </a:spcBef>
              <a:spcAft>
                <a:spcPts val="0"/>
              </a:spcAft>
              <a:buClr>
                <a:schemeClr val="dk1"/>
              </a:buClr>
              <a:buSzPts val="1395"/>
              <a:buChar char="●"/>
            </a:pPr>
            <a:r>
              <a:rPr lang="en-US" sz="1395">
                <a:solidFill>
                  <a:schemeClr val="dk1"/>
                </a:solidFill>
              </a:rPr>
              <a:t>1c cooked oats</a:t>
            </a:r>
            <a:endParaRPr sz="1395">
              <a:solidFill>
                <a:schemeClr val="dk1"/>
              </a:solidFill>
            </a:endParaRPr>
          </a:p>
          <a:p>
            <a:pPr marL="457200" lvl="0" indent="-317182" algn="l" rtl="0">
              <a:lnSpc>
                <a:spcPct val="95000"/>
              </a:lnSpc>
              <a:spcBef>
                <a:spcPts val="0"/>
              </a:spcBef>
              <a:spcAft>
                <a:spcPts val="0"/>
              </a:spcAft>
              <a:buClr>
                <a:schemeClr val="dk1"/>
              </a:buClr>
              <a:buSzPts val="1395"/>
              <a:buChar char="●"/>
            </a:pPr>
            <a:r>
              <a:rPr lang="en-US" sz="1395">
                <a:solidFill>
                  <a:schemeClr val="dk1"/>
                </a:solidFill>
              </a:rPr>
              <a:t>1c cooked rice/ pasta</a:t>
            </a:r>
            <a:endParaRPr sz="1395">
              <a:solidFill>
                <a:schemeClr val="dk1"/>
              </a:solidFill>
            </a:endParaRPr>
          </a:p>
          <a:p>
            <a:pPr marL="457200" lvl="0" indent="-317182" algn="l" rtl="0">
              <a:lnSpc>
                <a:spcPct val="95000"/>
              </a:lnSpc>
              <a:spcBef>
                <a:spcPts val="0"/>
              </a:spcBef>
              <a:spcAft>
                <a:spcPts val="0"/>
              </a:spcAft>
              <a:buClr>
                <a:schemeClr val="dk1"/>
              </a:buClr>
              <a:buSzPts val="1395"/>
              <a:buChar char="●"/>
            </a:pPr>
            <a:r>
              <a:rPr lang="en-US" sz="1395">
                <a:solidFill>
                  <a:schemeClr val="dk1"/>
                </a:solidFill>
              </a:rPr>
              <a:t>1c cooked potato/ sweet potato</a:t>
            </a:r>
            <a:endParaRPr sz="1395">
              <a:solidFill>
                <a:schemeClr val="dk1"/>
              </a:solidFill>
            </a:endParaRPr>
          </a:p>
          <a:p>
            <a:pPr marL="0" lvl="0" indent="0" algn="l" rtl="0">
              <a:lnSpc>
                <a:spcPct val="95000"/>
              </a:lnSpc>
              <a:spcBef>
                <a:spcPts val="0"/>
              </a:spcBef>
              <a:spcAft>
                <a:spcPts val="0"/>
              </a:spcAft>
              <a:buSzPts val="1018"/>
              <a:buNone/>
            </a:pPr>
            <a:endParaRPr sz="1395">
              <a:solidFill>
                <a:schemeClr val="dk1"/>
              </a:solidFill>
              <a:latin typeface="Arial"/>
              <a:ea typeface="Arial"/>
              <a:cs typeface="Arial"/>
              <a:sym typeface="Arial"/>
            </a:endParaRPr>
          </a:p>
          <a:p>
            <a:pPr marL="0" lvl="0" indent="0" algn="l" rtl="0">
              <a:lnSpc>
                <a:spcPct val="95000"/>
              </a:lnSpc>
              <a:spcBef>
                <a:spcPts val="0"/>
              </a:spcBef>
              <a:spcAft>
                <a:spcPts val="0"/>
              </a:spcAft>
              <a:buSzPts val="1018"/>
              <a:buNone/>
            </a:pPr>
            <a:r>
              <a:rPr lang="en-US" sz="1395" b="1">
                <a:solidFill>
                  <a:schemeClr val="dk1"/>
                </a:solidFill>
              </a:rPr>
              <a:t>Fruit:</a:t>
            </a:r>
            <a:endParaRPr sz="1395" b="1">
              <a:solidFill>
                <a:schemeClr val="dk1"/>
              </a:solidFill>
            </a:endParaRPr>
          </a:p>
          <a:p>
            <a:pPr marL="457200" lvl="0" indent="-317182" algn="l" rtl="0">
              <a:lnSpc>
                <a:spcPct val="95000"/>
              </a:lnSpc>
              <a:spcBef>
                <a:spcPts val="0"/>
              </a:spcBef>
              <a:spcAft>
                <a:spcPts val="0"/>
              </a:spcAft>
              <a:buClr>
                <a:schemeClr val="dk1"/>
              </a:buClr>
              <a:buSzPts val="1395"/>
              <a:buChar char="●"/>
            </a:pPr>
            <a:r>
              <a:rPr lang="en-US" sz="1395">
                <a:solidFill>
                  <a:schemeClr val="dk1"/>
                </a:solidFill>
              </a:rPr>
              <a:t>1 medium banana</a:t>
            </a:r>
            <a:endParaRPr sz="1395">
              <a:solidFill>
                <a:schemeClr val="dk1"/>
              </a:solidFill>
            </a:endParaRPr>
          </a:p>
          <a:p>
            <a:pPr marL="457200" lvl="0" indent="-317182" algn="l" rtl="0">
              <a:lnSpc>
                <a:spcPct val="95000"/>
              </a:lnSpc>
              <a:spcBef>
                <a:spcPts val="0"/>
              </a:spcBef>
              <a:spcAft>
                <a:spcPts val="0"/>
              </a:spcAft>
              <a:buClr>
                <a:schemeClr val="dk1"/>
              </a:buClr>
              <a:buSzPts val="1395"/>
              <a:buChar char="●"/>
            </a:pPr>
            <a:r>
              <a:rPr lang="en-US" sz="1395">
                <a:solidFill>
                  <a:schemeClr val="dk1"/>
                </a:solidFill>
              </a:rPr>
              <a:t>1c melon</a:t>
            </a:r>
            <a:endParaRPr sz="1395">
              <a:solidFill>
                <a:schemeClr val="dk1"/>
              </a:solidFill>
            </a:endParaRPr>
          </a:p>
          <a:p>
            <a:pPr marL="457200" lvl="0" indent="0" algn="l" rtl="0">
              <a:lnSpc>
                <a:spcPct val="95000"/>
              </a:lnSpc>
              <a:spcBef>
                <a:spcPts val="0"/>
              </a:spcBef>
              <a:spcAft>
                <a:spcPts val="0"/>
              </a:spcAft>
              <a:buSzPts val="1018"/>
              <a:buNone/>
            </a:pPr>
            <a:endParaRPr sz="1395">
              <a:solidFill>
                <a:schemeClr val="dk1"/>
              </a:solidFill>
            </a:endParaRPr>
          </a:p>
          <a:p>
            <a:pPr marL="0" lvl="0" indent="0" algn="l" rtl="0">
              <a:lnSpc>
                <a:spcPct val="95000"/>
              </a:lnSpc>
              <a:spcBef>
                <a:spcPts val="0"/>
              </a:spcBef>
              <a:spcAft>
                <a:spcPts val="0"/>
              </a:spcAft>
              <a:buSzPts val="1018"/>
              <a:buNone/>
            </a:pPr>
            <a:r>
              <a:rPr lang="en-US" sz="1395" b="1">
                <a:solidFill>
                  <a:schemeClr val="dk1"/>
                </a:solidFill>
              </a:rPr>
              <a:t>Vegetables:</a:t>
            </a:r>
            <a:endParaRPr sz="1395" b="1">
              <a:solidFill>
                <a:schemeClr val="dk1"/>
              </a:solidFill>
            </a:endParaRPr>
          </a:p>
          <a:p>
            <a:pPr marL="457200" lvl="0" indent="-317182" algn="l" rtl="0">
              <a:lnSpc>
                <a:spcPct val="95000"/>
              </a:lnSpc>
              <a:spcBef>
                <a:spcPts val="0"/>
              </a:spcBef>
              <a:spcAft>
                <a:spcPts val="0"/>
              </a:spcAft>
              <a:buClr>
                <a:schemeClr val="dk1"/>
              </a:buClr>
              <a:buSzPts val="1395"/>
              <a:buChar char="●"/>
            </a:pPr>
            <a:r>
              <a:rPr lang="en-US" sz="1395">
                <a:solidFill>
                  <a:schemeClr val="dk1"/>
                </a:solidFill>
              </a:rPr>
              <a:t>2 cups vegetables</a:t>
            </a:r>
            <a:endParaRPr sz="1395">
              <a:solidFill>
                <a:schemeClr val="dk1"/>
              </a:solidFill>
            </a:endParaRPr>
          </a:p>
          <a:p>
            <a:pPr marL="457200" lvl="0" indent="0" algn="l" rtl="0">
              <a:lnSpc>
                <a:spcPct val="95000"/>
              </a:lnSpc>
              <a:spcBef>
                <a:spcPts val="0"/>
              </a:spcBef>
              <a:spcAft>
                <a:spcPts val="0"/>
              </a:spcAft>
              <a:buSzPts val="1018"/>
              <a:buNone/>
            </a:pPr>
            <a:endParaRPr sz="1395">
              <a:solidFill>
                <a:schemeClr val="dk1"/>
              </a:solidFill>
            </a:endParaRPr>
          </a:p>
          <a:p>
            <a:pPr marL="0" lvl="0" indent="0" algn="l" rtl="0">
              <a:lnSpc>
                <a:spcPct val="95000"/>
              </a:lnSpc>
              <a:spcBef>
                <a:spcPts val="0"/>
              </a:spcBef>
              <a:spcAft>
                <a:spcPts val="0"/>
              </a:spcAft>
              <a:buSzPts val="1018"/>
              <a:buNone/>
            </a:pPr>
            <a:r>
              <a:rPr lang="en-US" sz="1395" b="1">
                <a:solidFill>
                  <a:schemeClr val="dk1"/>
                </a:solidFill>
              </a:rPr>
              <a:t>Fats:</a:t>
            </a:r>
            <a:endParaRPr sz="1395" b="1">
              <a:solidFill>
                <a:schemeClr val="dk1"/>
              </a:solidFill>
            </a:endParaRPr>
          </a:p>
          <a:p>
            <a:pPr marL="457200" lvl="0" indent="-317182" algn="l" rtl="0">
              <a:lnSpc>
                <a:spcPct val="95000"/>
              </a:lnSpc>
              <a:spcBef>
                <a:spcPts val="0"/>
              </a:spcBef>
              <a:spcAft>
                <a:spcPts val="0"/>
              </a:spcAft>
              <a:buClr>
                <a:schemeClr val="dk1"/>
              </a:buClr>
              <a:buSzPts val="1395"/>
              <a:buChar char="●"/>
            </a:pPr>
            <a:r>
              <a:rPr lang="en-US" sz="1395">
                <a:solidFill>
                  <a:schemeClr val="dk1"/>
                </a:solidFill>
              </a:rPr>
              <a:t>3 tbsp (olive oil, avocado oil)</a:t>
            </a:r>
            <a:endParaRPr sz="1950"/>
          </a:p>
        </p:txBody>
      </p:sp>
      <p:sp>
        <p:nvSpPr>
          <p:cNvPr id="246" name="Google Shape;246;g2739a1d15cc_0_984"/>
          <p:cNvSpPr txBox="1"/>
          <p:nvPr/>
        </p:nvSpPr>
        <p:spPr>
          <a:xfrm>
            <a:off x="1828950" y="538450"/>
            <a:ext cx="8534100" cy="661200"/>
          </a:xfrm>
          <a:prstGeom prst="rect">
            <a:avLst/>
          </a:prstGeom>
          <a:solidFill>
            <a:schemeClr val="accent2"/>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3600" b="1">
                <a:solidFill>
                  <a:srgbClr val="FFFFFF"/>
                </a:solidFill>
                <a:latin typeface="Calibri"/>
                <a:ea typeface="Calibri"/>
                <a:cs typeface="Calibri"/>
                <a:sym typeface="Calibri"/>
              </a:rPr>
              <a:t>Nutrition Rx/ Supportive care</a:t>
            </a:r>
            <a:endParaRPr sz="3600" b="1">
              <a:solidFill>
                <a:srgbClr val="FFFFFF"/>
              </a:solidFill>
              <a:latin typeface="Calibri"/>
              <a:ea typeface="Calibri"/>
              <a:cs typeface="Calibri"/>
              <a:sym typeface="Calibri"/>
            </a:endParaRPr>
          </a:p>
          <a:p>
            <a:pPr marL="0" lvl="0" indent="0" algn="l" rtl="0">
              <a:spcBef>
                <a:spcPts val="0"/>
              </a:spcBef>
              <a:spcAft>
                <a:spcPts val="0"/>
              </a:spcAft>
              <a:buNone/>
            </a:pPr>
            <a:endParaRPr sz="2000">
              <a:solidFill>
                <a:srgbClr val="3F3F3F"/>
              </a:solidFill>
              <a:latin typeface="Calibri"/>
              <a:ea typeface="Calibri"/>
              <a:cs typeface="Calibri"/>
              <a:sym typeface="Calibri"/>
            </a:endParaRPr>
          </a:p>
        </p:txBody>
      </p:sp>
      <p:sp>
        <p:nvSpPr>
          <p:cNvPr id="247" name="Google Shape;247;g2739a1d15cc_0_984"/>
          <p:cNvSpPr txBox="1"/>
          <p:nvPr/>
        </p:nvSpPr>
        <p:spPr>
          <a:xfrm>
            <a:off x="5984625" y="1553050"/>
            <a:ext cx="5094300" cy="5229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a:solidFill>
                  <a:schemeClr val="dk1"/>
                </a:solidFill>
                <a:latin typeface="Calibri"/>
                <a:ea typeface="Calibri"/>
                <a:cs typeface="Calibri"/>
                <a:sym typeface="Calibri"/>
              </a:rPr>
              <a:t>Hydration:</a:t>
            </a:r>
            <a:r>
              <a:rPr lang="en-US" sz="1800">
                <a:solidFill>
                  <a:schemeClr val="dk1"/>
                </a:solidFill>
                <a:latin typeface="Calibri"/>
                <a:ea typeface="Calibri"/>
                <a:cs typeface="Calibri"/>
                <a:sym typeface="Calibri"/>
              </a:rPr>
              <a:t> 2400 ml/d or 80 oz</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rgbClr val="3F3F3F"/>
              </a:solidFill>
              <a:latin typeface="Calibri"/>
              <a:ea typeface="Calibri"/>
              <a:cs typeface="Calibri"/>
              <a:sym typeface="Calibri"/>
            </a:endParaRPr>
          </a:p>
        </p:txBody>
      </p:sp>
      <p:sp>
        <p:nvSpPr>
          <p:cNvPr id="248" name="Google Shape;248;g2739a1d15cc_0_984"/>
          <p:cNvSpPr txBox="1"/>
          <p:nvPr/>
        </p:nvSpPr>
        <p:spPr>
          <a:xfrm>
            <a:off x="6030725" y="2337250"/>
            <a:ext cx="5048100" cy="382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b="1">
                <a:solidFill>
                  <a:schemeClr val="dk1"/>
                </a:solidFill>
                <a:latin typeface="Calibri"/>
                <a:ea typeface="Calibri"/>
                <a:cs typeface="Calibri"/>
                <a:sym typeface="Calibri"/>
              </a:rPr>
              <a:t>Supportive care:</a:t>
            </a:r>
            <a:endParaRPr sz="18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800">
                <a:solidFill>
                  <a:schemeClr val="dk1"/>
                </a:solidFill>
              </a:rPr>
              <a:t>•</a:t>
            </a:r>
            <a:r>
              <a:rPr lang="en-US" sz="1800">
                <a:solidFill>
                  <a:srgbClr val="404040"/>
                </a:solidFill>
                <a:latin typeface="Calibri"/>
                <a:ea typeface="Calibri"/>
                <a:cs typeface="Calibri"/>
                <a:sym typeface="Calibri"/>
              </a:rPr>
              <a:t>Probiotic (1 capsule/d)</a:t>
            </a:r>
            <a:endParaRPr sz="1800">
              <a:solidFill>
                <a:srgbClr val="404040"/>
              </a:solidFill>
              <a:latin typeface="Calibri"/>
              <a:ea typeface="Calibri"/>
              <a:cs typeface="Calibri"/>
              <a:sym typeface="Calibri"/>
            </a:endParaRPr>
          </a:p>
          <a:p>
            <a:pPr marL="0" lvl="0" indent="0" algn="l" rtl="0">
              <a:lnSpc>
                <a:spcPct val="115000"/>
              </a:lnSpc>
              <a:spcBef>
                <a:spcPts val="0"/>
              </a:spcBef>
              <a:spcAft>
                <a:spcPts val="0"/>
              </a:spcAft>
              <a:buNone/>
            </a:pPr>
            <a:r>
              <a:rPr lang="en-US" sz="1800">
                <a:solidFill>
                  <a:schemeClr val="dk1"/>
                </a:solidFill>
              </a:rPr>
              <a:t>•</a:t>
            </a:r>
            <a:r>
              <a:rPr lang="en-US" sz="1800">
                <a:solidFill>
                  <a:srgbClr val="404040"/>
                </a:solidFill>
                <a:latin typeface="Calibri"/>
                <a:ea typeface="Calibri"/>
                <a:cs typeface="Calibri"/>
                <a:sym typeface="Calibri"/>
              </a:rPr>
              <a:t>Throat Coat Tea (2-3 cups/d)</a:t>
            </a:r>
            <a:endParaRPr sz="1800">
              <a:solidFill>
                <a:srgbClr val="404040"/>
              </a:solidFill>
              <a:latin typeface="Calibri"/>
              <a:ea typeface="Calibri"/>
              <a:cs typeface="Calibri"/>
              <a:sym typeface="Calibri"/>
            </a:endParaRPr>
          </a:p>
          <a:p>
            <a:pPr marL="0" lvl="0" indent="0" algn="l" rtl="0">
              <a:lnSpc>
                <a:spcPct val="115000"/>
              </a:lnSpc>
              <a:spcBef>
                <a:spcPts val="0"/>
              </a:spcBef>
              <a:spcAft>
                <a:spcPts val="0"/>
              </a:spcAft>
              <a:buNone/>
            </a:pPr>
            <a:r>
              <a:rPr lang="en-US" sz="1800">
                <a:solidFill>
                  <a:schemeClr val="dk1"/>
                </a:solidFill>
              </a:rPr>
              <a:t>•</a:t>
            </a:r>
            <a:r>
              <a:rPr lang="en-US" sz="1800">
                <a:solidFill>
                  <a:srgbClr val="404040"/>
                </a:solidFill>
                <a:latin typeface="Calibri"/>
                <a:ea typeface="Calibri"/>
                <a:cs typeface="Calibri"/>
                <a:sym typeface="Calibri"/>
              </a:rPr>
              <a:t>Zinc-L-Carnosine (PepZinGI – 2 caps bid)</a:t>
            </a:r>
            <a:endParaRPr sz="1800">
              <a:solidFill>
                <a:srgbClr val="404040"/>
              </a:solidFill>
              <a:latin typeface="Calibri"/>
              <a:ea typeface="Calibri"/>
              <a:cs typeface="Calibri"/>
              <a:sym typeface="Calibri"/>
            </a:endParaRPr>
          </a:p>
          <a:p>
            <a:pPr marL="0" lvl="0" indent="0" algn="l" rtl="0">
              <a:lnSpc>
                <a:spcPct val="115000"/>
              </a:lnSpc>
              <a:spcBef>
                <a:spcPts val="0"/>
              </a:spcBef>
              <a:spcAft>
                <a:spcPts val="0"/>
              </a:spcAft>
              <a:buNone/>
            </a:pPr>
            <a:r>
              <a:rPr lang="en-US" sz="1800">
                <a:solidFill>
                  <a:schemeClr val="dk1"/>
                </a:solidFill>
              </a:rPr>
              <a:t>•</a:t>
            </a:r>
            <a:r>
              <a:rPr lang="en-US" sz="1800">
                <a:solidFill>
                  <a:srgbClr val="404040"/>
                </a:solidFill>
                <a:latin typeface="Calibri"/>
                <a:ea typeface="Calibri"/>
                <a:cs typeface="Calibri"/>
                <a:sym typeface="Calibri"/>
              </a:rPr>
              <a:t>Manuka Honey (1/4 tsp qid)</a:t>
            </a:r>
            <a:endParaRPr sz="1800">
              <a:solidFill>
                <a:srgbClr val="404040"/>
              </a:solidFill>
              <a:latin typeface="Calibri"/>
              <a:ea typeface="Calibri"/>
              <a:cs typeface="Calibri"/>
              <a:sym typeface="Calibri"/>
            </a:endParaRPr>
          </a:p>
          <a:p>
            <a:pPr marL="0" lvl="0" indent="0" algn="l" rtl="0">
              <a:lnSpc>
                <a:spcPct val="115000"/>
              </a:lnSpc>
              <a:spcBef>
                <a:spcPts val="0"/>
              </a:spcBef>
              <a:spcAft>
                <a:spcPts val="0"/>
              </a:spcAft>
              <a:buNone/>
            </a:pPr>
            <a:r>
              <a:rPr lang="en-US" sz="1800">
                <a:solidFill>
                  <a:schemeClr val="dk1"/>
                </a:solidFill>
              </a:rPr>
              <a:t>•</a:t>
            </a:r>
            <a:r>
              <a:rPr lang="en-US" sz="1800">
                <a:solidFill>
                  <a:srgbClr val="404040"/>
                </a:solidFill>
                <a:latin typeface="Calibri"/>
                <a:ea typeface="Calibri"/>
                <a:cs typeface="Calibri"/>
                <a:sym typeface="Calibri"/>
              </a:rPr>
              <a:t>Glutamine (30g /d)</a:t>
            </a:r>
            <a:endParaRPr sz="1800">
              <a:solidFill>
                <a:srgbClr val="404040"/>
              </a:solidFill>
              <a:latin typeface="Calibri"/>
              <a:ea typeface="Calibri"/>
              <a:cs typeface="Calibri"/>
              <a:sym typeface="Calibri"/>
            </a:endParaRPr>
          </a:p>
          <a:p>
            <a:pPr marL="0" lvl="0" indent="0" algn="l" rtl="0">
              <a:spcBef>
                <a:spcPts val="0"/>
              </a:spcBef>
              <a:spcAft>
                <a:spcPts val="0"/>
              </a:spcAft>
              <a:buNone/>
            </a:pPr>
            <a:endParaRPr sz="2000">
              <a:solidFill>
                <a:srgbClr val="3F3F3F"/>
              </a:solidFill>
              <a:latin typeface="Calibri"/>
              <a:ea typeface="Calibri"/>
              <a:cs typeface="Calibri"/>
              <a:sym typeface="Calibri"/>
            </a:endParaRPr>
          </a:p>
        </p:txBody>
      </p:sp>
      <p:pic>
        <p:nvPicPr>
          <p:cNvPr id="249" name="Google Shape;249;g2739a1d15cc_0_984"/>
          <p:cNvPicPr preferRelativeResize="0"/>
          <p:nvPr/>
        </p:nvPicPr>
        <p:blipFill>
          <a:blip r:embed="rId3">
            <a:alphaModFix/>
          </a:blip>
          <a:stretch>
            <a:fillRect/>
          </a:stretch>
        </p:blipFill>
        <p:spPr>
          <a:xfrm>
            <a:off x="6030713" y="4412713"/>
            <a:ext cx="5343525" cy="1876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739a1d15cc_0_1086"/>
          <p:cNvSpPr txBox="1">
            <a:spLocks noGrp="1"/>
          </p:cNvSpPr>
          <p:nvPr>
            <p:ph type="body" idx="1"/>
          </p:nvPr>
        </p:nvSpPr>
        <p:spPr>
          <a:xfrm>
            <a:off x="6800575" y="1405450"/>
            <a:ext cx="4937100" cy="4920600"/>
          </a:xfrm>
          <a:prstGeom prst="rect">
            <a:avLst/>
          </a:prstGeom>
          <a:solidFill>
            <a:srgbClr val="D9D9D9"/>
          </a:solidFill>
        </p:spPr>
        <p:txBody>
          <a:bodyPr spcFirstLastPara="1" wrap="square" lIns="0" tIns="45700" rIns="0" bIns="45700" anchor="t" anchorCtr="0">
            <a:normAutofit/>
          </a:bodyPr>
          <a:lstStyle/>
          <a:p>
            <a:pPr marL="171450" lvl="0" indent="171450" algn="l" rtl="0">
              <a:lnSpc>
                <a:spcPct val="95000"/>
              </a:lnSpc>
              <a:spcBef>
                <a:spcPts val="0"/>
              </a:spcBef>
              <a:spcAft>
                <a:spcPts val="0"/>
              </a:spcAft>
              <a:buNone/>
            </a:pPr>
            <a:r>
              <a:rPr lang="en-US" sz="1395" b="1">
                <a:solidFill>
                  <a:schemeClr val="dk1"/>
                </a:solidFill>
              </a:rPr>
              <a:t>Daily foods (2420 calories, 140g protein)</a:t>
            </a:r>
            <a:endParaRPr sz="1395" b="1">
              <a:solidFill>
                <a:schemeClr val="dk1"/>
              </a:solidFill>
            </a:endParaRPr>
          </a:p>
          <a:p>
            <a:pPr marL="171450" lvl="0" indent="171450" algn="l" rtl="0">
              <a:lnSpc>
                <a:spcPct val="95000"/>
              </a:lnSpc>
              <a:spcBef>
                <a:spcPts val="0"/>
              </a:spcBef>
              <a:spcAft>
                <a:spcPts val="0"/>
              </a:spcAft>
              <a:buNone/>
            </a:pPr>
            <a:r>
              <a:rPr lang="en-US" sz="1395" b="1">
                <a:solidFill>
                  <a:schemeClr val="dk1"/>
                </a:solidFill>
              </a:rPr>
              <a:t>Protein:</a:t>
            </a:r>
            <a:endParaRPr sz="1395" b="1">
              <a:solidFill>
                <a:schemeClr val="dk1"/>
              </a:solidFill>
            </a:endParaRPr>
          </a:p>
          <a:p>
            <a:pPr marL="171450" lvl="0" indent="82867" algn="l" rtl="0">
              <a:lnSpc>
                <a:spcPct val="95000"/>
              </a:lnSpc>
              <a:spcBef>
                <a:spcPts val="0"/>
              </a:spcBef>
              <a:spcAft>
                <a:spcPts val="0"/>
              </a:spcAft>
              <a:buClr>
                <a:schemeClr val="dk1"/>
              </a:buClr>
              <a:buSzPts val="1395"/>
              <a:buChar char="●"/>
            </a:pPr>
            <a:r>
              <a:rPr lang="en-US" sz="1395">
                <a:solidFill>
                  <a:schemeClr val="dk1"/>
                </a:solidFill>
              </a:rPr>
              <a:t>2 eggs</a:t>
            </a:r>
            <a:endParaRPr sz="1395">
              <a:solidFill>
                <a:schemeClr val="dk1"/>
              </a:solidFill>
            </a:endParaRPr>
          </a:p>
          <a:p>
            <a:pPr marL="171450" lvl="0" indent="82867" algn="l" rtl="0">
              <a:lnSpc>
                <a:spcPct val="95000"/>
              </a:lnSpc>
              <a:spcBef>
                <a:spcPts val="0"/>
              </a:spcBef>
              <a:spcAft>
                <a:spcPts val="0"/>
              </a:spcAft>
              <a:buClr>
                <a:schemeClr val="dk1"/>
              </a:buClr>
              <a:buSzPts val="1395"/>
              <a:buChar char="●"/>
            </a:pPr>
            <a:r>
              <a:rPr lang="en-US" sz="1395">
                <a:solidFill>
                  <a:schemeClr val="dk1"/>
                </a:solidFill>
              </a:rPr>
              <a:t>2 Tbsp nut butter or 1 oz nuts</a:t>
            </a:r>
            <a:endParaRPr sz="1395">
              <a:solidFill>
                <a:schemeClr val="dk1"/>
              </a:solidFill>
            </a:endParaRPr>
          </a:p>
          <a:p>
            <a:pPr marL="171450" lvl="0" indent="82867" algn="l" rtl="0">
              <a:lnSpc>
                <a:spcPct val="95000"/>
              </a:lnSpc>
              <a:spcBef>
                <a:spcPts val="0"/>
              </a:spcBef>
              <a:spcAft>
                <a:spcPts val="0"/>
              </a:spcAft>
              <a:buClr>
                <a:schemeClr val="dk1"/>
              </a:buClr>
              <a:buSzPts val="1395"/>
              <a:buChar char="●"/>
            </a:pPr>
            <a:r>
              <a:rPr lang="en-US" sz="1395">
                <a:solidFill>
                  <a:schemeClr val="dk1"/>
                </a:solidFill>
              </a:rPr>
              <a:t>3 servings whole milk dairy including 1 serving Greek yogurt</a:t>
            </a:r>
            <a:endParaRPr sz="1395">
              <a:solidFill>
                <a:schemeClr val="dk1"/>
              </a:solidFill>
            </a:endParaRPr>
          </a:p>
          <a:p>
            <a:pPr marL="171450" lvl="0" indent="82867" algn="l" rtl="0">
              <a:lnSpc>
                <a:spcPct val="95000"/>
              </a:lnSpc>
              <a:spcBef>
                <a:spcPts val="0"/>
              </a:spcBef>
              <a:spcAft>
                <a:spcPts val="0"/>
              </a:spcAft>
              <a:buClr>
                <a:schemeClr val="dk1"/>
              </a:buClr>
              <a:buSzPts val="1395"/>
              <a:buChar char="●"/>
            </a:pPr>
            <a:r>
              <a:rPr lang="en-US" sz="1395">
                <a:solidFill>
                  <a:schemeClr val="dk1"/>
                </a:solidFill>
              </a:rPr>
              <a:t>4 oz salmon or 1 ¾ c lentils/ beans</a:t>
            </a:r>
            <a:endParaRPr sz="1395">
              <a:solidFill>
                <a:schemeClr val="dk1"/>
              </a:solidFill>
            </a:endParaRPr>
          </a:p>
          <a:p>
            <a:pPr marL="171450" lvl="0" indent="82867" algn="l" rtl="0">
              <a:lnSpc>
                <a:spcPct val="95000"/>
              </a:lnSpc>
              <a:spcBef>
                <a:spcPts val="0"/>
              </a:spcBef>
              <a:spcAft>
                <a:spcPts val="0"/>
              </a:spcAft>
              <a:buClr>
                <a:schemeClr val="dk1"/>
              </a:buClr>
              <a:buSzPts val="1395"/>
              <a:buChar char="●"/>
            </a:pPr>
            <a:r>
              <a:rPr lang="en-US" sz="1395">
                <a:solidFill>
                  <a:schemeClr val="dk1"/>
                </a:solidFill>
              </a:rPr>
              <a:t>4 oz chicken/ beef/ pork/ ¾ block tofu</a:t>
            </a:r>
            <a:endParaRPr sz="1395">
              <a:solidFill>
                <a:schemeClr val="dk1"/>
              </a:solidFill>
            </a:endParaRPr>
          </a:p>
          <a:p>
            <a:pPr marL="171450" lvl="0" indent="171450" algn="l" rtl="0">
              <a:lnSpc>
                <a:spcPct val="95000"/>
              </a:lnSpc>
              <a:spcBef>
                <a:spcPts val="0"/>
              </a:spcBef>
              <a:spcAft>
                <a:spcPts val="0"/>
              </a:spcAft>
              <a:buNone/>
            </a:pPr>
            <a:endParaRPr sz="1395">
              <a:solidFill>
                <a:schemeClr val="dk1"/>
              </a:solidFill>
              <a:latin typeface="Arial"/>
              <a:ea typeface="Arial"/>
              <a:cs typeface="Arial"/>
              <a:sym typeface="Arial"/>
            </a:endParaRPr>
          </a:p>
          <a:p>
            <a:pPr marL="171450" lvl="0" indent="171450" algn="l" rtl="0">
              <a:lnSpc>
                <a:spcPct val="95000"/>
              </a:lnSpc>
              <a:spcBef>
                <a:spcPts val="0"/>
              </a:spcBef>
              <a:spcAft>
                <a:spcPts val="0"/>
              </a:spcAft>
              <a:buNone/>
            </a:pPr>
            <a:r>
              <a:rPr lang="en-US" sz="1395" b="1">
                <a:solidFill>
                  <a:schemeClr val="dk1"/>
                </a:solidFill>
              </a:rPr>
              <a:t>Grains:</a:t>
            </a:r>
            <a:endParaRPr sz="1395" b="1">
              <a:solidFill>
                <a:schemeClr val="dk1"/>
              </a:solidFill>
            </a:endParaRPr>
          </a:p>
          <a:p>
            <a:pPr marL="171450" lvl="0" indent="82867" algn="l" rtl="0">
              <a:lnSpc>
                <a:spcPct val="95000"/>
              </a:lnSpc>
              <a:spcBef>
                <a:spcPts val="0"/>
              </a:spcBef>
              <a:spcAft>
                <a:spcPts val="0"/>
              </a:spcAft>
              <a:buClr>
                <a:schemeClr val="dk1"/>
              </a:buClr>
              <a:buSzPts val="1395"/>
              <a:buChar char="●"/>
            </a:pPr>
            <a:r>
              <a:rPr lang="en-US" sz="1395">
                <a:solidFill>
                  <a:schemeClr val="dk1"/>
                </a:solidFill>
              </a:rPr>
              <a:t>1c cooked oats</a:t>
            </a:r>
            <a:endParaRPr sz="1395">
              <a:solidFill>
                <a:schemeClr val="dk1"/>
              </a:solidFill>
            </a:endParaRPr>
          </a:p>
          <a:p>
            <a:pPr marL="171450" lvl="0" indent="82867" algn="l" rtl="0">
              <a:lnSpc>
                <a:spcPct val="95000"/>
              </a:lnSpc>
              <a:spcBef>
                <a:spcPts val="0"/>
              </a:spcBef>
              <a:spcAft>
                <a:spcPts val="0"/>
              </a:spcAft>
              <a:buClr>
                <a:schemeClr val="dk1"/>
              </a:buClr>
              <a:buSzPts val="1395"/>
              <a:buChar char="●"/>
            </a:pPr>
            <a:r>
              <a:rPr lang="en-US" sz="1395">
                <a:solidFill>
                  <a:schemeClr val="dk1"/>
                </a:solidFill>
              </a:rPr>
              <a:t>1c cooked rice/ pasta</a:t>
            </a:r>
            <a:endParaRPr sz="1395">
              <a:solidFill>
                <a:schemeClr val="dk1"/>
              </a:solidFill>
            </a:endParaRPr>
          </a:p>
          <a:p>
            <a:pPr marL="171450" lvl="0" indent="82867" algn="l" rtl="0">
              <a:lnSpc>
                <a:spcPct val="95000"/>
              </a:lnSpc>
              <a:spcBef>
                <a:spcPts val="0"/>
              </a:spcBef>
              <a:spcAft>
                <a:spcPts val="0"/>
              </a:spcAft>
              <a:buClr>
                <a:schemeClr val="dk1"/>
              </a:buClr>
              <a:buSzPts val="1395"/>
              <a:buChar char="●"/>
            </a:pPr>
            <a:r>
              <a:rPr lang="en-US" sz="1395">
                <a:solidFill>
                  <a:schemeClr val="dk1"/>
                </a:solidFill>
              </a:rPr>
              <a:t>1c cooked potato/ sweet potato</a:t>
            </a:r>
            <a:endParaRPr sz="1395">
              <a:solidFill>
                <a:schemeClr val="dk1"/>
              </a:solidFill>
            </a:endParaRPr>
          </a:p>
          <a:p>
            <a:pPr marL="171450" lvl="0" indent="171450" algn="l" rtl="0">
              <a:lnSpc>
                <a:spcPct val="95000"/>
              </a:lnSpc>
              <a:spcBef>
                <a:spcPts val="0"/>
              </a:spcBef>
              <a:spcAft>
                <a:spcPts val="0"/>
              </a:spcAft>
              <a:buNone/>
            </a:pPr>
            <a:endParaRPr sz="1395">
              <a:solidFill>
                <a:schemeClr val="dk1"/>
              </a:solidFill>
              <a:latin typeface="Arial"/>
              <a:ea typeface="Arial"/>
              <a:cs typeface="Arial"/>
              <a:sym typeface="Arial"/>
            </a:endParaRPr>
          </a:p>
          <a:p>
            <a:pPr marL="171450" lvl="0" indent="171450" algn="l" rtl="0">
              <a:lnSpc>
                <a:spcPct val="95000"/>
              </a:lnSpc>
              <a:spcBef>
                <a:spcPts val="0"/>
              </a:spcBef>
              <a:spcAft>
                <a:spcPts val="0"/>
              </a:spcAft>
              <a:buNone/>
            </a:pPr>
            <a:r>
              <a:rPr lang="en-US" sz="1395" b="1">
                <a:solidFill>
                  <a:schemeClr val="dk1"/>
                </a:solidFill>
              </a:rPr>
              <a:t>Fruit:</a:t>
            </a:r>
            <a:endParaRPr sz="1395" b="1">
              <a:solidFill>
                <a:schemeClr val="dk1"/>
              </a:solidFill>
            </a:endParaRPr>
          </a:p>
          <a:p>
            <a:pPr marL="171450" lvl="0" indent="82867" algn="l" rtl="0">
              <a:lnSpc>
                <a:spcPct val="95000"/>
              </a:lnSpc>
              <a:spcBef>
                <a:spcPts val="0"/>
              </a:spcBef>
              <a:spcAft>
                <a:spcPts val="0"/>
              </a:spcAft>
              <a:buClr>
                <a:schemeClr val="dk1"/>
              </a:buClr>
              <a:buSzPts val="1395"/>
              <a:buChar char="●"/>
            </a:pPr>
            <a:r>
              <a:rPr lang="en-US" sz="1395">
                <a:solidFill>
                  <a:schemeClr val="dk1"/>
                </a:solidFill>
              </a:rPr>
              <a:t>1 medium banana</a:t>
            </a:r>
            <a:endParaRPr sz="1395">
              <a:solidFill>
                <a:schemeClr val="dk1"/>
              </a:solidFill>
            </a:endParaRPr>
          </a:p>
          <a:p>
            <a:pPr marL="171450" lvl="0" indent="82867" algn="l" rtl="0">
              <a:lnSpc>
                <a:spcPct val="95000"/>
              </a:lnSpc>
              <a:spcBef>
                <a:spcPts val="0"/>
              </a:spcBef>
              <a:spcAft>
                <a:spcPts val="0"/>
              </a:spcAft>
              <a:buClr>
                <a:schemeClr val="dk1"/>
              </a:buClr>
              <a:buSzPts val="1395"/>
              <a:buChar char="●"/>
            </a:pPr>
            <a:r>
              <a:rPr lang="en-US" sz="1395">
                <a:solidFill>
                  <a:schemeClr val="dk1"/>
                </a:solidFill>
              </a:rPr>
              <a:t>1c melon</a:t>
            </a:r>
            <a:endParaRPr sz="1395">
              <a:solidFill>
                <a:schemeClr val="dk1"/>
              </a:solidFill>
            </a:endParaRPr>
          </a:p>
          <a:p>
            <a:pPr marL="171450" lvl="0" indent="171450" algn="l" rtl="0">
              <a:lnSpc>
                <a:spcPct val="95000"/>
              </a:lnSpc>
              <a:spcBef>
                <a:spcPts val="0"/>
              </a:spcBef>
              <a:spcAft>
                <a:spcPts val="0"/>
              </a:spcAft>
              <a:buNone/>
            </a:pPr>
            <a:endParaRPr sz="1395">
              <a:solidFill>
                <a:schemeClr val="dk1"/>
              </a:solidFill>
            </a:endParaRPr>
          </a:p>
          <a:p>
            <a:pPr marL="171450" lvl="0" indent="171450" algn="l" rtl="0">
              <a:lnSpc>
                <a:spcPct val="95000"/>
              </a:lnSpc>
              <a:spcBef>
                <a:spcPts val="0"/>
              </a:spcBef>
              <a:spcAft>
                <a:spcPts val="0"/>
              </a:spcAft>
              <a:buNone/>
            </a:pPr>
            <a:r>
              <a:rPr lang="en-US" sz="1395" b="1">
                <a:solidFill>
                  <a:schemeClr val="dk1"/>
                </a:solidFill>
              </a:rPr>
              <a:t>Vegetables:</a:t>
            </a:r>
            <a:endParaRPr sz="1395" b="1">
              <a:solidFill>
                <a:schemeClr val="dk1"/>
              </a:solidFill>
            </a:endParaRPr>
          </a:p>
          <a:p>
            <a:pPr marL="171450" lvl="0" indent="82867" algn="l" rtl="0">
              <a:lnSpc>
                <a:spcPct val="95000"/>
              </a:lnSpc>
              <a:spcBef>
                <a:spcPts val="0"/>
              </a:spcBef>
              <a:spcAft>
                <a:spcPts val="0"/>
              </a:spcAft>
              <a:buClr>
                <a:schemeClr val="dk1"/>
              </a:buClr>
              <a:buSzPts val="1395"/>
              <a:buChar char="●"/>
            </a:pPr>
            <a:r>
              <a:rPr lang="en-US" sz="1395">
                <a:solidFill>
                  <a:schemeClr val="dk1"/>
                </a:solidFill>
              </a:rPr>
              <a:t>2 cups vegetables</a:t>
            </a:r>
            <a:endParaRPr sz="1395">
              <a:solidFill>
                <a:schemeClr val="dk1"/>
              </a:solidFill>
            </a:endParaRPr>
          </a:p>
          <a:p>
            <a:pPr marL="171450" lvl="0" indent="171450" algn="l" rtl="0">
              <a:lnSpc>
                <a:spcPct val="95000"/>
              </a:lnSpc>
              <a:spcBef>
                <a:spcPts val="0"/>
              </a:spcBef>
              <a:spcAft>
                <a:spcPts val="0"/>
              </a:spcAft>
              <a:buNone/>
            </a:pPr>
            <a:endParaRPr sz="1395">
              <a:solidFill>
                <a:schemeClr val="dk1"/>
              </a:solidFill>
            </a:endParaRPr>
          </a:p>
          <a:p>
            <a:pPr marL="171450" lvl="0" indent="171450" algn="l" rtl="0">
              <a:lnSpc>
                <a:spcPct val="95000"/>
              </a:lnSpc>
              <a:spcBef>
                <a:spcPts val="0"/>
              </a:spcBef>
              <a:spcAft>
                <a:spcPts val="0"/>
              </a:spcAft>
              <a:buNone/>
            </a:pPr>
            <a:r>
              <a:rPr lang="en-US" sz="1395" b="1">
                <a:solidFill>
                  <a:schemeClr val="dk1"/>
                </a:solidFill>
              </a:rPr>
              <a:t>Fats:</a:t>
            </a:r>
            <a:endParaRPr sz="1395" b="1">
              <a:solidFill>
                <a:schemeClr val="dk1"/>
              </a:solidFill>
            </a:endParaRPr>
          </a:p>
          <a:p>
            <a:pPr marL="171450" lvl="0" indent="82867" algn="l" rtl="0">
              <a:lnSpc>
                <a:spcPct val="95000"/>
              </a:lnSpc>
              <a:spcBef>
                <a:spcPts val="0"/>
              </a:spcBef>
              <a:spcAft>
                <a:spcPts val="0"/>
              </a:spcAft>
              <a:buClr>
                <a:schemeClr val="dk1"/>
              </a:buClr>
              <a:buSzPts val="1395"/>
              <a:buChar char="●"/>
            </a:pPr>
            <a:r>
              <a:rPr lang="en-US" sz="1395">
                <a:solidFill>
                  <a:schemeClr val="dk1"/>
                </a:solidFill>
              </a:rPr>
              <a:t>3 tbsp (olive oil, avocado oil)</a:t>
            </a:r>
            <a:endParaRPr/>
          </a:p>
        </p:txBody>
      </p:sp>
      <p:sp>
        <p:nvSpPr>
          <p:cNvPr id="256" name="Google Shape;256;g2739a1d15cc_0_1086"/>
          <p:cNvSpPr txBox="1"/>
          <p:nvPr/>
        </p:nvSpPr>
        <p:spPr>
          <a:xfrm>
            <a:off x="213925" y="221425"/>
            <a:ext cx="11523600" cy="1107300"/>
          </a:xfrm>
          <a:prstGeom prst="rect">
            <a:avLst/>
          </a:prstGeom>
          <a:solidFill>
            <a:schemeClr val="accent2"/>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4500" b="1">
                <a:solidFill>
                  <a:srgbClr val="FFFFFF"/>
                </a:solidFill>
                <a:latin typeface="Calibri"/>
                <a:ea typeface="Calibri"/>
                <a:cs typeface="Calibri"/>
                <a:sym typeface="Calibri"/>
              </a:rPr>
              <a:t>Nutrition Rx</a:t>
            </a:r>
            <a:endParaRPr sz="4500" b="1">
              <a:solidFill>
                <a:srgbClr val="FFFFFF"/>
              </a:solidFill>
              <a:latin typeface="Calibri"/>
              <a:ea typeface="Calibri"/>
              <a:cs typeface="Calibri"/>
              <a:sym typeface="Calibri"/>
            </a:endParaRPr>
          </a:p>
        </p:txBody>
      </p:sp>
      <p:pic>
        <p:nvPicPr>
          <p:cNvPr id="257" name="Google Shape;257;g2739a1d15cc_0_1086"/>
          <p:cNvPicPr preferRelativeResize="0"/>
          <p:nvPr/>
        </p:nvPicPr>
        <p:blipFill>
          <a:blip r:embed="rId3">
            <a:alphaModFix/>
          </a:blip>
          <a:stretch>
            <a:fillRect/>
          </a:stretch>
        </p:blipFill>
        <p:spPr>
          <a:xfrm>
            <a:off x="213925" y="1364375"/>
            <a:ext cx="2443400" cy="2443400"/>
          </a:xfrm>
          <a:prstGeom prst="rect">
            <a:avLst/>
          </a:prstGeom>
          <a:noFill/>
          <a:ln>
            <a:noFill/>
          </a:ln>
        </p:spPr>
      </p:pic>
      <p:pic>
        <p:nvPicPr>
          <p:cNvPr id="258" name="Google Shape;258;g2739a1d15cc_0_1086"/>
          <p:cNvPicPr preferRelativeResize="0"/>
          <p:nvPr/>
        </p:nvPicPr>
        <p:blipFill rotWithShape="1">
          <a:blip r:embed="rId4">
            <a:alphaModFix/>
          </a:blip>
          <a:srcRect l="23022" t="-2390" r="10168" b="2390"/>
          <a:stretch/>
        </p:blipFill>
        <p:spPr>
          <a:xfrm>
            <a:off x="2663575" y="1328725"/>
            <a:ext cx="2443400" cy="2596850"/>
          </a:xfrm>
          <a:prstGeom prst="rect">
            <a:avLst/>
          </a:prstGeom>
          <a:noFill/>
          <a:ln>
            <a:noFill/>
          </a:ln>
        </p:spPr>
      </p:pic>
      <p:pic>
        <p:nvPicPr>
          <p:cNvPr id="259" name="Google Shape;259;g2739a1d15cc_0_1086"/>
          <p:cNvPicPr preferRelativeResize="0"/>
          <p:nvPr/>
        </p:nvPicPr>
        <p:blipFill>
          <a:blip r:embed="rId5">
            <a:alphaModFix/>
          </a:blip>
          <a:stretch>
            <a:fillRect/>
          </a:stretch>
        </p:blipFill>
        <p:spPr>
          <a:xfrm>
            <a:off x="5141200" y="1405450"/>
            <a:ext cx="1625150" cy="2520125"/>
          </a:xfrm>
          <a:prstGeom prst="rect">
            <a:avLst/>
          </a:prstGeom>
          <a:noFill/>
          <a:ln>
            <a:noFill/>
          </a:ln>
        </p:spPr>
      </p:pic>
      <p:pic>
        <p:nvPicPr>
          <p:cNvPr id="260" name="Google Shape;260;g2739a1d15cc_0_1086"/>
          <p:cNvPicPr preferRelativeResize="0"/>
          <p:nvPr/>
        </p:nvPicPr>
        <p:blipFill>
          <a:blip r:embed="rId6">
            <a:alphaModFix/>
          </a:blip>
          <a:stretch>
            <a:fillRect/>
          </a:stretch>
        </p:blipFill>
        <p:spPr>
          <a:xfrm>
            <a:off x="213925" y="3843425"/>
            <a:ext cx="2443400" cy="1927950"/>
          </a:xfrm>
          <a:prstGeom prst="rect">
            <a:avLst/>
          </a:prstGeom>
          <a:noFill/>
          <a:ln>
            <a:noFill/>
          </a:ln>
        </p:spPr>
      </p:pic>
      <p:pic>
        <p:nvPicPr>
          <p:cNvPr id="261" name="Google Shape;261;g2739a1d15cc_0_1086"/>
          <p:cNvPicPr preferRelativeResize="0"/>
          <p:nvPr/>
        </p:nvPicPr>
        <p:blipFill>
          <a:blip r:embed="rId7">
            <a:alphaModFix/>
          </a:blip>
          <a:stretch>
            <a:fillRect/>
          </a:stretch>
        </p:blipFill>
        <p:spPr>
          <a:xfrm>
            <a:off x="2657325" y="5021150"/>
            <a:ext cx="1172300" cy="1172300"/>
          </a:xfrm>
          <a:prstGeom prst="rect">
            <a:avLst/>
          </a:prstGeom>
          <a:noFill/>
          <a:ln>
            <a:noFill/>
          </a:ln>
        </p:spPr>
      </p:pic>
      <p:pic>
        <p:nvPicPr>
          <p:cNvPr id="262" name="Google Shape;262;g2739a1d15cc_0_1086"/>
          <p:cNvPicPr preferRelativeResize="0"/>
          <p:nvPr/>
        </p:nvPicPr>
        <p:blipFill>
          <a:blip r:embed="rId8">
            <a:alphaModFix/>
          </a:blip>
          <a:stretch>
            <a:fillRect/>
          </a:stretch>
        </p:blipFill>
        <p:spPr>
          <a:xfrm>
            <a:off x="2663574" y="3848854"/>
            <a:ext cx="1400376" cy="1172300"/>
          </a:xfrm>
          <a:prstGeom prst="rect">
            <a:avLst/>
          </a:prstGeom>
          <a:noFill/>
          <a:ln>
            <a:noFill/>
          </a:ln>
        </p:spPr>
      </p:pic>
      <p:pic>
        <p:nvPicPr>
          <p:cNvPr id="263" name="Google Shape;263;g2739a1d15cc_0_1086"/>
          <p:cNvPicPr preferRelativeResize="0"/>
          <p:nvPr/>
        </p:nvPicPr>
        <p:blipFill rotWithShape="1">
          <a:blip r:embed="rId9">
            <a:alphaModFix/>
          </a:blip>
          <a:srcRect l="27028" r="17127"/>
          <a:stretch/>
        </p:blipFill>
        <p:spPr>
          <a:xfrm>
            <a:off x="3829625" y="3925575"/>
            <a:ext cx="2960775" cy="2267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g2739a1d15cc_0_1191"/>
          <p:cNvPicPr preferRelativeResize="0"/>
          <p:nvPr/>
        </p:nvPicPr>
        <p:blipFill>
          <a:blip r:embed="rId3">
            <a:alphaModFix/>
          </a:blip>
          <a:stretch>
            <a:fillRect/>
          </a:stretch>
        </p:blipFill>
        <p:spPr>
          <a:xfrm>
            <a:off x="0" y="0"/>
            <a:ext cx="12192000" cy="685800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739a1d15cc_0_1288"/>
          <p:cNvSpPr/>
          <p:nvPr/>
        </p:nvSpPr>
        <p:spPr>
          <a:xfrm>
            <a:off x="910300" y="606425"/>
            <a:ext cx="10513200" cy="947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Narrow"/>
              <a:ea typeface="Arial Narrow"/>
              <a:cs typeface="Arial Narrow"/>
              <a:sym typeface="Arial Narrow"/>
            </a:endParaRPr>
          </a:p>
        </p:txBody>
      </p:sp>
      <p:sp>
        <p:nvSpPr>
          <p:cNvPr id="276" name="Google Shape;276;g2739a1d15cc_0_1288"/>
          <p:cNvSpPr txBox="1">
            <a:spLocks noGrp="1"/>
          </p:cNvSpPr>
          <p:nvPr>
            <p:ph type="title"/>
          </p:nvPr>
        </p:nvSpPr>
        <p:spPr>
          <a:xfrm>
            <a:off x="1137700" y="735127"/>
            <a:ext cx="10058400" cy="7158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Clr>
                <a:srgbClr val="3F3F3F"/>
              </a:buClr>
              <a:buSzPts val="4800"/>
              <a:buFont typeface="Calibri"/>
              <a:buNone/>
            </a:pPr>
            <a:r>
              <a:rPr lang="en-US" sz="3200" b="1">
                <a:solidFill>
                  <a:srgbClr val="FFFFFF"/>
                </a:solidFill>
              </a:rPr>
              <a:t>Acute side effects that impacts nutrition</a:t>
            </a:r>
            <a:endParaRPr sz="3511"/>
          </a:p>
        </p:txBody>
      </p:sp>
      <p:pic>
        <p:nvPicPr>
          <p:cNvPr id="277" name="Google Shape;277;g2739a1d15cc_0_1288"/>
          <p:cNvPicPr preferRelativeResize="0"/>
          <p:nvPr/>
        </p:nvPicPr>
        <p:blipFill rotWithShape="1">
          <a:blip r:embed="rId3">
            <a:alphaModFix/>
          </a:blip>
          <a:srcRect/>
          <a:stretch/>
        </p:blipFill>
        <p:spPr>
          <a:xfrm>
            <a:off x="7135268" y="1554263"/>
            <a:ext cx="2657608" cy="2415450"/>
          </a:xfrm>
          <a:prstGeom prst="rect">
            <a:avLst/>
          </a:prstGeom>
          <a:noFill/>
          <a:ln>
            <a:noFill/>
          </a:ln>
        </p:spPr>
      </p:pic>
      <p:pic>
        <p:nvPicPr>
          <p:cNvPr id="278" name="Google Shape;278;g2739a1d15cc_0_1288"/>
          <p:cNvPicPr preferRelativeResize="0"/>
          <p:nvPr/>
        </p:nvPicPr>
        <p:blipFill rotWithShape="1">
          <a:blip r:embed="rId4">
            <a:alphaModFix/>
          </a:blip>
          <a:srcRect/>
          <a:stretch/>
        </p:blipFill>
        <p:spPr>
          <a:xfrm>
            <a:off x="7135275" y="3969700"/>
            <a:ext cx="2657600" cy="2257186"/>
          </a:xfrm>
          <a:prstGeom prst="rect">
            <a:avLst/>
          </a:prstGeom>
          <a:noFill/>
          <a:ln>
            <a:noFill/>
          </a:ln>
        </p:spPr>
      </p:pic>
      <p:pic>
        <p:nvPicPr>
          <p:cNvPr id="279" name="Google Shape;279;g2739a1d15cc_0_1288"/>
          <p:cNvPicPr preferRelativeResize="0"/>
          <p:nvPr/>
        </p:nvPicPr>
        <p:blipFill>
          <a:blip r:embed="rId5">
            <a:alphaModFix/>
          </a:blip>
          <a:stretch>
            <a:fillRect/>
          </a:stretch>
        </p:blipFill>
        <p:spPr>
          <a:xfrm>
            <a:off x="1798650" y="1700950"/>
            <a:ext cx="5139375" cy="4426450"/>
          </a:xfrm>
          <a:prstGeom prst="rect">
            <a:avLst/>
          </a:prstGeom>
          <a:solidFill>
            <a:srgbClr val="AAB198">
              <a:alpha val="29800"/>
            </a:srgbClr>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3600"/>
              <a:buFont typeface="Calibri"/>
              <a:buNone/>
            </a:pPr>
            <a:r>
              <a:rPr lang="en-US" sz="3600"/>
              <a:t>Pathophysiology of Mucositis</a:t>
            </a:r>
            <a:endParaRPr/>
          </a:p>
        </p:txBody>
      </p:sp>
      <p:pic>
        <p:nvPicPr>
          <p:cNvPr id="285" name="Google Shape;285;p20" descr="Oral Mouth Care and Mucositis | Oncohema Key"/>
          <p:cNvPicPr preferRelativeResize="0"/>
          <p:nvPr/>
        </p:nvPicPr>
        <p:blipFill rotWithShape="1">
          <a:blip r:embed="rId3">
            <a:alphaModFix/>
          </a:blip>
          <a:srcRect/>
          <a:stretch/>
        </p:blipFill>
        <p:spPr>
          <a:xfrm>
            <a:off x="2895600" y="1919288"/>
            <a:ext cx="6400800" cy="3019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1"/>
          <p:cNvSpPr txBox="1">
            <a:spLocks noGrp="1"/>
          </p:cNvSpPr>
          <p:nvPr>
            <p:ph type="title"/>
          </p:nvPr>
        </p:nvSpPr>
        <p:spPr>
          <a:xfrm>
            <a:off x="762001" y="5074024"/>
            <a:ext cx="10109199" cy="598032"/>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3F3F3F"/>
              </a:buClr>
              <a:buSzPts val="3600"/>
              <a:buFont typeface="Calibri"/>
              <a:buNone/>
            </a:pPr>
            <a:r>
              <a:rPr lang="en-US" sz="3600"/>
              <a:t>Risk Factors of Mucositis</a:t>
            </a:r>
            <a:endParaRPr/>
          </a:p>
        </p:txBody>
      </p:sp>
      <p:pic>
        <p:nvPicPr>
          <p:cNvPr id="291" name="Google Shape;291;p21" descr="Oral Mucositis – Exodontia"/>
          <p:cNvPicPr preferRelativeResize="0"/>
          <p:nvPr/>
        </p:nvPicPr>
        <p:blipFill rotWithShape="1">
          <a:blip r:embed="rId3">
            <a:alphaModFix/>
          </a:blip>
          <a:srcRect b="1510"/>
          <a:stretch/>
        </p:blipFill>
        <p:spPr>
          <a:xfrm>
            <a:off x="349312" y="708531"/>
            <a:ext cx="11221177" cy="38404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7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2"/>
          <p:cNvSpPr txBox="1">
            <a:spLocks noGrp="1"/>
          </p:cNvSpPr>
          <p:nvPr>
            <p:ph type="title"/>
          </p:nvPr>
        </p:nvSpPr>
        <p:spPr>
          <a:xfrm>
            <a:off x="838200" y="5358141"/>
            <a:ext cx="10515600" cy="942664"/>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3600"/>
              <a:buFont typeface="Calibri"/>
              <a:buNone/>
            </a:pPr>
            <a:r>
              <a:rPr lang="en-US" sz="3600"/>
              <a:t>Mucositis</a:t>
            </a:r>
            <a:endParaRPr/>
          </a:p>
        </p:txBody>
      </p:sp>
      <p:pic>
        <p:nvPicPr>
          <p:cNvPr id="297" name="Google Shape;297;p22" descr="Several types of oral infections&#10;&#10;Description automatically generated"/>
          <p:cNvPicPr preferRelativeResize="0"/>
          <p:nvPr/>
        </p:nvPicPr>
        <p:blipFill rotWithShape="1">
          <a:blip r:embed="rId3">
            <a:alphaModFix/>
          </a:blip>
          <a:srcRect/>
          <a:stretch/>
        </p:blipFill>
        <p:spPr>
          <a:xfrm>
            <a:off x="2105283" y="557189"/>
            <a:ext cx="7981433" cy="46292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7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Case Study </a:t>
            </a:r>
            <a:endParaRPr/>
          </a:p>
        </p:txBody>
      </p:sp>
      <p:sp>
        <p:nvSpPr>
          <p:cNvPr id="118" name="Google Shape;118;p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SzPts val="2400"/>
              <a:buNone/>
            </a:pPr>
            <a:r>
              <a:rPr lang="en-US" sz="2400"/>
              <a:t>--- Mr. X is a 67 y/o MALE diagnosed with T1N0M0 Stage I SCC (p16 negative) of the left TVF</a:t>
            </a:r>
            <a:endParaRPr/>
          </a:p>
          <a:p>
            <a:pPr marL="0" lvl="0" indent="0" algn="l" rtl="0">
              <a:lnSpc>
                <a:spcPct val="90000"/>
              </a:lnSpc>
              <a:spcBef>
                <a:spcPts val="1400"/>
              </a:spcBef>
              <a:spcAft>
                <a:spcPts val="0"/>
              </a:spcAft>
              <a:buSzPts val="2400"/>
              <a:buNone/>
            </a:pPr>
            <a:r>
              <a:rPr lang="en-US" sz="2400"/>
              <a:t>--- Treatment: XRT 63 Gy in 28 fractions from </a:t>
            </a:r>
            <a:r>
              <a:rPr lang="en-US">
                <a:latin typeface="Calibri"/>
                <a:ea typeface="Calibri"/>
                <a:cs typeface="Calibri"/>
                <a:sym typeface="Calibri"/>
              </a:rPr>
              <a:t>4/5/21-5/12/21 </a:t>
            </a:r>
            <a:endParaRPr/>
          </a:p>
          <a:p>
            <a:pPr marL="0" lvl="0" indent="0" algn="l" rtl="0">
              <a:lnSpc>
                <a:spcPct val="90000"/>
              </a:lnSpc>
              <a:spcBef>
                <a:spcPts val="1400"/>
              </a:spcBef>
              <a:spcAft>
                <a:spcPts val="0"/>
              </a:spcAft>
              <a:buSzPts val="2400"/>
              <a:buNone/>
            </a:pPr>
            <a:r>
              <a:rPr lang="en-US" sz="2400">
                <a:latin typeface="Calibri"/>
                <a:ea typeface="Calibri"/>
                <a:cs typeface="Calibri"/>
                <a:sym typeface="Calibri"/>
              </a:rPr>
              <a:t>--- Symptoms of recurrence in 12/2021</a:t>
            </a:r>
            <a:endParaRPr/>
          </a:p>
          <a:p>
            <a:pPr marL="0" lvl="0" indent="0" algn="l" rtl="0">
              <a:lnSpc>
                <a:spcPct val="90000"/>
              </a:lnSpc>
              <a:spcBef>
                <a:spcPts val="1400"/>
              </a:spcBef>
              <a:spcAft>
                <a:spcPts val="0"/>
              </a:spcAft>
              <a:buSzPts val="2400"/>
              <a:buNone/>
            </a:pPr>
            <a:r>
              <a:rPr lang="en-US" sz="2400">
                <a:latin typeface="Calibri"/>
                <a:ea typeface="Calibri"/>
                <a:cs typeface="Calibri"/>
                <a:sym typeface="Calibri"/>
              </a:rPr>
              <a:t>--- Referred to Medical Oncology  </a:t>
            </a:r>
            <a:endParaRPr sz="2400"/>
          </a:p>
          <a:p>
            <a:pPr marL="91440" lvl="0" indent="0" algn="l" rtl="0">
              <a:lnSpc>
                <a:spcPct val="90000"/>
              </a:lnSpc>
              <a:spcBef>
                <a:spcPts val="1400"/>
              </a:spcBef>
              <a:spcAft>
                <a:spcPts val="0"/>
              </a:spcAft>
              <a:buSzPts val="2000"/>
              <a:buNone/>
            </a:pPr>
            <a:endParaRPr/>
          </a:p>
          <a:p>
            <a:pPr marL="91440" lvl="0" indent="0" algn="l" rtl="0">
              <a:lnSpc>
                <a:spcPct val="90000"/>
              </a:lnSpc>
              <a:spcBef>
                <a:spcPts val="1400"/>
              </a:spcBef>
              <a:spcAft>
                <a:spcPts val="0"/>
              </a:spcAft>
              <a:buSzPts val="20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3600"/>
              <a:buFont typeface="Calibri"/>
              <a:buNone/>
            </a:pPr>
            <a:r>
              <a:rPr lang="en-US" sz="3600"/>
              <a:t>CTCAE &amp; WHO GRADING SYSTEMS</a:t>
            </a:r>
            <a:endParaRPr/>
          </a:p>
        </p:txBody>
      </p:sp>
      <p:pic>
        <p:nvPicPr>
          <p:cNvPr id="303" name="Google Shape;303;p23" descr="Oral mucositis grading scales "/>
          <p:cNvPicPr preferRelativeResize="0"/>
          <p:nvPr/>
        </p:nvPicPr>
        <p:blipFill rotWithShape="1">
          <a:blip r:embed="rId3">
            <a:alphaModFix/>
          </a:blip>
          <a:srcRect/>
          <a:stretch/>
        </p:blipFill>
        <p:spPr>
          <a:xfrm>
            <a:off x="2047875" y="2343150"/>
            <a:ext cx="8096250" cy="2171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g2e5e0934b9f_1_12"/>
          <p:cNvPicPr preferRelativeResize="0"/>
          <p:nvPr/>
        </p:nvPicPr>
        <p:blipFill>
          <a:blip r:embed="rId3">
            <a:alphaModFix/>
          </a:blip>
          <a:stretch>
            <a:fillRect/>
          </a:stretch>
        </p:blipFill>
        <p:spPr>
          <a:xfrm>
            <a:off x="2929600" y="718478"/>
            <a:ext cx="5761231" cy="4815798"/>
          </a:xfrm>
          <a:prstGeom prst="rect">
            <a:avLst/>
          </a:prstGeom>
          <a:noFill/>
          <a:ln>
            <a:noFill/>
          </a:ln>
        </p:spPr>
      </p:pic>
      <p:sp>
        <p:nvSpPr>
          <p:cNvPr id="310" name="Google Shape;310;g2e5e0934b9f_1_12"/>
          <p:cNvSpPr txBox="1"/>
          <p:nvPr/>
        </p:nvSpPr>
        <p:spPr>
          <a:xfrm>
            <a:off x="4137475" y="5648875"/>
            <a:ext cx="3000000" cy="323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1800"/>
              </a:spcAft>
              <a:buNone/>
            </a:pPr>
            <a:r>
              <a:rPr lang="en-US" sz="900" b="1" i="1">
                <a:solidFill>
                  <a:schemeClr val="dk1"/>
                </a:solidFill>
                <a:highlight>
                  <a:srgbClr val="FFFFFF"/>
                </a:highlight>
              </a:rPr>
              <a:t>Figures courtesy of Lena Shar</a:t>
            </a:r>
            <a:endParaRPr sz="900" b="1" i="1">
              <a:solidFill>
                <a:schemeClr val="dk1"/>
              </a:solidFill>
              <a:highlight>
                <a:srgbClr val="FFFFFF"/>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2e5e0934b9f_1_21"/>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Clr>
                <a:srgbClr val="3F3F3F"/>
              </a:buClr>
              <a:buSzPts val="3600"/>
              <a:buFont typeface="Calibri"/>
              <a:buNone/>
            </a:pPr>
            <a:r>
              <a:rPr lang="en-US" sz="3600">
                <a:solidFill>
                  <a:srgbClr val="000000"/>
                </a:solidFill>
                <a:latin typeface="Arial"/>
                <a:ea typeface="Arial"/>
                <a:cs typeface="Arial"/>
                <a:sym typeface="Arial"/>
              </a:rPr>
              <a:t>CTCAE Erythema Grading System</a:t>
            </a:r>
            <a:endParaRPr sz="1400">
              <a:solidFill>
                <a:srgbClr val="000000"/>
              </a:solidFill>
              <a:latin typeface="Arial"/>
              <a:ea typeface="Arial"/>
              <a:cs typeface="Arial"/>
              <a:sym typeface="Arial"/>
            </a:endParaRPr>
          </a:p>
          <a:p>
            <a:pPr marL="0" lvl="0" indent="0" algn="l" rtl="0">
              <a:spcBef>
                <a:spcPts val="0"/>
              </a:spcBef>
              <a:spcAft>
                <a:spcPts val="0"/>
              </a:spcAft>
              <a:buNone/>
            </a:pPr>
            <a:endParaRPr/>
          </a:p>
        </p:txBody>
      </p:sp>
      <p:pic>
        <p:nvPicPr>
          <p:cNvPr id="317" name="Google Shape;317;g2e5e0934b9f_1_21"/>
          <p:cNvPicPr preferRelativeResize="0"/>
          <p:nvPr/>
        </p:nvPicPr>
        <p:blipFill>
          <a:blip r:embed="rId3">
            <a:alphaModFix/>
          </a:blip>
          <a:stretch>
            <a:fillRect/>
          </a:stretch>
        </p:blipFill>
        <p:spPr>
          <a:xfrm>
            <a:off x="2277825" y="2201528"/>
            <a:ext cx="8096250" cy="2895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2e5e0934b9f_1_27"/>
          <p:cNvPicPr preferRelativeResize="0"/>
          <p:nvPr/>
        </p:nvPicPr>
        <p:blipFill>
          <a:blip r:embed="rId3">
            <a:alphaModFix/>
          </a:blip>
          <a:stretch>
            <a:fillRect/>
          </a:stretch>
        </p:blipFill>
        <p:spPr>
          <a:xfrm>
            <a:off x="3373575" y="246153"/>
            <a:ext cx="5321808" cy="573328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739a1d15cc_0_1389"/>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Supportive care: Zinc</a:t>
            </a:r>
            <a:endParaRPr/>
          </a:p>
        </p:txBody>
      </p:sp>
      <p:sp>
        <p:nvSpPr>
          <p:cNvPr id="330" name="Google Shape;330;g2739a1d15cc_0_1389"/>
          <p:cNvSpPr txBox="1"/>
          <p:nvPr/>
        </p:nvSpPr>
        <p:spPr>
          <a:xfrm>
            <a:off x="864150" y="2022000"/>
            <a:ext cx="5151300" cy="40119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212121"/>
              </a:buClr>
              <a:buSzPts val="1900"/>
              <a:buFont typeface="Calibri"/>
              <a:buChar char="●"/>
            </a:pPr>
            <a:r>
              <a:rPr lang="en-US" sz="1900">
                <a:solidFill>
                  <a:srgbClr val="212121"/>
                </a:solidFill>
                <a:highlight>
                  <a:srgbClr val="FFFFFF"/>
                </a:highlight>
                <a:latin typeface="Calibri"/>
                <a:ea typeface="Calibri"/>
                <a:cs typeface="Calibri"/>
                <a:sym typeface="Calibri"/>
              </a:rPr>
              <a:t>Essential trace element</a:t>
            </a:r>
            <a:endParaRPr sz="1900">
              <a:solidFill>
                <a:srgbClr val="212121"/>
              </a:solidFill>
              <a:highlight>
                <a:srgbClr val="FFFFFF"/>
              </a:highlight>
              <a:latin typeface="Calibri"/>
              <a:ea typeface="Calibri"/>
              <a:cs typeface="Calibri"/>
              <a:sym typeface="Calibri"/>
            </a:endParaRPr>
          </a:p>
          <a:p>
            <a:pPr marL="457200" lvl="0" indent="-349250" algn="l" rtl="0">
              <a:spcBef>
                <a:spcPts val="0"/>
              </a:spcBef>
              <a:spcAft>
                <a:spcPts val="0"/>
              </a:spcAft>
              <a:buClr>
                <a:srgbClr val="212121"/>
              </a:buClr>
              <a:buSzPts val="1900"/>
              <a:buFont typeface="Calibri"/>
              <a:buChar char="●"/>
            </a:pPr>
            <a:r>
              <a:rPr lang="en-US" sz="1900">
                <a:solidFill>
                  <a:srgbClr val="212121"/>
                </a:solidFill>
                <a:highlight>
                  <a:srgbClr val="FFFFFF"/>
                </a:highlight>
                <a:latin typeface="Calibri"/>
                <a:ea typeface="Calibri"/>
                <a:cs typeface="Calibri"/>
                <a:sym typeface="Calibri"/>
              </a:rPr>
              <a:t>Diverse physiological process such as:</a:t>
            </a:r>
            <a:endParaRPr sz="1900">
              <a:solidFill>
                <a:srgbClr val="212121"/>
              </a:solidFill>
              <a:highlight>
                <a:srgbClr val="FFFFFF"/>
              </a:highlight>
              <a:latin typeface="Calibri"/>
              <a:ea typeface="Calibri"/>
              <a:cs typeface="Calibri"/>
              <a:sym typeface="Calibri"/>
            </a:endParaRPr>
          </a:p>
          <a:p>
            <a:pPr marL="914400" lvl="1" indent="-349250" algn="l" rtl="0">
              <a:spcBef>
                <a:spcPts val="0"/>
              </a:spcBef>
              <a:spcAft>
                <a:spcPts val="0"/>
              </a:spcAft>
              <a:buClr>
                <a:srgbClr val="212121"/>
              </a:buClr>
              <a:buSzPts val="1900"/>
              <a:buFont typeface="Calibri"/>
              <a:buChar char="○"/>
            </a:pPr>
            <a:r>
              <a:rPr lang="en-US" sz="1900">
                <a:solidFill>
                  <a:srgbClr val="212121"/>
                </a:solidFill>
                <a:highlight>
                  <a:srgbClr val="FFFFFF"/>
                </a:highlight>
                <a:latin typeface="Calibri"/>
                <a:ea typeface="Calibri"/>
                <a:cs typeface="Calibri"/>
                <a:sym typeface="Calibri"/>
              </a:rPr>
              <a:t>growth and development</a:t>
            </a:r>
            <a:endParaRPr sz="1900">
              <a:solidFill>
                <a:srgbClr val="212121"/>
              </a:solidFill>
              <a:highlight>
                <a:srgbClr val="FFFFFF"/>
              </a:highlight>
              <a:latin typeface="Calibri"/>
              <a:ea typeface="Calibri"/>
              <a:cs typeface="Calibri"/>
              <a:sym typeface="Calibri"/>
            </a:endParaRPr>
          </a:p>
          <a:p>
            <a:pPr marL="914400" lvl="1" indent="-349250" algn="l" rtl="0">
              <a:spcBef>
                <a:spcPts val="0"/>
              </a:spcBef>
              <a:spcAft>
                <a:spcPts val="0"/>
              </a:spcAft>
              <a:buClr>
                <a:srgbClr val="212121"/>
              </a:buClr>
              <a:buSzPts val="1900"/>
              <a:buFont typeface="Calibri"/>
              <a:buChar char="○"/>
            </a:pPr>
            <a:r>
              <a:rPr lang="en-US" sz="1900">
                <a:solidFill>
                  <a:srgbClr val="212121"/>
                </a:solidFill>
                <a:highlight>
                  <a:srgbClr val="FFFFFF"/>
                </a:highlight>
                <a:latin typeface="Calibri"/>
                <a:ea typeface="Calibri"/>
                <a:cs typeface="Calibri"/>
                <a:sym typeface="Calibri"/>
              </a:rPr>
              <a:t>maintenance and priming of the immune system</a:t>
            </a:r>
            <a:endParaRPr sz="1900">
              <a:solidFill>
                <a:srgbClr val="212121"/>
              </a:solidFill>
              <a:highlight>
                <a:srgbClr val="FFFFFF"/>
              </a:highlight>
              <a:latin typeface="Calibri"/>
              <a:ea typeface="Calibri"/>
              <a:cs typeface="Calibri"/>
              <a:sym typeface="Calibri"/>
            </a:endParaRPr>
          </a:p>
          <a:p>
            <a:pPr marL="914400" lvl="1" indent="-349250" algn="l" rtl="0">
              <a:spcBef>
                <a:spcPts val="0"/>
              </a:spcBef>
              <a:spcAft>
                <a:spcPts val="0"/>
              </a:spcAft>
              <a:buClr>
                <a:srgbClr val="212121"/>
              </a:buClr>
              <a:buSzPts val="1900"/>
              <a:buFont typeface="Calibri"/>
              <a:buChar char="○"/>
            </a:pPr>
            <a:r>
              <a:rPr lang="en-US" sz="1900">
                <a:solidFill>
                  <a:srgbClr val="212121"/>
                </a:solidFill>
                <a:highlight>
                  <a:srgbClr val="FFFFFF"/>
                </a:highlight>
                <a:latin typeface="Calibri"/>
                <a:ea typeface="Calibri"/>
                <a:cs typeface="Calibri"/>
                <a:sym typeface="Calibri"/>
              </a:rPr>
              <a:t>tissue repair</a:t>
            </a:r>
            <a:endParaRPr sz="1900">
              <a:solidFill>
                <a:srgbClr val="212121"/>
              </a:solidFill>
              <a:highlight>
                <a:srgbClr val="FFFFFF"/>
              </a:highlight>
              <a:latin typeface="Calibri"/>
              <a:ea typeface="Calibri"/>
              <a:cs typeface="Calibri"/>
              <a:sym typeface="Calibri"/>
            </a:endParaRPr>
          </a:p>
          <a:p>
            <a:pPr marL="914400" lvl="1" indent="-349250" algn="l" rtl="0">
              <a:spcBef>
                <a:spcPts val="0"/>
              </a:spcBef>
              <a:spcAft>
                <a:spcPts val="0"/>
              </a:spcAft>
              <a:buClr>
                <a:srgbClr val="212121"/>
              </a:buClr>
              <a:buSzPts val="1900"/>
              <a:buFont typeface="Calibri"/>
              <a:buChar char="○"/>
            </a:pPr>
            <a:r>
              <a:rPr lang="en-US" sz="1900">
                <a:solidFill>
                  <a:srgbClr val="212121"/>
                </a:solidFill>
                <a:highlight>
                  <a:srgbClr val="FFFFFF"/>
                </a:highlight>
                <a:latin typeface="Calibri"/>
                <a:ea typeface="Calibri"/>
                <a:cs typeface="Calibri"/>
                <a:sym typeface="Calibri"/>
              </a:rPr>
              <a:t>structural constituent of many proteins</a:t>
            </a:r>
            <a:endParaRPr sz="1900">
              <a:solidFill>
                <a:srgbClr val="212121"/>
              </a:solidFill>
              <a:highlight>
                <a:srgbClr val="FFFFFF"/>
              </a:highlight>
              <a:latin typeface="Calibri"/>
              <a:ea typeface="Calibri"/>
              <a:cs typeface="Calibri"/>
              <a:sym typeface="Calibri"/>
            </a:endParaRPr>
          </a:p>
          <a:p>
            <a:pPr marL="914400" lvl="1" indent="-349250" algn="l" rtl="0">
              <a:spcBef>
                <a:spcPts val="0"/>
              </a:spcBef>
              <a:spcAft>
                <a:spcPts val="0"/>
              </a:spcAft>
              <a:buClr>
                <a:srgbClr val="212121"/>
              </a:buClr>
              <a:buSzPts val="1900"/>
              <a:buFont typeface="Calibri"/>
              <a:buChar char="○"/>
            </a:pPr>
            <a:r>
              <a:rPr lang="en-US" sz="1900">
                <a:solidFill>
                  <a:srgbClr val="212121"/>
                </a:solidFill>
                <a:highlight>
                  <a:srgbClr val="FFFFFF"/>
                </a:highlight>
                <a:latin typeface="Calibri"/>
                <a:ea typeface="Calibri"/>
                <a:cs typeface="Calibri"/>
                <a:sym typeface="Calibri"/>
              </a:rPr>
              <a:t>regulatory ion for the stability of proteins and in preventing free radical formation</a:t>
            </a:r>
            <a:endParaRPr sz="1900">
              <a:solidFill>
                <a:srgbClr val="212121"/>
              </a:solidFill>
              <a:highlight>
                <a:srgbClr val="FFFFFF"/>
              </a:highlight>
              <a:latin typeface="Calibri"/>
              <a:ea typeface="Calibri"/>
              <a:cs typeface="Calibri"/>
              <a:sym typeface="Calibri"/>
            </a:endParaRPr>
          </a:p>
          <a:p>
            <a:pPr marL="0" lvl="0" indent="0" algn="l" rtl="0">
              <a:spcBef>
                <a:spcPts val="0"/>
              </a:spcBef>
              <a:spcAft>
                <a:spcPts val="0"/>
              </a:spcAft>
              <a:buNone/>
            </a:pPr>
            <a:endParaRPr sz="1900">
              <a:solidFill>
                <a:srgbClr val="212121"/>
              </a:solidFill>
              <a:highlight>
                <a:srgbClr val="FFFFFF"/>
              </a:highlight>
              <a:latin typeface="Calibri"/>
              <a:ea typeface="Calibri"/>
              <a:cs typeface="Calibri"/>
              <a:sym typeface="Calibri"/>
            </a:endParaRPr>
          </a:p>
          <a:p>
            <a:pPr marL="457200" lvl="0" indent="-349250" algn="l" rtl="0">
              <a:spcBef>
                <a:spcPts val="0"/>
              </a:spcBef>
              <a:spcAft>
                <a:spcPts val="0"/>
              </a:spcAft>
              <a:buClr>
                <a:srgbClr val="212121"/>
              </a:buClr>
              <a:buSzPts val="1900"/>
              <a:buFont typeface="Cambria"/>
              <a:buChar char="●"/>
            </a:pPr>
            <a:r>
              <a:rPr lang="en-US" sz="1900" b="1">
                <a:solidFill>
                  <a:srgbClr val="212121"/>
                </a:solidFill>
                <a:highlight>
                  <a:srgbClr val="FFFFFF"/>
                </a:highlight>
                <a:latin typeface="Calibri"/>
                <a:ea typeface="Calibri"/>
                <a:cs typeface="Calibri"/>
                <a:sym typeface="Calibri"/>
              </a:rPr>
              <a:t>Zinc sulfate</a:t>
            </a:r>
            <a:r>
              <a:rPr lang="en-US" sz="1900">
                <a:solidFill>
                  <a:srgbClr val="212121"/>
                </a:solidFill>
                <a:highlight>
                  <a:srgbClr val="FFFFFF"/>
                </a:highlight>
                <a:latin typeface="Calibri"/>
                <a:ea typeface="Calibri"/>
                <a:cs typeface="Calibri"/>
                <a:sym typeface="Calibri"/>
              </a:rPr>
              <a:t>: Dosing 150 mg once daily</a:t>
            </a:r>
            <a:endParaRPr sz="1900">
              <a:solidFill>
                <a:srgbClr val="212121"/>
              </a:solidFill>
              <a:highlight>
                <a:srgbClr val="FFFFFF"/>
              </a:highlight>
              <a:latin typeface="Calibri"/>
              <a:ea typeface="Calibri"/>
              <a:cs typeface="Calibri"/>
              <a:sym typeface="Calibri"/>
            </a:endParaRPr>
          </a:p>
          <a:p>
            <a:pPr marL="0" lvl="0" indent="0" algn="l" rtl="0">
              <a:spcBef>
                <a:spcPts val="0"/>
              </a:spcBef>
              <a:spcAft>
                <a:spcPts val="0"/>
              </a:spcAft>
              <a:buNone/>
            </a:pPr>
            <a:endParaRPr sz="1600">
              <a:solidFill>
                <a:srgbClr val="212121"/>
              </a:solidFill>
              <a:highlight>
                <a:srgbClr val="FFFFFF"/>
              </a:highlight>
              <a:latin typeface="Calibri"/>
              <a:ea typeface="Calibri"/>
              <a:cs typeface="Calibri"/>
              <a:sym typeface="Calibri"/>
            </a:endParaRPr>
          </a:p>
          <a:p>
            <a:pPr marL="457200" lvl="0" indent="0" algn="l" rtl="0">
              <a:spcBef>
                <a:spcPts val="0"/>
              </a:spcBef>
              <a:spcAft>
                <a:spcPts val="0"/>
              </a:spcAft>
              <a:buNone/>
            </a:pPr>
            <a:endParaRPr sz="1600" b="1">
              <a:solidFill>
                <a:srgbClr val="212121"/>
              </a:solidFill>
              <a:highlight>
                <a:srgbClr val="FFFFFF"/>
              </a:highlight>
              <a:latin typeface="Calibri"/>
              <a:ea typeface="Calibri"/>
              <a:cs typeface="Calibri"/>
              <a:sym typeface="Calibri"/>
            </a:endParaRPr>
          </a:p>
        </p:txBody>
      </p:sp>
      <p:pic>
        <p:nvPicPr>
          <p:cNvPr id="331" name="Google Shape;331;g2739a1d15cc_0_1389"/>
          <p:cNvPicPr preferRelativeResize="0"/>
          <p:nvPr/>
        </p:nvPicPr>
        <p:blipFill>
          <a:blip r:embed="rId3">
            <a:alphaModFix/>
          </a:blip>
          <a:stretch>
            <a:fillRect/>
          </a:stretch>
        </p:blipFill>
        <p:spPr>
          <a:xfrm>
            <a:off x="6338350" y="1866725"/>
            <a:ext cx="5481100" cy="3352125"/>
          </a:xfrm>
          <a:prstGeom prst="rect">
            <a:avLst/>
          </a:prstGeom>
          <a:noFill/>
          <a:ln>
            <a:noFill/>
          </a:ln>
        </p:spPr>
      </p:pic>
      <p:sp>
        <p:nvSpPr>
          <p:cNvPr id="332" name="Google Shape;332;g2739a1d15cc_0_1389"/>
          <p:cNvSpPr txBox="1"/>
          <p:nvPr/>
        </p:nvSpPr>
        <p:spPr>
          <a:xfrm>
            <a:off x="6015450" y="5372600"/>
            <a:ext cx="5804100" cy="6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rgbClr val="212121"/>
                </a:solidFill>
                <a:highlight>
                  <a:srgbClr val="FFFFFF"/>
                </a:highlight>
                <a:latin typeface="Roboto"/>
                <a:ea typeface="Roboto"/>
                <a:cs typeface="Roboto"/>
                <a:sym typeface="Roboto"/>
              </a:rPr>
              <a:t>Anandhi P et al. The Benefit of Zinc Sulfate in Oropharyngeal Mucositis during Hyperfractionated Accelerated Concomitant Boost Radiotherapy with Concurrent Cisplatin for Advanced-Stage Oropharyngeal and Hypopharyngeal Cancers. Indian J Palliat Care. 2020 Oct-Dec;26(4):437-443</a:t>
            </a:r>
            <a:endParaRPr sz="2000">
              <a:solidFill>
                <a:srgbClr val="3F3F3F"/>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739a1d15cc_0_1490"/>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Supportive care: Zinc</a:t>
            </a:r>
            <a:endParaRPr/>
          </a:p>
        </p:txBody>
      </p:sp>
      <p:sp>
        <p:nvSpPr>
          <p:cNvPr id="339" name="Google Shape;339;g2739a1d15cc_0_1490"/>
          <p:cNvSpPr txBox="1"/>
          <p:nvPr/>
        </p:nvSpPr>
        <p:spPr>
          <a:xfrm>
            <a:off x="1217825" y="1974375"/>
            <a:ext cx="9937800" cy="40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b="1">
                <a:solidFill>
                  <a:srgbClr val="222222"/>
                </a:solidFill>
                <a:highlight>
                  <a:srgbClr val="FFFFFF"/>
                </a:highlight>
                <a:latin typeface="Calibri"/>
                <a:ea typeface="Calibri"/>
                <a:cs typeface="Calibri"/>
                <a:sym typeface="Calibri"/>
              </a:rPr>
              <a:t>Zinc as a complementary treatment for cancer patients: a systematic review</a:t>
            </a:r>
            <a:endParaRPr sz="1900" b="1">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sz="19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900">
                <a:solidFill>
                  <a:srgbClr val="222222"/>
                </a:solidFill>
                <a:highlight>
                  <a:srgbClr val="FFFFFF"/>
                </a:highlight>
                <a:latin typeface="Calibri"/>
                <a:ea typeface="Calibri"/>
                <a:cs typeface="Calibri"/>
                <a:sym typeface="Calibri"/>
              </a:rPr>
              <a:t>Zinc substitution is able to help in protection against radiotherapy-induced inflammation of oral and oropharyngeal mucosa</a:t>
            </a:r>
            <a:endParaRPr sz="19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sz="1900">
              <a:solidFill>
                <a:srgbClr val="222222"/>
              </a:solidFill>
              <a:highlight>
                <a:srgbClr val="FFFFFF"/>
              </a:highlight>
              <a:latin typeface="Calibri"/>
              <a:ea typeface="Calibri"/>
              <a:cs typeface="Calibri"/>
              <a:sym typeface="Calibri"/>
            </a:endParaRPr>
          </a:p>
          <a:p>
            <a:pPr marL="457200" lvl="0" indent="-349250" algn="l" rtl="0">
              <a:spcBef>
                <a:spcPts val="0"/>
              </a:spcBef>
              <a:spcAft>
                <a:spcPts val="0"/>
              </a:spcAft>
              <a:buClr>
                <a:srgbClr val="222222"/>
              </a:buClr>
              <a:buSzPts val="1900"/>
              <a:buFont typeface="Calibri"/>
              <a:buChar char="●"/>
            </a:pPr>
            <a:r>
              <a:rPr lang="en-US" sz="1900">
                <a:solidFill>
                  <a:srgbClr val="222222"/>
                </a:solidFill>
                <a:highlight>
                  <a:srgbClr val="FFFFFF"/>
                </a:highlight>
                <a:latin typeface="Calibri"/>
                <a:ea typeface="Calibri"/>
                <a:cs typeface="Calibri"/>
                <a:sym typeface="Calibri"/>
              </a:rPr>
              <a:t>No improvement is given in cases of mucositis due to chemotherapy</a:t>
            </a:r>
            <a:endParaRPr sz="1900">
              <a:solidFill>
                <a:srgbClr val="222222"/>
              </a:solidFill>
              <a:highlight>
                <a:srgbClr val="FFFFFF"/>
              </a:highlight>
              <a:latin typeface="Calibri"/>
              <a:ea typeface="Calibri"/>
              <a:cs typeface="Calibri"/>
              <a:sym typeface="Calibri"/>
            </a:endParaRPr>
          </a:p>
          <a:p>
            <a:pPr marL="457200" lvl="0" indent="-349250" algn="l" rtl="0">
              <a:spcBef>
                <a:spcPts val="0"/>
              </a:spcBef>
              <a:spcAft>
                <a:spcPts val="0"/>
              </a:spcAft>
              <a:buClr>
                <a:srgbClr val="222222"/>
              </a:buClr>
              <a:buSzPts val="1900"/>
              <a:buFont typeface="Calibri"/>
              <a:buChar char="●"/>
            </a:pPr>
            <a:r>
              <a:rPr lang="en-US" sz="1900">
                <a:solidFill>
                  <a:srgbClr val="222222"/>
                </a:solidFill>
                <a:highlight>
                  <a:srgbClr val="FFFFFF"/>
                </a:highlight>
                <a:latin typeface="Calibri"/>
                <a:ea typeface="Calibri"/>
                <a:cs typeface="Calibri"/>
                <a:sym typeface="Calibri"/>
              </a:rPr>
              <a:t>We have registered trends to less loss of taste and dry mouth during radiotherapy as well as mucositis-related oral pain</a:t>
            </a:r>
            <a:endParaRPr sz="1900">
              <a:solidFill>
                <a:srgbClr val="222222"/>
              </a:solidFill>
              <a:highlight>
                <a:srgbClr val="FFFFFF"/>
              </a:highlight>
              <a:latin typeface="Calibri"/>
              <a:ea typeface="Calibri"/>
              <a:cs typeface="Calibri"/>
              <a:sym typeface="Calibri"/>
            </a:endParaRPr>
          </a:p>
          <a:p>
            <a:pPr marL="457200" lvl="0" indent="-349250" algn="l" rtl="0">
              <a:spcBef>
                <a:spcPts val="0"/>
              </a:spcBef>
              <a:spcAft>
                <a:spcPts val="0"/>
              </a:spcAft>
              <a:buClr>
                <a:srgbClr val="222222"/>
              </a:buClr>
              <a:buSzPts val="1900"/>
              <a:buFont typeface="Calibri"/>
              <a:buChar char="●"/>
            </a:pPr>
            <a:r>
              <a:rPr lang="en-US" sz="1900">
                <a:solidFill>
                  <a:srgbClr val="222222"/>
                </a:solidFill>
                <a:highlight>
                  <a:srgbClr val="FFFFFF"/>
                </a:highlight>
                <a:latin typeface="Calibri"/>
                <a:ea typeface="Calibri"/>
                <a:cs typeface="Calibri"/>
                <a:sym typeface="Calibri"/>
              </a:rPr>
              <a:t>Zinc has no impact on the survival of tumour patients, e.g. it will not decrease the effect of basis anti-cancer therapy</a:t>
            </a:r>
            <a:endParaRPr sz="190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sz="165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sz="135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sz="135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sz="135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200">
                <a:solidFill>
                  <a:srgbClr val="222222"/>
                </a:solidFill>
                <a:highlight>
                  <a:srgbClr val="FFFFFF"/>
                </a:highlight>
                <a:latin typeface="Calibri"/>
                <a:ea typeface="Calibri"/>
                <a:cs typeface="Calibri"/>
                <a:sym typeface="Calibri"/>
              </a:rPr>
              <a:t>Hoppe, C., Kutschan, S., Dörfler, J. </a:t>
            </a:r>
            <a:r>
              <a:rPr lang="en-US" sz="1200" i="1">
                <a:solidFill>
                  <a:srgbClr val="222222"/>
                </a:solidFill>
                <a:highlight>
                  <a:srgbClr val="FFFFFF"/>
                </a:highlight>
                <a:latin typeface="Calibri"/>
                <a:ea typeface="Calibri"/>
                <a:cs typeface="Calibri"/>
                <a:sym typeface="Calibri"/>
              </a:rPr>
              <a:t>et al.</a:t>
            </a:r>
            <a:r>
              <a:rPr lang="en-US" sz="1200">
                <a:solidFill>
                  <a:srgbClr val="222222"/>
                </a:solidFill>
                <a:highlight>
                  <a:srgbClr val="FFFFFF"/>
                </a:highlight>
                <a:latin typeface="Calibri"/>
                <a:ea typeface="Calibri"/>
                <a:cs typeface="Calibri"/>
                <a:sym typeface="Calibri"/>
              </a:rPr>
              <a:t> Zinc as a complementary treatment for cancer patients: a systematic review. </a:t>
            </a:r>
            <a:r>
              <a:rPr lang="en-US" sz="1200" i="1">
                <a:solidFill>
                  <a:srgbClr val="222222"/>
                </a:solidFill>
                <a:highlight>
                  <a:srgbClr val="FFFFFF"/>
                </a:highlight>
                <a:latin typeface="Calibri"/>
                <a:ea typeface="Calibri"/>
                <a:cs typeface="Calibri"/>
                <a:sym typeface="Calibri"/>
              </a:rPr>
              <a:t>Clin Exp Med</a:t>
            </a:r>
            <a:r>
              <a:rPr lang="en-US" sz="1200">
                <a:solidFill>
                  <a:srgbClr val="222222"/>
                </a:solidFill>
                <a:highlight>
                  <a:srgbClr val="FFFFFF"/>
                </a:highlight>
                <a:latin typeface="Calibri"/>
                <a:ea typeface="Calibri"/>
                <a:cs typeface="Calibri"/>
                <a:sym typeface="Calibri"/>
              </a:rPr>
              <a:t> </a:t>
            </a:r>
            <a:r>
              <a:rPr lang="en-US" sz="1200" b="1">
                <a:solidFill>
                  <a:srgbClr val="222222"/>
                </a:solidFill>
                <a:highlight>
                  <a:srgbClr val="FFFFFF"/>
                </a:highlight>
                <a:latin typeface="Calibri"/>
                <a:ea typeface="Calibri"/>
                <a:cs typeface="Calibri"/>
                <a:sym typeface="Calibri"/>
              </a:rPr>
              <a:t>21</a:t>
            </a:r>
            <a:r>
              <a:rPr lang="en-US" sz="1200">
                <a:solidFill>
                  <a:srgbClr val="222222"/>
                </a:solidFill>
                <a:highlight>
                  <a:srgbClr val="FFFFFF"/>
                </a:highlight>
                <a:latin typeface="Calibri"/>
                <a:ea typeface="Calibri"/>
                <a:cs typeface="Calibri"/>
                <a:sym typeface="Calibri"/>
              </a:rPr>
              <a:t>, 297–313 (2021</a:t>
            </a:r>
            <a:endParaRPr sz="1350">
              <a:solidFill>
                <a:srgbClr val="222222"/>
              </a:solidFill>
              <a:highlight>
                <a:srgbClr val="FFFFFF"/>
              </a:highlight>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2739a1d15cc_0_1589"/>
          <p:cNvSpPr txBox="1">
            <a:spLocks noGrp="1"/>
          </p:cNvSpPr>
          <p:nvPr>
            <p:ph type="title"/>
          </p:nvPr>
        </p:nvSpPr>
        <p:spPr>
          <a:xfrm>
            <a:off x="1097280" y="286603"/>
            <a:ext cx="10058400" cy="913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1100"/>
              <a:buFont typeface="Arial"/>
              <a:buNone/>
            </a:pPr>
            <a:r>
              <a:rPr lang="en-US"/>
              <a:t>Supportive care: Zinc</a:t>
            </a:r>
            <a:endParaRPr/>
          </a:p>
        </p:txBody>
      </p:sp>
      <p:sp>
        <p:nvSpPr>
          <p:cNvPr id="346" name="Google Shape;346;g2739a1d15cc_0_1589"/>
          <p:cNvSpPr txBox="1"/>
          <p:nvPr/>
        </p:nvSpPr>
        <p:spPr>
          <a:xfrm>
            <a:off x="456774" y="1156694"/>
            <a:ext cx="111924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a:solidFill>
                  <a:srgbClr val="242424"/>
                </a:solidFill>
                <a:highlight>
                  <a:srgbClr val="FFFFFF"/>
                </a:highlight>
                <a:latin typeface="Calibri"/>
                <a:ea typeface="Calibri"/>
                <a:cs typeface="Calibri"/>
                <a:sym typeface="Calibri"/>
              </a:rPr>
              <a:t> </a:t>
            </a:r>
            <a:endParaRPr sz="2000" b="0" i="0">
              <a:solidFill>
                <a:srgbClr val="242424"/>
              </a:solidFill>
              <a:highlight>
                <a:srgbClr val="FFFFFF"/>
              </a:highlight>
              <a:latin typeface="Calibri"/>
              <a:ea typeface="Calibri"/>
              <a:cs typeface="Calibri"/>
              <a:sym typeface="Calibri"/>
            </a:endParaRPr>
          </a:p>
          <a:p>
            <a:pPr marL="0" marR="0" lvl="0" indent="0" algn="l" rtl="0">
              <a:spcBef>
                <a:spcPts val="0"/>
              </a:spcBef>
              <a:spcAft>
                <a:spcPts val="0"/>
              </a:spcAft>
              <a:buNone/>
            </a:pPr>
            <a:endParaRPr/>
          </a:p>
        </p:txBody>
      </p:sp>
      <p:sp>
        <p:nvSpPr>
          <p:cNvPr id="347" name="Google Shape;347;g2739a1d15cc_0_1589"/>
          <p:cNvSpPr txBox="1"/>
          <p:nvPr/>
        </p:nvSpPr>
        <p:spPr>
          <a:xfrm>
            <a:off x="852625" y="1299300"/>
            <a:ext cx="10400700" cy="425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US" sz="1700" b="1">
                <a:solidFill>
                  <a:srgbClr val="1F1F1F"/>
                </a:solidFill>
                <a:latin typeface="Calibri"/>
                <a:ea typeface="Calibri"/>
                <a:cs typeface="Calibri"/>
                <a:sym typeface="Calibri"/>
              </a:rPr>
              <a:t>Zinc carnosine: Frontiers advances of supplement for cancer therapy</a:t>
            </a:r>
            <a:endParaRPr sz="1100">
              <a:solidFill>
                <a:srgbClr val="1F1F1F"/>
              </a:solidFill>
              <a:latin typeface="Calibri"/>
              <a:ea typeface="Calibri"/>
              <a:cs typeface="Calibri"/>
              <a:sym typeface="Calibri"/>
            </a:endParaRPr>
          </a:p>
          <a:p>
            <a:pPr marL="0" lvl="0" indent="0" algn="l" rtl="0">
              <a:lnSpc>
                <a:spcPct val="115000"/>
              </a:lnSpc>
              <a:spcBef>
                <a:spcPts val="1200"/>
              </a:spcBef>
              <a:spcAft>
                <a:spcPts val="0"/>
              </a:spcAft>
              <a:buNone/>
            </a:pPr>
            <a:r>
              <a:rPr lang="en-US" sz="1700">
                <a:solidFill>
                  <a:srgbClr val="1F1F1F"/>
                </a:solidFill>
                <a:latin typeface="Calibri"/>
                <a:ea typeface="Calibri"/>
                <a:cs typeface="Calibri"/>
                <a:sym typeface="Calibri"/>
              </a:rPr>
              <a:t>Evidence supports ZnC in:</a:t>
            </a:r>
            <a:endParaRPr sz="1700">
              <a:solidFill>
                <a:srgbClr val="1F1F1F"/>
              </a:solidFill>
              <a:latin typeface="Calibri"/>
              <a:ea typeface="Calibri"/>
              <a:cs typeface="Calibri"/>
              <a:sym typeface="Calibri"/>
            </a:endParaRPr>
          </a:p>
          <a:p>
            <a:pPr marL="457200" lvl="0" indent="-336550" algn="l" rtl="0">
              <a:lnSpc>
                <a:spcPct val="115000"/>
              </a:lnSpc>
              <a:spcBef>
                <a:spcPts val="1200"/>
              </a:spcBef>
              <a:spcAft>
                <a:spcPts val="0"/>
              </a:spcAft>
              <a:buClr>
                <a:srgbClr val="1F1F1F"/>
              </a:buClr>
              <a:buSzPts val="1700"/>
              <a:buFont typeface="Calibri"/>
              <a:buChar char="●"/>
            </a:pPr>
            <a:r>
              <a:rPr lang="en-US" sz="1700">
                <a:solidFill>
                  <a:srgbClr val="1F1F1F"/>
                </a:solidFill>
                <a:latin typeface="Calibri"/>
                <a:ea typeface="Calibri"/>
                <a:cs typeface="Calibri"/>
                <a:sym typeface="Calibri"/>
              </a:rPr>
              <a:t> Maintaining, preventing, and treating mucosal damage as well as epithelial tissue</a:t>
            </a:r>
            <a:endParaRPr sz="1700">
              <a:solidFill>
                <a:srgbClr val="1F1F1F"/>
              </a:solidFill>
              <a:latin typeface="Calibri"/>
              <a:ea typeface="Calibri"/>
              <a:cs typeface="Calibri"/>
              <a:sym typeface="Calibri"/>
            </a:endParaRPr>
          </a:p>
          <a:p>
            <a:pPr marL="457200" lvl="0" indent="-336550" algn="l" rtl="0">
              <a:lnSpc>
                <a:spcPct val="115000"/>
              </a:lnSpc>
              <a:spcBef>
                <a:spcPts val="0"/>
              </a:spcBef>
              <a:spcAft>
                <a:spcPts val="0"/>
              </a:spcAft>
              <a:buClr>
                <a:srgbClr val="1F1F1F"/>
              </a:buClr>
              <a:buSzPts val="1700"/>
              <a:buFont typeface="Calibri"/>
              <a:buChar char="●"/>
            </a:pPr>
            <a:r>
              <a:rPr lang="en-US" sz="1700">
                <a:solidFill>
                  <a:srgbClr val="1F1F1F"/>
                </a:solidFill>
                <a:latin typeface="Calibri"/>
                <a:ea typeface="Calibri"/>
                <a:cs typeface="Calibri"/>
                <a:sym typeface="Calibri"/>
              </a:rPr>
              <a:t> Supporting its permissible application to be a dietary Zn supply in the United States for radiation therapy as well as gastric ulcer</a:t>
            </a:r>
            <a:endParaRPr sz="1700">
              <a:solidFill>
                <a:srgbClr val="1F1F1F"/>
              </a:solidFill>
              <a:latin typeface="Calibri"/>
              <a:ea typeface="Calibri"/>
              <a:cs typeface="Calibri"/>
              <a:sym typeface="Calibri"/>
            </a:endParaRPr>
          </a:p>
          <a:p>
            <a:pPr marL="457200" lvl="0" indent="-336550" algn="l" rtl="0">
              <a:lnSpc>
                <a:spcPct val="115000"/>
              </a:lnSpc>
              <a:spcBef>
                <a:spcPts val="0"/>
              </a:spcBef>
              <a:spcAft>
                <a:spcPts val="0"/>
              </a:spcAft>
              <a:buClr>
                <a:srgbClr val="1F1F1F"/>
              </a:buClr>
              <a:buSzPts val="1700"/>
              <a:buFont typeface="Calibri"/>
              <a:buChar char="●"/>
            </a:pPr>
            <a:r>
              <a:rPr lang="en-US" sz="1700">
                <a:solidFill>
                  <a:srgbClr val="1F1F1F"/>
                </a:solidFill>
                <a:latin typeface="Calibri"/>
                <a:ea typeface="Calibri"/>
                <a:cs typeface="Calibri"/>
                <a:sym typeface="Calibri"/>
              </a:rPr>
              <a:t>This reveals other uses, especially for the treating approach of oral mucositis and taste disorders in carcinoma cases undergoing radiation therapy and therapy with the use of chemical substances</a:t>
            </a:r>
            <a:endParaRPr sz="1700">
              <a:solidFill>
                <a:srgbClr val="1F1F1F"/>
              </a:solidFill>
              <a:latin typeface="Calibri"/>
              <a:ea typeface="Calibri"/>
              <a:cs typeface="Calibri"/>
              <a:sym typeface="Calibri"/>
            </a:endParaRPr>
          </a:p>
          <a:p>
            <a:pPr marL="457200" lvl="0" indent="-336550" algn="l" rtl="0">
              <a:lnSpc>
                <a:spcPct val="115000"/>
              </a:lnSpc>
              <a:spcBef>
                <a:spcPts val="0"/>
              </a:spcBef>
              <a:spcAft>
                <a:spcPts val="0"/>
              </a:spcAft>
              <a:buClr>
                <a:srgbClr val="1F1F1F"/>
              </a:buClr>
              <a:buSzPts val="1700"/>
              <a:buFont typeface="Calibri"/>
              <a:buChar char="●"/>
            </a:pPr>
            <a:r>
              <a:rPr lang="en-US" sz="1700">
                <a:solidFill>
                  <a:srgbClr val="1F1F1F"/>
                </a:solidFill>
                <a:latin typeface="Calibri"/>
                <a:ea typeface="Calibri"/>
                <a:cs typeface="Calibri"/>
                <a:sym typeface="Calibri"/>
              </a:rPr>
              <a:t>The outcomes suggested on effectiveness more specifically support the inflammation resistance and oxidation resistance mechanisms of ZnC</a:t>
            </a:r>
            <a:endParaRPr sz="2800">
              <a:solidFill>
                <a:srgbClr val="1F1F1F"/>
              </a:solidFill>
              <a:latin typeface="Calibri"/>
              <a:ea typeface="Calibri"/>
              <a:cs typeface="Calibri"/>
              <a:sym typeface="Calibri"/>
            </a:endParaRPr>
          </a:p>
          <a:p>
            <a:pPr marL="0" lvl="0" indent="0" algn="l" rtl="0">
              <a:spcBef>
                <a:spcPts val="1200"/>
              </a:spcBef>
              <a:spcAft>
                <a:spcPts val="0"/>
              </a:spcAft>
              <a:buNone/>
            </a:pPr>
            <a:endParaRPr sz="2000">
              <a:solidFill>
                <a:srgbClr val="3F3F3F"/>
              </a:solidFill>
              <a:latin typeface="Calibri"/>
              <a:ea typeface="Calibri"/>
              <a:cs typeface="Calibri"/>
              <a:sym typeface="Calibri"/>
            </a:endParaRPr>
          </a:p>
          <a:p>
            <a:pPr marL="0" lvl="0" indent="0" algn="l" rtl="0">
              <a:spcBef>
                <a:spcPts val="0"/>
              </a:spcBef>
              <a:spcAft>
                <a:spcPts val="0"/>
              </a:spcAft>
              <a:buNone/>
            </a:pPr>
            <a:endParaRPr sz="2000">
              <a:solidFill>
                <a:srgbClr val="3F3F3F"/>
              </a:solidFill>
              <a:latin typeface="Calibri"/>
              <a:ea typeface="Calibri"/>
              <a:cs typeface="Calibri"/>
              <a:sym typeface="Calibri"/>
            </a:endParaRPr>
          </a:p>
          <a:p>
            <a:pPr marL="0" lvl="0" indent="0" algn="l" rtl="0">
              <a:spcBef>
                <a:spcPts val="0"/>
              </a:spcBef>
              <a:spcAft>
                <a:spcPts val="0"/>
              </a:spcAft>
              <a:buNone/>
            </a:pPr>
            <a:endParaRPr sz="2000">
              <a:solidFill>
                <a:srgbClr val="3F3F3F"/>
              </a:solidFill>
              <a:latin typeface="Calibri"/>
              <a:ea typeface="Calibri"/>
              <a:cs typeface="Calibri"/>
              <a:sym typeface="Calibri"/>
            </a:endParaRPr>
          </a:p>
          <a:p>
            <a:pPr marL="0" lvl="0" indent="0" algn="l" rtl="0">
              <a:spcBef>
                <a:spcPts val="0"/>
              </a:spcBef>
              <a:spcAft>
                <a:spcPts val="0"/>
              </a:spcAft>
              <a:buNone/>
            </a:pPr>
            <a:endParaRPr sz="2000">
              <a:solidFill>
                <a:srgbClr val="3F3F3F"/>
              </a:solidFill>
              <a:latin typeface="Calibri"/>
              <a:ea typeface="Calibri"/>
              <a:cs typeface="Calibri"/>
              <a:sym typeface="Calibri"/>
            </a:endParaRPr>
          </a:p>
          <a:p>
            <a:pPr marL="0" lvl="0" indent="0" algn="l" rtl="0">
              <a:lnSpc>
                <a:spcPct val="115000"/>
              </a:lnSpc>
              <a:spcBef>
                <a:spcPts val="1200"/>
              </a:spcBef>
              <a:spcAft>
                <a:spcPts val="1200"/>
              </a:spcAft>
              <a:buNone/>
            </a:pPr>
            <a:r>
              <a:rPr lang="en-US" sz="1100">
                <a:solidFill>
                  <a:srgbClr val="1F1F1F"/>
                </a:solidFill>
                <a:latin typeface="Calibri"/>
                <a:ea typeface="Calibri"/>
                <a:cs typeface="Calibri"/>
                <a:sym typeface="Calibri"/>
              </a:rPr>
              <a:t>Weiwei Tang et al. Zinc carnosine: Frontiers advances of supplement for cancer therapy, Biomedicine &amp; Pharmacotherapy, Volume 151 (2022), 113157</a:t>
            </a:r>
            <a:endParaRPr sz="2000">
              <a:solidFill>
                <a:srgbClr val="3F3F3F"/>
              </a:solidFill>
              <a:latin typeface="Calibri"/>
              <a:ea typeface="Calibri"/>
              <a:cs typeface="Calibri"/>
              <a:sym typeface="Calibri"/>
            </a:endParaRPr>
          </a:p>
        </p:txBody>
      </p:sp>
      <p:pic>
        <p:nvPicPr>
          <p:cNvPr id="348" name="Google Shape;348;g2739a1d15cc_0_1589"/>
          <p:cNvPicPr preferRelativeResize="0"/>
          <p:nvPr/>
        </p:nvPicPr>
        <p:blipFill>
          <a:blip r:embed="rId3">
            <a:alphaModFix/>
          </a:blip>
          <a:stretch>
            <a:fillRect/>
          </a:stretch>
        </p:blipFill>
        <p:spPr>
          <a:xfrm>
            <a:off x="5485875" y="4191075"/>
            <a:ext cx="5357750" cy="1612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739a1d15cc_0_1690"/>
          <p:cNvSpPr txBox="1">
            <a:spLocks noGrp="1"/>
          </p:cNvSpPr>
          <p:nvPr>
            <p:ph type="title"/>
          </p:nvPr>
        </p:nvSpPr>
        <p:spPr>
          <a:xfrm>
            <a:off x="1110248" y="428975"/>
            <a:ext cx="9138300" cy="132570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3F3F3F"/>
              </a:buClr>
              <a:buSzPts val="3600"/>
              <a:buFont typeface="Calibri"/>
              <a:buNone/>
            </a:pPr>
            <a:r>
              <a:rPr lang="en-US"/>
              <a:t>Supportive care: Glutamine</a:t>
            </a:r>
            <a:r>
              <a:rPr lang="en-US" sz="3600"/>
              <a:t> </a:t>
            </a:r>
            <a:endParaRPr/>
          </a:p>
        </p:txBody>
      </p:sp>
      <p:sp>
        <p:nvSpPr>
          <p:cNvPr id="355" name="Google Shape;355;g2739a1d15cc_0_1690"/>
          <p:cNvSpPr txBox="1"/>
          <p:nvPr/>
        </p:nvSpPr>
        <p:spPr>
          <a:xfrm>
            <a:off x="497400" y="1838950"/>
            <a:ext cx="11197200" cy="4364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2400"/>
              </a:spcBef>
              <a:spcAft>
                <a:spcPts val="0"/>
              </a:spcAft>
              <a:buNone/>
            </a:pPr>
            <a:r>
              <a:rPr lang="en-US" sz="2000" b="1">
                <a:solidFill>
                  <a:srgbClr val="1C1D1E"/>
                </a:solidFill>
                <a:highlight>
                  <a:srgbClr val="FFFFFF"/>
                </a:highlight>
                <a:latin typeface="Calibri"/>
                <a:ea typeface="Calibri"/>
                <a:cs typeface="Calibri"/>
                <a:sym typeface="Calibri"/>
              </a:rPr>
              <a:t>Glutamine for prevention and alleviation of radiation-induced oral mucositis in patients with head and neck squamous cell cancer: Systematic review and meta-analysis of controlled trials</a:t>
            </a:r>
            <a:endParaRPr sz="2000" b="1">
              <a:solidFill>
                <a:srgbClr val="1C1D1E"/>
              </a:solidFill>
              <a:highlight>
                <a:srgbClr val="FFFFFF"/>
              </a:highlight>
              <a:latin typeface="Calibri"/>
              <a:ea typeface="Calibri"/>
              <a:cs typeface="Calibri"/>
              <a:sym typeface="Calibri"/>
            </a:endParaRPr>
          </a:p>
          <a:p>
            <a:pPr marL="0" lvl="0" indent="0" algn="l" rtl="0">
              <a:lnSpc>
                <a:spcPct val="100000"/>
              </a:lnSpc>
              <a:spcBef>
                <a:spcPts val="600"/>
              </a:spcBef>
              <a:spcAft>
                <a:spcPts val="0"/>
              </a:spcAft>
              <a:buNone/>
            </a:pPr>
            <a:r>
              <a:rPr lang="en-US" sz="1600">
                <a:solidFill>
                  <a:srgbClr val="1C1D1E"/>
                </a:solidFill>
                <a:highlight>
                  <a:srgbClr val="FFFFFF"/>
                </a:highlight>
                <a:latin typeface="Calibri"/>
                <a:ea typeface="Calibri"/>
                <a:cs typeface="Calibri"/>
                <a:sym typeface="Calibri"/>
              </a:rPr>
              <a:t>Meta Analysis of RCT’s</a:t>
            </a:r>
            <a:endParaRPr sz="1600">
              <a:solidFill>
                <a:srgbClr val="1C1D1E"/>
              </a:solidFill>
              <a:highlight>
                <a:srgbClr val="FFFFFF"/>
              </a:highlight>
              <a:latin typeface="Calibri"/>
              <a:ea typeface="Calibri"/>
              <a:cs typeface="Calibri"/>
              <a:sym typeface="Calibri"/>
            </a:endParaRPr>
          </a:p>
          <a:p>
            <a:pPr marL="0" lvl="0" indent="0" algn="l" rtl="0">
              <a:lnSpc>
                <a:spcPct val="100000"/>
              </a:lnSpc>
              <a:spcBef>
                <a:spcPts val="600"/>
              </a:spcBef>
              <a:spcAft>
                <a:spcPts val="0"/>
              </a:spcAft>
              <a:buNone/>
            </a:pPr>
            <a:r>
              <a:rPr lang="en-US" sz="1600">
                <a:solidFill>
                  <a:schemeClr val="dk1"/>
                </a:solidFill>
                <a:highlight>
                  <a:srgbClr val="FFFFFF"/>
                </a:highlight>
                <a:latin typeface="Calibri"/>
                <a:ea typeface="Calibri"/>
                <a:cs typeface="Calibri"/>
                <a:sym typeface="Calibri"/>
              </a:rPr>
              <a:t>Glutamine substantially reduced the severity of radiation-induced OM, as reflected by the reduced incidence of severe OM and reduced mean maximal OM grade score</a:t>
            </a:r>
            <a:endParaRPr sz="1600">
              <a:solidFill>
                <a:schemeClr val="dk1"/>
              </a:solidFill>
              <a:highlight>
                <a:srgbClr val="FFFFFF"/>
              </a:highlight>
              <a:latin typeface="Calibri"/>
              <a:ea typeface="Calibri"/>
              <a:cs typeface="Calibri"/>
              <a:sym typeface="Calibri"/>
            </a:endParaRPr>
          </a:p>
          <a:p>
            <a:pPr marL="0" lvl="0" indent="0" algn="l" rtl="0">
              <a:lnSpc>
                <a:spcPct val="100000"/>
              </a:lnSpc>
              <a:spcBef>
                <a:spcPts val="600"/>
              </a:spcBef>
              <a:spcAft>
                <a:spcPts val="0"/>
              </a:spcAft>
              <a:buNone/>
            </a:pPr>
            <a:r>
              <a:rPr lang="en-US" sz="1600" b="1">
                <a:solidFill>
                  <a:schemeClr val="dk1"/>
                </a:solidFill>
                <a:highlight>
                  <a:srgbClr val="FFFFFF"/>
                </a:highlight>
                <a:latin typeface="Calibri"/>
                <a:ea typeface="Calibri"/>
                <a:cs typeface="Calibri"/>
                <a:sym typeface="Calibri"/>
              </a:rPr>
              <a:t>Significantly decreased:</a:t>
            </a:r>
            <a:endParaRPr sz="1600" b="1">
              <a:solidFill>
                <a:schemeClr val="dk1"/>
              </a:solidFill>
              <a:highlight>
                <a:srgbClr val="FFFFFF"/>
              </a:highlight>
              <a:latin typeface="Calibri"/>
              <a:ea typeface="Calibri"/>
              <a:cs typeface="Calibri"/>
              <a:sym typeface="Calibri"/>
            </a:endParaRPr>
          </a:p>
          <a:p>
            <a:pPr marL="914400" lvl="1" indent="-330200" algn="l" rtl="0">
              <a:lnSpc>
                <a:spcPct val="100000"/>
              </a:lnSpc>
              <a:spcBef>
                <a:spcPts val="600"/>
              </a:spcBef>
              <a:spcAft>
                <a:spcPts val="0"/>
              </a:spcAft>
              <a:buClr>
                <a:schemeClr val="dk1"/>
              </a:buClr>
              <a:buSzPts val="1600"/>
              <a:buFont typeface="Calibri"/>
              <a:buChar char="○"/>
            </a:pPr>
            <a:r>
              <a:rPr lang="en-US" sz="1600">
                <a:solidFill>
                  <a:schemeClr val="dk1"/>
                </a:solidFill>
                <a:highlight>
                  <a:srgbClr val="FFFFFF"/>
                </a:highlight>
                <a:latin typeface="Calibri"/>
                <a:ea typeface="Calibri"/>
                <a:cs typeface="Calibri"/>
                <a:sym typeface="Calibri"/>
              </a:rPr>
              <a:t> the rates of analgesic opioid use</a:t>
            </a:r>
            <a:endParaRPr sz="1600">
              <a:solidFill>
                <a:schemeClr val="dk1"/>
              </a:solidFill>
              <a:highlight>
                <a:srgbClr val="FFFFFF"/>
              </a:highlight>
              <a:latin typeface="Calibri"/>
              <a:ea typeface="Calibri"/>
              <a:cs typeface="Calibri"/>
              <a:sym typeface="Calibri"/>
            </a:endParaRPr>
          </a:p>
          <a:p>
            <a:pPr marL="914400" lvl="1" indent="-330200" algn="l" rtl="0">
              <a:lnSpc>
                <a:spcPct val="100000"/>
              </a:lnSpc>
              <a:spcBef>
                <a:spcPts val="600"/>
              </a:spcBef>
              <a:spcAft>
                <a:spcPts val="0"/>
              </a:spcAft>
              <a:buClr>
                <a:schemeClr val="dk1"/>
              </a:buClr>
              <a:buSzPts val="1600"/>
              <a:buFont typeface="Calibri"/>
              <a:buChar char="○"/>
            </a:pPr>
            <a:r>
              <a:rPr lang="en-US" sz="1600">
                <a:solidFill>
                  <a:schemeClr val="dk1"/>
                </a:solidFill>
                <a:highlight>
                  <a:srgbClr val="FFFFFF"/>
                </a:highlight>
                <a:latin typeface="Calibri"/>
                <a:ea typeface="Calibri"/>
                <a:cs typeface="Calibri"/>
                <a:sym typeface="Calibri"/>
              </a:rPr>
              <a:t>nasogastric tube feeding</a:t>
            </a:r>
            <a:endParaRPr sz="1600">
              <a:solidFill>
                <a:schemeClr val="dk1"/>
              </a:solidFill>
              <a:highlight>
                <a:srgbClr val="FFFFFF"/>
              </a:highlight>
              <a:latin typeface="Calibri"/>
              <a:ea typeface="Calibri"/>
              <a:cs typeface="Calibri"/>
              <a:sym typeface="Calibri"/>
            </a:endParaRPr>
          </a:p>
          <a:p>
            <a:pPr marL="914400" lvl="1" indent="-330200" algn="l" rtl="0">
              <a:lnSpc>
                <a:spcPct val="100000"/>
              </a:lnSpc>
              <a:spcBef>
                <a:spcPts val="0"/>
              </a:spcBef>
              <a:spcAft>
                <a:spcPts val="0"/>
              </a:spcAft>
              <a:buClr>
                <a:schemeClr val="dk1"/>
              </a:buClr>
              <a:buSzPts val="1600"/>
              <a:buFont typeface="Calibri"/>
              <a:buChar char="○"/>
            </a:pPr>
            <a:r>
              <a:rPr lang="en-US" sz="1600">
                <a:solidFill>
                  <a:schemeClr val="dk1"/>
                </a:solidFill>
                <a:highlight>
                  <a:srgbClr val="FFFFFF"/>
                </a:highlight>
                <a:latin typeface="Calibri"/>
                <a:ea typeface="Calibri"/>
                <a:cs typeface="Calibri"/>
                <a:sym typeface="Calibri"/>
              </a:rPr>
              <a:t>therapy interruptions</a:t>
            </a:r>
            <a:endParaRPr sz="1600">
              <a:solidFill>
                <a:schemeClr val="dk1"/>
              </a:solidFill>
              <a:highlight>
                <a:srgbClr val="FFFFFF"/>
              </a:highlight>
              <a:latin typeface="Calibri"/>
              <a:ea typeface="Calibri"/>
              <a:cs typeface="Calibri"/>
              <a:sym typeface="Calibri"/>
            </a:endParaRPr>
          </a:p>
          <a:p>
            <a:pPr marL="0" lvl="0" indent="0" algn="l" rtl="0">
              <a:lnSpc>
                <a:spcPct val="100000"/>
              </a:lnSpc>
              <a:spcBef>
                <a:spcPts val="600"/>
              </a:spcBef>
              <a:spcAft>
                <a:spcPts val="0"/>
              </a:spcAft>
              <a:buNone/>
            </a:pPr>
            <a:r>
              <a:rPr lang="en-US" sz="1600">
                <a:solidFill>
                  <a:schemeClr val="dk1"/>
                </a:solidFill>
                <a:highlight>
                  <a:srgbClr val="FFFFFF"/>
                </a:highlight>
                <a:latin typeface="Calibri"/>
                <a:ea typeface="Calibri"/>
                <a:cs typeface="Calibri"/>
                <a:sym typeface="Calibri"/>
              </a:rPr>
              <a:t>Oral glutamine supplementation demonstrated various therapeutic benefits in preventing and ameliorating radiation-induced OM among patients with H&amp;N cancer.</a:t>
            </a:r>
            <a:endParaRPr sz="1600">
              <a:solidFill>
                <a:schemeClr val="dk1"/>
              </a:solidFill>
              <a:highlight>
                <a:srgbClr val="FFFFFF"/>
              </a:highlight>
              <a:latin typeface="Calibri"/>
              <a:ea typeface="Calibri"/>
              <a:cs typeface="Calibri"/>
              <a:sym typeface="Calibri"/>
            </a:endParaRPr>
          </a:p>
          <a:p>
            <a:pPr marL="0" lvl="0" indent="0" algn="l" rtl="0">
              <a:lnSpc>
                <a:spcPct val="115000"/>
              </a:lnSpc>
              <a:spcBef>
                <a:spcPts val="2400"/>
              </a:spcBef>
              <a:spcAft>
                <a:spcPts val="600"/>
              </a:spcAft>
              <a:buNone/>
            </a:pPr>
            <a:r>
              <a:rPr lang="en-US" sz="1000">
                <a:solidFill>
                  <a:schemeClr val="dk1"/>
                </a:solidFill>
                <a:highlight>
                  <a:srgbClr val="FFFFFF"/>
                </a:highlight>
                <a:latin typeface="Calibri"/>
                <a:ea typeface="Calibri"/>
                <a:cs typeface="Calibri"/>
                <a:sym typeface="Calibri"/>
              </a:rPr>
              <a:t>Alsubaie, HM et al. </a:t>
            </a:r>
            <a:r>
              <a:rPr lang="en-US" sz="1200">
                <a:solidFill>
                  <a:srgbClr val="1C1D1E"/>
                </a:solidFill>
                <a:highlight>
                  <a:srgbClr val="FFFFFF"/>
                </a:highlight>
                <a:latin typeface="Calibri"/>
                <a:ea typeface="Calibri"/>
                <a:cs typeface="Calibri"/>
                <a:sym typeface="Calibri"/>
              </a:rPr>
              <a:t>Glutamine for prevention and alleviation of radiation-induced oral mucositis in patients with head and neck squamous cell cancer: Systematic review and meta-analysis of controlled trials. Jnl of the Sciences and Specialties of Head and Neck, Oct 2021, Vol 43, Issue 10:31909-3213</a:t>
            </a:r>
            <a:endParaRPr sz="200">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739a1d15cc_0_1789"/>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Supportive care: Manuka honey</a:t>
            </a:r>
            <a:endParaRPr/>
          </a:p>
        </p:txBody>
      </p:sp>
      <p:sp>
        <p:nvSpPr>
          <p:cNvPr id="362" name="Google Shape;362;g2739a1d15cc_0_1789"/>
          <p:cNvSpPr txBox="1"/>
          <p:nvPr/>
        </p:nvSpPr>
        <p:spPr>
          <a:xfrm>
            <a:off x="1156325" y="1989750"/>
            <a:ext cx="7073400" cy="387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272524"/>
                </a:solidFill>
                <a:highlight>
                  <a:srgbClr val="FFFFFF"/>
                </a:highlight>
                <a:latin typeface="Calibri"/>
                <a:ea typeface="Calibri"/>
                <a:cs typeface="Calibri"/>
                <a:sym typeface="Calibri"/>
              </a:rPr>
              <a:t>Manuka honey is collected from beehives around the Manuka bush </a:t>
            </a:r>
            <a:r>
              <a:rPr lang="en-US" sz="1800" i="1">
                <a:solidFill>
                  <a:srgbClr val="272524"/>
                </a:solidFill>
                <a:highlight>
                  <a:srgbClr val="FFFFFF"/>
                </a:highlight>
                <a:latin typeface="Calibri"/>
                <a:ea typeface="Calibri"/>
                <a:cs typeface="Calibri"/>
                <a:sym typeface="Calibri"/>
              </a:rPr>
              <a:t>(Leptospermum scoparium)</a:t>
            </a:r>
            <a:r>
              <a:rPr lang="en-US" sz="1800">
                <a:solidFill>
                  <a:srgbClr val="272524"/>
                </a:solidFill>
                <a:highlight>
                  <a:srgbClr val="FFFFFF"/>
                </a:highlight>
                <a:latin typeface="Calibri"/>
                <a:ea typeface="Calibri"/>
                <a:cs typeface="Calibri"/>
                <a:sym typeface="Calibri"/>
              </a:rPr>
              <a:t>, a plant indigenous to Australia and New Zealand</a:t>
            </a:r>
            <a:endParaRPr sz="1800">
              <a:solidFill>
                <a:srgbClr val="272524"/>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800">
                <a:solidFill>
                  <a:srgbClr val="272524"/>
                </a:solidFill>
                <a:highlight>
                  <a:srgbClr val="FFFFFF"/>
                </a:highlight>
                <a:latin typeface="Calibri"/>
                <a:ea typeface="Calibri"/>
                <a:cs typeface="Calibri"/>
                <a:sym typeface="Calibri"/>
              </a:rPr>
              <a:t>It has been used both as food and as a topical treatment for wounds, burns, and ulcers. </a:t>
            </a:r>
            <a:endParaRPr sz="1800">
              <a:solidFill>
                <a:srgbClr val="272524"/>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800">
                <a:solidFill>
                  <a:srgbClr val="272524"/>
                </a:solidFill>
                <a:highlight>
                  <a:srgbClr val="FFFFFF"/>
                </a:highlight>
                <a:latin typeface="Calibri"/>
                <a:ea typeface="Calibri"/>
                <a:cs typeface="Calibri"/>
                <a:sym typeface="Calibri"/>
              </a:rPr>
              <a:t>Preclinical findings indicate antibacterial</a:t>
            </a:r>
            <a:endParaRPr sz="1800">
              <a:solidFill>
                <a:srgbClr val="272524"/>
              </a:solidFill>
              <a:highlight>
                <a:srgbClr val="FFFFFF"/>
              </a:highlight>
              <a:latin typeface="Calibri"/>
              <a:ea typeface="Calibri"/>
              <a:cs typeface="Calibri"/>
              <a:sym typeface="Calibri"/>
            </a:endParaRPr>
          </a:p>
          <a:p>
            <a:pPr marL="457200" lvl="0" indent="-342900" algn="l" rtl="0">
              <a:spcBef>
                <a:spcPts val="0"/>
              </a:spcBef>
              <a:spcAft>
                <a:spcPts val="0"/>
              </a:spcAft>
              <a:buClr>
                <a:srgbClr val="272524"/>
              </a:buClr>
              <a:buSzPts val="1800"/>
              <a:buFont typeface="Calibri"/>
              <a:buChar char="●"/>
            </a:pPr>
            <a:r>
              <a:rPr lang="en-US" sz="1800">
                <a:solidFill>
                  <a:srgbClr val="272524"/>
                </a:solidFill>
                <a:highlight>
                  <a:srgbClr val="FFFFFF"/>
                </a:highlight>
                <a:latin typeface="Calibri"/>
                <a:ea typeface="Calibri"/>
                <a:cs typeface="Calibri"/>
                <a:sym typeface="Calibri"/>
              </a:rPr>
              <a:t>Anti-inflammatory</a:t>
            </a:r>
            <a:endParaRPr sz="1800">
              <a:solidFill>
                <a:srgbClr val="272524"/>
              </a:solidFill>
              <a:highlight>
                <a:srgbClr val="FFFFFF"/>
              </a:highlight>
              <a:latin typeface="Calibri"/>
              <a:ea typeface="Calibri"/>
              <a:cs typeface="Calibri"/>
              <a:sym typeface="Calibri"/>
            </a:endParaRPr>
          </a:p>
          <a:p>
            <a:pPr marL="457200" lvl="0" indent="-342900" algn="l" rtl="0">
              <a:spcBef>
                <a:spcPts val="0"/>
              </a:spcBef>
              <a:spcAft>
                <a:spcPts val="0"/>
              </a:spcAft>
              <a:buClr>
                <a:srgbClr val="272524"/>
              </a:buClr>
              <a:buSzPts val="1800"/>
              <a:buFont typeface="Calibri"/>
              <a:buChar char="●"/>
            </a:pPr>
            <a:r>
              <a:rPr lang="en-US" sz="1800">
                <a:solidFill>
                  <a:srgbClr val="272524"/>
                </a:solidFill>
                <a:highlight>
                  <a:srgbClr val="FFFFFF"/>
                </a:highlight>
                <a:latin typeface="Calibri"/>
                <a:ea typeface="Calibri"/>
                <a:cs typeface="Calibri"/>
                <a:sym typeface="Calibri"/>
              </a:rPr>
              <a:t>Antioxidant</a:t>
            </a:r>
            <a:endParaRPr sz="1800">
              <a:solidFill>
                <a:srgbClr val="272524"/>
              </a:solidFill>
              <a:highlight>
                <a:srgbClr val="FFFFFF"/>
              </a:highlight>
              <a:latin typeface="Calibri"/>
              <a:ea typeface="Calibri"/>
              <a:cs typeface="Calibri"/>
              <a:sym typeface="Calibri"/>
            </a:endParaRPr>
          </a:p>
          <a:p>
            <a:pPr marL="457200" lvl="0" indent="-342900" algn="l" rtl="0">
              <a:spcBef>
                <a:spcPts val="0"/>
              </a:spcBef>
              <a:spcAft>
                <a:spcPts val="0"/>
              </a:spcAft>
              <a:buClr>
                <a:srgbClr val="272524"/>
              </a:buClr>
              <a:buSzPts val="1800"/>
              <a:buFont typeface="Calibri"/>
              <a:buChar char="●"/>
            </a:pPr>
            <a:r>
              <a:rPr lang="en-US" sz="1800">
                <a:solidFill>
                  <a:srgbClr val="272524"/>
                </a:solidFill>
                <a:highlight>
                  <a:srgbClr val="FFFFFF"/>
                </a:highlight>
                <a:latin typeface="Calibri"/>
                <a:ea typeface="Calibri"/>
                <a:cs typeface="Calibri"/>
                <a:sym typeface="Calibri"/>
              </a:rPr>
              <a:t>Anti-ulcer </a:t>
            </a:r>
            <a:endParaRPr sz="1800">
              <a:solidFill>
                <a:srgbClr val="272524"/>
              </a:solidFill>
              <a:highlight>
                <a:srgbClr val="FFFFFF"/>
              </a:highlight>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solidFill>
                  <a:srgbClr val="272524"/>
                </a:solidFill>
                <a:highlight>
                  <a:srgbClr val="FFFFFF"/>
                </a:highlight>
                <a:latin typeface="Calibri"/>
                <a:ea typeface="Calibri"/>
                <a:cs typeface="Calibri"/>
                <a:sym typeface="Calibri"/>
              </a:rPr>
              <a:t>Effectiveness against several antibiotic-resistant bacteria</a:t>
            </a:r>
            <a:endParaRPr sz="1800">
              <a:solidFill>
                <a:srgbClr val="272524"/>
              </a:solidFill>
              <a:highlight>
                <a:srgbClr val="FFFFFF"/>
              </a:highlight>
              <a:latin typeface="Calibri"/>
              <a:ea typeface="Calibri"/>
              <a:cs typeface="Calibri"/>
              <a:sym typeface="Calibri"/>
            </a:endParaRPr>
          </a:p>
          <a:p>
            <a:pPr marL="0" lvl="0" indent="0" algn="l" rtl="0">
              <a:spcBef>
                <a:spcPts val="0"/>
              </a:spcBef>
              <a:spcAft>
                <a:spcPts val="0"/>
              </a:spcAft>
              <a:buNone/>
            </a:pPr>
            <a:endParaRPr sz="1800">
              <a:solidFill>
                <a:srgbClr val="272524"/>
              </a:solidFill>
              <a:highlight>
                <a:srgbClr val="FFFFFF"/>
              </a:highlight>
              <a:latin typeface="Calibri"/>
              <a:ea typeface="Calibri"/>
              <a:cs typeface="Calibri"/>
              <a:sym typeface="Calibri"/>
            </a:endParaRPr>
          </a:p>
          <a:p>
            <a:pPr marL="0" lvl="0" indent="0" algn="l" rtl="0">
              <a:spcBef>
                <a:spcPts val="0"/>
              </a:spcBef>
              <a:spcAft>
                <a:spcPts val="0"/>
              </a:spcAft>
              <a:buNone/>
            </a:pPr>
            <a:endParaRPr sz="1800">
              <a:solidFill>
                <a:srgbClr val="272524"/>
              </a:solidFill>
              <a:highlight>
                <a:srgbClr val="FFFFFF"/>
              </a:highlight>
              <a:latin typeface="Calibri"/>
              <a:ea typeface="Calibri"/>
              <a:cs typeface="Calibri"/>
              <a:sym typeface="Calibri"/>
            </a:endParaRPr>
          </a:p>
          <a:p>
            <a:pPr marL="0" lvl="0" indent="0" algn="l" rtl="0">
              <a:spcBef>
                <a:spcPts val="0"/>
              </a:spcBef>
              <a:spcAft>
                <a:spcPts val="0"/>
              </a:spcAft>
              <a:buNone/>
            </a:pPr>
            <a:endParaRPr sz="1800">
              <a:solidFill>
                <a:srgbClr val="272524"/>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100" u="sng">
                <a:solidFill>
                  <a:schemeClr val="hlink"/>
                </a:solidFill>
                <a:hlinkClick r:id="rId3"/>
              </a:rPr>
              <a:t>Manuka Honey | Memorial Sloan Kettering Cancer Center (mskcc.org)</a:t>
            </a:r>
            <a:endParaRPr sz="1800">
              <a:solidFill>
                <a:srgbClr val="272524"/>
              </a:solidFill>
              <a:highlight>
                <a:srgbClr val="FFFFFF"/>
              </a:highlight>
              <a:latin typeface="Calibri"/>
              <a:ea typeface="Calibri"/>
              <a:cs typeface="Calibri"/>
              <a:sym typeface="Calibri"/>
            </a:endParaRPr>
          </a:p>
        </p:txBody>
      </p:sp>
      <p:pic>
        <p:nvPicPr>
          <p:cNvPr id="363" name="Google Shape;363;g2739a1d15cc_0_1789"/>
          <p:cNvPicPr preferRelativeResize="0"/>
          <p:nvPr/>
        </p:nvPicPr>
        <p:blipFill>
          <a:blip r:embed="rId4">
            <a:alphaModFix/>
          </a:blip>
          <a:stretch>
            <a:fillRect/>
          </a:stretch>
        </p:blipFill>
        <p:spPr>
          <a:xfrm>
            <a:off x="9135250" y="2729500"/>
            <a:ext cx="2125250" cy="3058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27"/>
          <p:cNvPicPr preferRelativeResize="0"/>
          <p:nvPr/>
        </p:nvPicPr>
        <p:blipFill rotWithShape="1">
          <a:blip r:embed="rId3">
            <a:alphaModFix/>
          </a:blip>
          <a:srcRect/>
          <a:stretch/>
        </p:blipFill>
        <p:spPr>
          <a:xfrm>
            <a:off x="930139" y="414200"/>
            <a:ext cx="11525864" cy="2333988"/>
          </a:xfrm>
          <a:prstGeom prst="rect">
            <a:avLst/>
          </a:prstGeom>
          <a:noFill/>
          <a:ln>
            <a:noFill/>
          </a:ln>
        </p:spPr>
      </p:pic>
      <p:sp>
        <p:nvSpPr>
          <p:cNvPr id="369" name="Google Shape;369;p27"/>
          <p:cNvSpPr txBox="1"/>
          <p:nvPr/>
        </p:nvSpPr>
        <p:spPr>
          <a:xfrm>
            <a:off x="1076466" y="2836419"/>
            <a:ext cx="98964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Mucositis: Magic Mouthwash Patients 200 patients receiving chemotherapy known to cause mucositis  Had mucositis at study entry Excluded if getting radiation Intervention Randomized to 12 days of one of three mouth washes: › Salt and baking soda › Chlorhexidine gluconate 0.12% › Magic mouthwash • 25% lidocaine 0.5% • 1.25% Benadryl • 73.75% Maalox</a:t>
            </a:r>
            <a:endParaRPr/>
          </a:p>
        </p:txBody>
      </p:sp>
      <p:sp>
        <p:nvSpPr>
          <p:cNvPr id="370" name="Google Shape;370;p27"/>
          <p:cNvSpPr txBox="1"/>
          <p:nvPr/>
        </p:nvSpPr>
        <p:spPr>
          <a:xfrm>
            <a:off x="1076466" y="4322879"/>
            <a:ext cx="1007375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Mucositis: Magic Mouthwash Results  Similar time to resolution of signs/symptoms: mean in the 3 groups ranged from 6.6-6.2 days, p=0.59)  No large difference in mean pain scores between groups, p=0.75 My conclusions  Potential criticisms: › This Magic Mouthwash had very little lidocaine › Other rinses were both active against mucositis (no placebo arm)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The Larynx </a:t>
            </a:r>
            <a:endParaRPr/>
          </a:p>
        </p:txBody>
      </p:sp>
      <p:pic>
        <p:nvPicPr>
          <p:cNvPr id="124" name="Google Shape;124;p4"/>
          <p:cNvPicPr preferRelativeResize="0">
            <a:picLocks noGrp="1"/>
          </p:cNvPicPr>
          <p:nvPr>
            <p:ph type="body" idx="1"/>
          </p:nvPr>
        </p:nvPicPr>
        <p:blipFill rotWithShape="1">
          <a:blip r:embed="rId3">
            <a:alphaModFix/>
          </a:blip>
          <a:srcRect/>
          <a:stretch/>
        </p:blipFill>
        <p:spPr>
          <a:xfrm>
            <a:off x="3610712" y="1846263"/>
            <a:ext cx="5030901" cy="4022725"/>
          </a:xfrm>
          <a:prstGeom prst="rect">
            <a:avLst/>
          </a:prstGeom>
          <a:noFill/>
          <a:ln>
            <a:noFill/>
          </a:ln>
        </p:spPr>
      </p:pic>
      <p:sp>
        <p:nvSpPr>
          <p:cNvPr id="125" name="Google Shape;125;p4"/>
          <p:cNvSpPr txBox="1"/>
          <p:nvPr/>
        </p:nvSpPr>
        <p:spPr>
          <a:xfrm>
            <a:off x="203598" y="5330309"/>
            <a:ext cx="60936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sng" strike="noStrike" cap="none">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normal - YouTube</a:t>
            </a: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739a1d15cc_0_1889"/>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3F3F3F"/>
              </a:buClr>
              <a:buSzPts val="3500"/>
              <a:buFont typeface="Calibri"/>
              <a:buNone/>
            </a:pPr>
            <a:r>
              <a:rPr lang="en-US" sz="3500"/>
              <a:t>Magic Mouthwash</a:t>
            </a:r>
            <a:endParaRPr/>
          </a:p>
        </p:txBody>
      </p:sp>
      <p:sp>
        <p:nvSpPr>
          <p:cNvPr id="376" name="Google Shape;376;g2739a1d15cc_0_1889"/>
          <p:cNvSpPr txBox="1"/>
          <p:nvPr/>
        </p:nvSpPr>
        <p:spPr>
          <a:xfrm>
            <a:off x="790433" y="2224680"/>
            <a:ext cx="10515600" cy="3786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Many names/formulations</a:t>
            </a:r>
            <a:r>
              <a:rPr lang="en-US" sz="20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Magic Mouthwash, Triple mix, BMX , Noll’s solution, Pink lady, Magic swizzle</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Often includes ingredients such as:</a:t>
            </a:r>
            <a:endParaRPr b="1"/>
          </a:p>
          <a:p>
            <a:pPr marL="457200" marR="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antihistamine (such as diphenhydramine/Benadryl), antacid (such as Maalox)</a:t>
            </a:r>
            <a:r>
              <a:rPr lang="en-US">
                <a:solidFill>
                  <a:schemeClr val="dk1"/>
                </a:solidFill>
              </a:rPr>
              <a:t>, </a:t>
            </a:r>
            <a:r>
              <a:rPr lang="en-US" sz="2000">
                <a:solidFill>
                  <a:schemeClr val="dk1"/>
                </a:solidFill>
                <a:latin typeface="Calibri"/>
                <a:ea typeface="Calibri"/>
                <a:cs typeface="Calibri"/>
                <a:sym typeface="Calibri"/>
              </a:rPr>
              <a:t>numbing (such as lidocaine)</a:t>
            </a:r>
            <a:endParaRPr sz="2000">
              <a:solidFill>
                <a:schemeClr val="dk1"/>
              </a:solidFill>
              <a:latin typeface="Calibri"/>
              <a:ea typeface="Calibri"/>
              <a:cs typeface="Calibri"/>
              <a:sym typeface="Calibri"/>
            </a:endParaRPr>
          </a:p>
          <a:p>
            <a:pPr marL="457200" marR="0" lvl="0" indent="0" algn="l" rtl="0">
              <a:spcBef>
                <a:spcPts val="0"/>
              </a:spcBef>
              <a:spcAft>
                <a:spcPts val="0"/>
              </a:spcAft>
              <a:buNone/>
            </a:pPr>
            <a:endParaRPr sz="2000">
              <a:solidFill>
                <a:schemeClr val="dk1"/>
              </a:solidFill>
              <a:latin typeface="Calibri"/>
              <a:ea typeface="Calibri"/>
              <a:cs typeface="Calibri"/>
              <a:sym typeface="Calibri"/>
            </a:endParaRPr>
          </a:p>
          <a:p>
            <a:pPr marL="457200" marR="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antifungal (such as nystatin)</a:t>
            </a:r>
            <a:endParaRPr/>
          </a:p>
          <a:p>
            <a:pPr marL="457200" marR="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antibiotic (such as tetracycline)</a:t>
            </a:r>
            <a:endParaRPr/>
          </a:p>
          <a:p>
            <a:pPr marL="457200" marR="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steroid (such as dexamethasone)</a:t>
            </a:r>
            <a:endParaRPr/>
          </a:p>
          <a:p>
            <a:pPr marL="457200" marR="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coating agent (such as sucralfate)</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pic>
        <p:nvPicPr>
          <p:cNvPr id="377" name="Google Shape;377;g2739a1d15cc_0_1889"/>
          <p:cNvPicPr preferRelativeResize="0"/>
          <p:nvPr/>
        </p:nvPicPr>
        <p:blipFill rotWithShape="1">
          <a:blip r:embed="rId3">
            <a:alphaModFix/>
          </a:blip>
          <a:srcRect l="7375" t="4574" r="4712" b="5545"/>
          <a:stretch/>
        </p:blipFill>
        <p:spPr>
          <a:xfrm>
            <a:off x="9675126" y="341289"/>
            <a:ext cx="2101800" cy="1883400"/>
          </a:xfrm>
          <a:prstGeom prst="flowChartConnector">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g2739a1d15cc_0_1987"/>
          <p:cNvPicPr preferRelativeResize="0"/>
          <p:nvPr/>
        </p:nvPicPr>
        <p:blipFill>
          <a:blip r:embed="rId3">
            <a:alphaModFix/>
          </a:blip>
          <a:stretch>
            <a:fillRect/>
          </a:stretch>
        </p:blipFill>
        <p:spPr>
          <a:xfrm>
            <a:off x="-118525" y="0"/>
            <a:ext cx="12191984"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Work up </a:t>
            </a:r>
            <a:endParaRPr/>
          </a:p>
        </p:txBody>
      </p:sp>
      <p:sp>
        <p:nvSpPr>
          <p:cNvPr id="389" name="Google Shape;389;p3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lnSpcReduction="10000"/>
          </a:bodyPr>
          <a:lstStyle/>
          <a:p>
            <a:pPr marL="91440" lvl="0" indent="-127000" algn="l" rtl="0">
              <a:lnSpc>
                <a:spcPct val="90000"/>
              </a:lnSpc>
              <a:spcBef>
                <a:spcPts val="0"/>
              </a:spcBef>
              <a:spcAft>
                <a:spcPts val="0"/>
              </a:spcAft>
              <a:buSzPts val="2000"/>
              <a:buChar char=" "/>
            </a:pPr>
            <a:r>
              <a:rPr lang="en-US"/>
              <a:t> Scope exam: Different patient but similar circumstance: </a:t>
            </a:r>
            <a:r>
              <a:rPr lang="en-US" sz="1800" u="sng">
                <a:solidFill>
                  <a:srgbClr val="0000FF"/>
                </a:solidFill>
                <a:hlinkClick r:id="rId3">
                  <a:extLst>
                    <a:ext uri="{A12FA001-AC4F-418D-AE19-62706E023703}">
                      <ahyp:hlinkClr xmlns:ahyp="http://schemas.microsoft.com/office/drawing/2018/hyperlinkcolor" val="tx"/>
                    </a:ext>
                  </a:extLst>
                </a:hlinkClick>
              </a:rPr>
              <a:t>https://youtu.be/a_LGKVqsIlQ</a:t>
            </a:r>
            <a:endParaRPr sz="1800">
              <a:solidFill>
                <a:schemeClr val="dk1"/>
              </a:solidFill>
            </a:endParaRPr>
          </a:p>
          <a:p>
            <a:pPr marL="0" lvl="0" indent="0" algn="l" rtl="0">
              <a:lnSpc>
                <a:spcPct val="90000"/>
              </a:lnSpc>
              <a:spcBef>
                <a:spcPts val="0"/>
              </a:spcBef>
              <a:spcAft>
                <a:spcPts val="0"/>
              </a:spcAft>
              <a:buNone/>
            </a:pPr>
            <a:endParaRPr/>
          </a:p>
          <a:p>
            <a:pPr marL="384048" lvl="1" indent="-182880" algn="l" rtl="0">
              <a:lnSpc>
                <a:spcPct val="90000"/>
              </a:lnSpc>
              <a:spcBef>
                <a:spcPts val="400"/>
              </a:spcBef>
              <a:spcAft>
                <a:spcPts val="0"/>
              </a:spcAft>
              <a:buSzPts val="1800"/>
              <a:buChar char="◦"/>
            </a:pPr>
            <a:r>
              <a:rPr lang="en-US"/>
              <a:t>Exophytic friable mass involving entire length of the left true vocal fold extending to the false fold and supraglottis</a:t>
            </a:r>
            <a:endParaRPr/>
          </a:p>
          <a:p>
            <a:pPr marL="384048" lvl="1" indent="-182880" algn="l" rtl="0">
              <a:lnSpc>
                <a:spcPct val="90000"/>
              </a:lnSpc>
              <a:spcBef>
                <a:spcPts val="600"/>
              </a:spcBef>
              <a:spcAft>
                <a:spcPts val="0"/>
              </a:spcAft>
              <a:buSzPts val="1800"/>
              <a:buChar char="◦"/>
            </a:pPr>
            <a:r>
              <a:rPr lang="en-US"/>
              <a:t>Left true vocal fold is immobile</a:t>
            </a:r>
            <a:endParaRPr/>
          </a:p>
          <a:p>
            <a:pPr marL="384048" lvl="1" indent="-182880" algn="l" rtl="0">
              <a:lnSpc>
                <a:spcPct val="90000"/>
              </a:lnSpc>
              <a:spcBef>
                <a:spcPts val="600"/>
              </a:spcBef>
              <a:spcAft>
                <a:spcPts val="0"/>
              </a:spcAft>
              <a:buSzPts val="1800"/>
              <a:buChar char="◦"/>
            </a:pPr>
            <a:r>
              <a:rPr lang="en-US"/>
              <a:t>Glottic airway patent</a:t>
            </a:r>
            <a:endParaRPr/>
          </a:p>
          <a:p>
            <a:pPr marL="384048" lvl="1" indent="-55879" algn="l" rtl="0">
              <a:lnSpc>
                <a:spcPct val="90000"/>
              </a:lnSpc>
              <a:spcBef>
                <a:spcPts val="600"/>
              </a:spcBef>
              <a:spcAft>
                <a:spcPts val="0"/>
              </a:spcAft>
              <a:buSzPts val="2000"/>
              <a:buNone/>
            </a:pPr>
            <a:endParaRPr sz="2000">
              <a:solidFill>
                <a:srgbClr val="3F3F3F"/>
              </a:solidFill>
              <a:latin typeface="Calibri"/>
              <a:ea typeface="Calibri"/>
              <a:cs typeface="Calibri"/>
              <a:sym typeface="Calibri"/>
            </a:endParaRPr>
          </a:p>
          <a:p>
            <a:pPr marL="201168" lvl="1" indent="0" algn="l" rtl="0">
              <a:lnSpc>
                <a:spcPct val="90000"/>
              </a:lnSpc>
              <a:spcBef>
                <a:spcPts val="600"/>
              </a:spcBef>
              <a:spcAft>
                <a:spcPts val="0"/>
              </a:spcAft>
              <a:buSzPts val="2000"/>
              <a:buNone/>
            </a:pPr>
            <a:r>
              <a:rPr lang="en-US" sz="2000">
                <a:solidFill>
                  <a:srgbClr val="3F3F3F"/>
                </a:solidFill>
                <a:latin typeface="Calibri"/>
                <a:ea typeface="Calibri"/>
                <a:cs typeface="Calibri"/>
                <a:sym typeface="Calibri"/>
              </a:rPr>
              <a:t>Imaging: </a:t>
            </a:r>
            <a:endParaRPr/>
          </a:p>
          <a:p>
            <a:pPr marL="384048" lvl="1" indent="-182880" algn="l" rtl="0">
              <a:lnSpc>
                <a:spcPct val="90000"/>
              </a:lnSpc>
              <a:spcBef>
                <a:spcPts val="600"/>
              </a:spcBef>
              <a:spcAft>
                <a:spcPts val="0"/>
              </a:spcAft>
              <a:buSzPts val="2000"/>
              <a:buChar char="◦"/>
            </a:pPr>
            <a:r>
              <a:rPr lang="en-US" sz="2000" b="0" i="0" u="none" strike="noStrike" cap="none">
                <a:solidFill>
                  <a:srgbClr val="3F3F3F"/>
                </a:solidFill>
                <a:latin typeface="Calibri"/>
                <a:ea typeface="Calibri"/>
                <a:cs typeface="Calibri"/>
                <a:sym typeface="Calibri"/>
              </a:rPr>
              <a:t>PETCT 12/2021: Increased uptake noted throughout the left true vocal cord which measures 17x13 mm, SUV8.4.</a:t>
            </a:r>
            <a:endParaRPr/>
          </a:p>
          <a:p>
            <a:pPr marL="384048" lvl="1" indent="-182880" algn="l" rtl="0">
              <a:lnSpc>
                <a:spcPct val="90000"/>
              </a:lnSpc>
              <a:spcBef>
                <a:spcPts val="600"/>
              </a:spcBef>
              <a:spcAft>
                <a:spcPts val="0"/>
              </a:spcAft>
              <a:buSzPts val="2000"/>
              <a:buChar char="◦"/>
            </a:pPr>
            <a:r>
              <a:rPr lang="en-US" sz="2000" b="0" i="0" u="none" strike="noStrike" cap="none">
                <a:solidFill>
                  <a:srgbClr val="3F3F3F"/>
                </a:solidFill>
                <a:latin typeface="Calibri"/>
                <a:ea typeface="Calibri"/>
                <a:cs typeface="Calibri"/>
                <a:sym typeface="Calibri"/>
              </a:rPr>
              <a:t>Stable appearance of multiple nodules in the right long tracking along the anterior right minor fissure. None demonstrate increased metabolic activity. Largest is 16x11 mm</a:t>
            </a:r>
            <a:endParaRPr/>
          </a:p>
          <a:p>
            <a:pPr marL="384048" lvl="1" indent="-68579" algn="l" rtl="0">
              <a:lnSpc>
                <a:spcPct val="90000"/>
              </a:lnSpc>
              <a:spcBef>
                <a:spcPts val="600"/>
              </a:spcBef>
              <a:spcAft>
                <a:spcPts val="0"/>
              </a:spcAft>
              <a:buSzPts val="18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Pathology and Plan</a:t>
            </a:r>
            <a:endParaRPr/>
          </a:p>
        </p:txBody>
      </p:sp>
      <p:sp>
        <p:nvSpPr>
          <p:cNvPr id="395" name="Google Shape;395;p34"/>
          <p:cNvSpPr txBox="1">
            <a:spLocks noGrp="1"/>
          </p:cNvSpPr>
          <p:nvPr>
            <p:ph type="body" idx="1"/>
          </p:nvPr>
        </p:nvSpPr>
        <p:spPr>
          <a:xfrm>
            <a:off x="1205250" y="1824208"/>
            <a:ext cx="10603200" cy="4564500"/>
          </a:xfrm>
          <a:prstGeom prst="rect">
            <a:avLst/>
          </a:prstGeom>
          <a:noFill/>
          <a:ln>
            <a:noFill/>
          </a:ln>
        </p:spPr>
        <p:txBody>
          <a:bodyPr spcFirstLastPara="1" wrap="square" lIns="0" tIns="45700" rIns="0" bIns="45700" anchor="t" anchorCtr="0">
            <a:normAutofit/>
          </a:bodyPr>
          <a:lstStyle/>
          <a:p>
            <a:pPr marL="228600" marR="0" lvl="0" indent="-228600" algn="l" rtl="0">
              <a:lnSpc>
                <a:spcPct val="9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Biopsy done on 3/11/22</a:t>
            </a:r>
            <a:endParaRPr/>
          </a:p>
          <a:p>
            <a:pPr marL="45720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000000"/>
                </a:solidFill>
                <a:latin typeface="Courier New"/>
                <a:ea typeface="Courier New"/>
                <a:cs typeface="Courier New"/>
                <a:sym typeface="Courier New"/>
              </a:rPr>
              <a:t>DIAGNOSIS:</a:t>
            </a:r>
            <a:endParaRPr/>
          </a:p>
          <a:p>
            <a:pPr marL="45720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000000"/>
                </a:solidFill>
                <a:latin typeface="Courier New"/>
                <a:ea typeface="Courier New"/>
                <a:cs typeface="Courier New"/>
                <a:sym typeface="Courier New"/>
              </a:rPr>
              <a:t>      VOCAL CORD MASS, LEFT TRUE AND FALSE VOCAL CORD, BIOPSY (A)</a:t>
            </a:r>
            <a:endParaRPr/>
          </a:p>
          <a:p>
            <a:pPr marL="45720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000000"/>
                </a:solidFill>
                <a:latin typeface="Courier New"/>
                <a:ea typeface="Courier New"/>
                <a:cs typeface="Courier New"/>
                <a:sym typeface="Courier New"/>
              </a:rPr>
              <a:t>        --    RECURRENT SQUAMOUS CELL CARCINOMA </a:t>
            </a:r>
            <a:endParaRPr/>
          </a:p>
          <a:p>
            <a:pPr marL="45720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000000"/>
                </a:solidFill>
                <a:latin typeface="Courier New"/>
                <a:ea typeface="Courier New"/>
                <a:cs typeface="Courier New"/>
                <a:sym typeface="Courier New"/>
              </a:rPr>
              <a:t>       </a:t>
            </a:r>
            <a:endParaRPr/>
          </a:p>
          <a:p>
            <a:pPr marL="45720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000000"/>
                </a:solidFill>
                <a:latin typeface="Courier New"/>
                <a:ea typeface="Courier New"/>
                <a:cs typeface="Courier New"/>
                <a:sym typeface="Courier New"/>
              </a:rPr>
              <a:t>      VOCAL CORD, LEFT TRUE, BIOPSY (B)</a:t>
            </a:r>
            <a:endParaRPr/>
          </a:p>
          <a:p>
            <a:pPr marL="45720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000000"/>
                </a:solidFill>
                <a:latin typeface="Courier New"/>
                <a:ea typeface="Courier New"/>
                <a:cs typeface="Courier New"/>
                <a:sym typeface="Courier New"/>
              </a:rPr>
              <a:t>        --    RECURRENT SQUAMOUS CELL CARCINOMA </a:t>
            </a:r>
            <a:endParaRPr/>
          </a:p>
          <a:p>
            <a:pPr marL="45720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000000"/>
                </a:solidFill>
                <a:latin typeface="Courier New"/>
                <a:ea typeface="Courier New"/>
                <a:cs typeface="Courier New"/>
                <a:sym typeface="Courier New"/>
              </a:rPr>
              <a:t>       </a:t>
            </a:r>
            <a:endParaRPr/>
          </a:p>
          <a:p>
            <a:pPr marL="45720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000000"/>
                </a:solidFill>
                <a:latin typeface="Courier New"/>
                <a:ea typeface="Courier New"/>
                <a:cs typeface="Courier New"/>
                <a:sym typeface="Courier New"/>
              </a:rPr>
              <a:t>      ANTERIOR COMMISSURE OF LARYNX, BIOPSY (C)</a:t>
            </a:r>
            <a:endParaRPr/>
          </a:p>
          <a:p>
            <a:pPr marL="45720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000000"/>
                </a:solidFill>
                <a:latin typeface="Courier New"/>
                <a:ea typeface="Courier New"/>
                <a:cs typeface="Courier New"/>
                <a:sym typeface="Courier New"/>
              </a:rPr>
              <a:t>        --    RECURRENT SQUAMOUS CELL CARCINOMA</a:t>
            </a:r>
            <a:endParaRPr/>
          </a:p>
          <a:p>
            <a:pPr marL="45720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000000"/>
                </a:solidFill>
                <a:latin typeface="Courier New"/>
                <a:ea typeface="Courier New"/>
                <a:cs typeface="Courier New"/>
                <a:sym typeface="Courier New"/>
              </a:rPr>
              <a:t>       </a:t>
            </a:r>
            <a:endParaRPr/>
          </a:p>
          <a:p>
            <a:pPr marL="45720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000000"/>
                </a:solidFill>
                <a:latin typeface="Courier New"/>
                <a:ea typeface="Courier New"/>
                <a:cs typeface="Courier New"/>
                <a:sym typeface="Courier New"/>
              </a:rPr>
              <a:t>      VOCAL CORD, LEFT FALSE, BIOPSY (D)</a:t>
            </a:r>
            <a:endParaRPr/>
          </a:p>
          <a:p>
            <a:pPr marL="457200" marR="0" lvl="0" indent="0" algn="l" rtl="0">
              <a:lnSpc>
                <a:spcPct val="90000"/>
              </a:lnSpc>
              <a:spcBef>
                <a:spcPts val="1000"/>
              </a:spcBef>
              <a:spcAft>
                <a:spcPts val="0"/>
              </a:spcAft>
              <a:buClr>
                <a:srgbClr val="000000"/>
              </a:buClr>
              <a:buSzPts val="1200"/>
              <a:buFont typeface="Arial"/>
              <a:buNone/>
            </a:pPr>
            <a:r>
              <a:rPr lang="en-US" sz="1200" b="0" i="0" u="none" strike="noStrike" cap="none">
                <a:solidFill>
                  <a:srgbClr val="000000"/>
                </a:solidFill>
                <a:latin typeface="Courier New"/>
                <a:ea typeface="Courier New"/>
                <a:cs typeface="Courier New"/>
                <a:sym typeface="Courier New"/>
              </a:rPr>
              <a:t>        --    RECURRENT SQUAMOUS CELL CARCINOMA </a:t>
            </a:r>
            <a:endParaRPr/>
          </a:p>
          <a:p>
            <a:pPr marL="0" marR="0" lvl="0" indent="0" algn="l" rtl="0">
              <a:lnSpc>
                <a:spcPct val="90000"/>
              </a:lnSpc>
              <a:spcBef>
                <a:spcPts val="1000"/>
              </a:spcBef>
              <a:spcAft>
                <a:spcPts val="0"/>
              </a:spcAft>
              <a:buClr>
                <a:srgbClr val="000000"/>
              </a:buClr>
              <a:buSzPts val="1200"/>
              <a:buFont typeface="Arial"/>
              <a:buNone/>
            </a:pPr>
            <a:r>
              <a:rPr lang="en-US" sz="1800">
                <a:solidFill>
                  <a:srgbClr val="000000"/>
                </a:solidFill>
              </a:rPr>
              <a:t>• Plan: crT2 vs T3, N0, M?, Laryngectomy </a:t>
            </a:r>
            <a:endParaRPr sz="1800"/>
          </a:p>
          <a:p>
            <a:pPr marL="0" marR="0" lvl="0" indent="0" algn="l" rtl="0">
              <a:lnSpc>
                <a:spcPct val="90000"/>
              </a:lnSpc>
              <a:spcBef>
                <a:spcPts val="1000"/>
              </a:spcBef>
              <a:spcAft>
                <a:spcPts val="0"/>
              </a:spcAft>
              <a:buClr>
                <a:srgbClr val="3F3F3F"/>
              </a:buClr>
              <a:buSzPts val="1200"/>
              <a:buFont typeface="Arial"/>
              <a:buNone/>
            </a:pPr>
            <a:endParaRPr sz="1200" b="0" i="0" u="none" strike="noStrike" cap="none">
              <a:solidFill>
                <a:srgbClr val="000000"/>
              </a:solidFill>
              <a:latin typeface="Courier New"/>
              <a:ea typeface="Courier New"/>
              <a:cs typeface="Courier New"/>
              <a:sym typeface="Courier New"/>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6"/>
          <p:cNvSpPr txBox="1">
            <a:spLocks noGrp="1"/>
          </p:cNvSpPr>
          <p:nvPr>
            <p:ph type="title"/>
          </p:nvPr>
        </p:nvSpPr>
        <p:spPr>
          <a:xfrm>
            <a:off x="333375" y="286604"/>
            <a:ext cx="10822305" cy="107547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AJCC: Guidelines for T-Stage Laryngeal CA</a:t>
            </a:r>
            <a:endParaRPr/>
          </a:p>
        </p:txBody>
      </p:sp>
      <p:pic>
        <p:nvPicPr>
          <p:cNvPr id="401" name="Google Shape;401;p36"/>
          <p:cNvPicPr preferRelativeResize="0">
            <a:picLocks noGrp="1"/>
          </p:cNvPicPr>
          <p:nvPr>
            <p:ph type="body" idx="1"/>
          </p:nvPr>
        </p:nvPicPr>
        <p:blipFill rotWithShape="1">
          <a:blip r:embed="rId3">
            <a:alphaModFix/>
          </a:blip>
          <a:srcRect/>
          <a:stretch/>
        </p:blipFill>
        <p:spPr>
          <a:xfrm>
            <a:off x="477520" y="1473200"/>
            <a:ext cx="11023600" cy="485648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8"/>
          <p:cNvSpPr txBox="1">
            <a:spLocks noGrp="1"/>
          </p:cNvSpPr>
          <p:nvPr>
            <p:ph type="title"/>
          </p:nvPr>
        </p:nvSpPr>
        <p:spPr>
          <a:xfrm>
            <a:off x="276225" y="286603"/>
            <a:ext cx="11449050" cy="70230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00000"/>
              <a:buFont typeface="Calibri"/>
              <a:buNone/>
            </a:pPr>
            <a:r>
              <a:rPr lang="en-US" sz="4800"/>
              <a:t>AJCC: Guidelines for TNM-Stage Laryngeal CA</a:t>
            </a:r>
            <a:endParaRPr/>
          </a:p>
        </p:txBody>
      </p:sp>
      <p:pic>
        <p:nvPicPr>
          <p:cNvPr id="407" name="Google Shape;407;p38"/>
          <p:cNvPicPr preferRelativeResize="0">
            <a:picLocks noGrp="1"/>
          </p:cNvPicPr>
          <p:nvPr>
            <p:ph type="body" idx="1"/>
          </p:nvPr>
        </p:nvPicPr>
        <p:blipFill rotWithShape="1">
          <a:blip r:embed="rId3">
            <a:alphaModFix/>
          </a:blip>
          <a:srcRect/>
          <a:stretch/>
        </p:blipFill>
        <p:spPr>
          <a:xfrm>
            <a:off x="161926" y="1381125"/>
            <a:ext cx="11649074" cy="49625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9"/>
          <p:cNvSpPr txBox="1">
            <a:spLocks noGrp="1"/>
          </p:cNvSpPr>
          <p:nvPr>
            <p:ph type="title"/>
          </p:nvPr>
        </p:nvSpPr>
        <p:spPr>
          <a:xfrm>
            <a:off x="7616598" y="263527"/>
            <a:ext cx="3690257"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Salvage Total Laryngectomy</a:t>
            </a:r>
            <a:endParaRPr/>
          </a:p>
        </p:txBody>
      </p:sp>
      <p:pic>
        <p:nvPicPr>
          <p:cNvPr id="413" name="Google Shape;413;p39"/>
          <p:cNvPicPr preferRelativeResize="0"/>
          <p:nvPr/>
        </p:nvPicPr>
        <p:blipFill rotWithShape="1">
          <a:blip r:embed="rId3">
            <a:alphaModFix/>
          </a:blip>
          <a:srcRect/>
          <a:stretch/>
        </p:blipFill>
        <p:spPr>
          <a:xfrm>
            <a:off x="362537" y="1617772"/>
            <a:ext cx="6909801" cy="4387723"/>
          </a:xfrm>
          <a:prstGeom prst="rect">
            <a:avLst/>
          </a:prstGeom>
          <a:noFill/>
          <a:ln>
            <a:noFill/>
          </a:ln>
        </p:spPr>
      </p:pic>
      <p:sp>
        <p:nvSpPr>
          <p:cNvPr id="414" name="Google Shape;414;p39"/>
          <p:cNvSpPr txBox="1">
            <a:spLocks noGrp="1"/>
          </p:cNvSpPr>
          <p:nvPr>
            <p:ph type="body" idx="1"/>
          </p:nvPr>
        </p:nvSpPr>
        <p:spPr>
          <a:xfrm>
            <a:off x="7450575" y="1890451"/>
            <a:ext cx="3690300" cy="4115100"/>
          </a:xfrm>
          <a:prstGeom prst="rect">
            <a:avLst/>
          </a:prstGeom>
          <a:noFill/>
          <a:ln>
            <a:noFill/>
          </a:ln>
        </p:spPr>
        <p:txBody>
          <a:bodyPr spcFirstLastPara="1" wrap="square" lIns="0" tIns="45700" rIns="0" bIns="45700" anchor="t" anchorCtr="0">
            <a:normAutofit fontScale="92500" lnSpcReduction="20000"/>
          </a:bodyPr>
          <a:lstStyle/>
          <a:p>
            <a:pPr marL="0" lvl="0" indent="0" algn="l" rtl="0">
              <a:lnSpc>
                <a:spcPct val="115000"/>
              </a:lnSpc>
              <a:spcBef>
                <a:spcPts val="2800"/>
              </a:spcBef>
              <a:spcAft>
                <a:spcPts val="0"/>
              </a:spcAft>
              <a:buSzPct val="61111"/>
              <a:buNone/>
            </a:pPr>
            <a:r>
              <a:rPr lang="en-US" sz="1800" u="sng">
                <a:solidFill>
                  <a:schemeClr val="hlink"/>
                </a:solidFill>
                <a:latin typeface="Roboto"/>
                <a:ea typeface="Roboto"/>
                <a:cs typeface="Roboto"/>
                <a:sym typeface="Roboto"/>
                <a:hlinkClick r:id="rId4"/>
              </a:rPr>
              <a:t>https://www.youtube.com/watch?v=5zWB4dLYChM</a:t>
            </a:r>
            <a:endParaRPr sz="1800">
              <a:latin typeface="Roboto"/>
              <a:ea typeface="Roboto"/>
              <a:cs typeface="Roboto"/>
              <a:sym typeface="Roboto"/>
            </a:endParaRPr>
          </a:p>
          <a:p>
            <a:pPr marL="0" lvl="0" indent="0" algn="l" rtl="0">
              <a:lnSpc>
                <a:spcPct val="90000"/>
              </a:lnSpc>
              <a:spcBef>
                <a:spcPts val="1400"/>
              </a:spcBef>
              <a:spcAft>
                <a:spcPts val="0"/>
              </a:spcAft>
              <a:buSzPct val="100000"/>
              <a:buNone/>
            </a:pPr>
            <a:endParaRPr sz="2400"/>
          </a:p>
          <a:p>
            <a:pPr marL="0" lvl="0" indent="0" algn="l" rtl="0">
              <a:lnSpc>
                <a:spcPct val="90000"/>
              </a:lnSpc>
              <a:spcBef>
                <a:spcPts val="1400"/>
              </a:spcBef>
              <a:spcAft>
                <a:spcPts val="0"/>
              </a:spcAft>
              <a:buSzPct val="100000"/>
              <a:buNone/>
            </a:pPr>
            <a:r>
              <a:rPr lang="en-US" sz="2400"/>
              <a:t>Surgical removal of voice box</a:t>
            </a:r>
            <a:endParaRPr sz="2400"/>
          </a:p>
          <a:p>
            <a:pPr marL="0" lvl="0" indent="0" algn="l" rtl="0">
              <a:lnSpc>
                <a:spcPct val="90000"/>
              </a:lnSpc>
              <a:spcBef>
                <a:spcPts val="1400"/>
              </a:spcBef>
              <a:spcAft>
                <a:spcPts val="0"/>
              </a:spcAft>
              <a:buSzPct val="100000"/>
              <a:buNone/>
            </a:pPr>
            <a:r>
              <a:rPr lang="en-US" sz="2400"/>
              <a:t>Separation of esophagus and voice box</a:t>
            </a:r>
            <a:endParaRPr sz="2400"/>
          </a:p>
          <a:p>
            <a:pPr marL="0" lvl="0" indent="0" algn="l" rtl="0">
              <a:lnSpc>
                <a:spcPct val="90000"/>
              </a:lnSpc>
              <a:spcBef>
                <a:spcPts val="1400"/>
              </a:spcBef>
              <a:spcAft>
                <a:spcPts val="0"/>
              </a:spcAft>
              <a:buSzPct val="100000"/>
              <a:buNone/>
            </a:pPr>
            <a:endParaRPr sz="2400"/>
          </a:p>
          <a:p>
            <a:pPr marL="0" lvl="0" indent="0" algn="l" rtl="0">
              <a:lnSpc>
                <a:spcPct val="90000"/>
              </a:lnSpc>
              <a:spcBef>
                <a:spcPts val="1400"/>
              </a:spcBef>
              <a:spcAft>
                <a:spcPts val="0"/>
              </a:spcAft>
              <a:buSzPct val="100000"/>
              <a:buNone/>
            </a:pPr>
            <a:r>
              <a:rPr lang="en-US" sz="2400"/>
              <a:t>Scope exam after TL:</a:t>
            </a:r>
            <a:br>
              <a:rPr lang="en-US" sz="2400"/>
            </a:br>
            <a:r>
              <a:rPr lang="en-US" sz="2400" u="sng">
                <a:solidFill>
                  <a:srgbClr val="0000FF"/>
                </a:solidFill>
                <a:hlinkClick r:id="rId5">
                  <a:extLst>
                    <a:ext uri="{A12FA001-AC4F-418D-AE19-62706E023703}">
                      <ahyp:hlinkClr xmlns:ahyp="http://schemas.microsoft.com/office/drawing/2018/hyperlinkcolor" val="tx"/>
                    </a:ext>
                  </a:extLst>
                </a:hlinkClick>
              </a:rPr>
              <a:t>https://youtu.be/d1C3p3iOQRQ</a:t>
            </a:r>
            <a:br>
              <a:rPr lang="en-US" sz="2400">
                <a:solidFill>
                  <a:schemeClr val="dk1"/>
                </a:solidFill>
              </a:rPr>
            </a:br>
            <a:br>
              <a:rPr lang="en-US" sz="2400">
                <a:solidFill>
                  <a:schemeClr val="dk1"/>
                </a:solidFill>
              </a:rPr>
            </a:br>
            <a:r>
              <a:rPr lang="en-US" sz="2400">
                <a:solidFill>
                  <a:schemeClr val="dk1"/>
                </a:solidFill>
              </a:rPr>
              <a:t>Scope through stoma after TL:</a:t>
            </a:r>
            <a:br>
              <a:rPr lang="en-US" sz="2400">
                <a:solidFill>
                  <a:schemeClr val="dk1"/>
                </a:solidFill>
              </a:rPr>
            </a:br>
            <a:r>
              <a:rPr lang="en-US" sz="2400" u="sng">
                <a:solidFill>
                  <a:srgbClr val="0000FF"/>
                </a:solidFill>
                <a:hlinkClick r:id="rId6">
                  <a:extLst>
                    <a:ext uri="{A12FA001-AC4F-418D-AE19-62706E023703}">
                      <ahyp:hlinkClr xmlns:ahyp="http://schemas.microsoft.com/office/drawing/2018/hyperlinkcolor" val="tx"/>
                    </a:ext>
                  </a:extLst>
                </a:hlinkClick>
              </a:rPr>
              <a:t>https://youtu.be/54mlsao6qKY</a:t>
            </a:r>
            <a:endParaRPr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Patient factors</a:t>
            </a:r>
            <a:endParaRPr/>
          </a:p>
        </p:txBody>
      </p:sp>
      <p:sp>
        <p:nvSpPr>
          <p:cNvPr id="420" name="Google Shape;420;p40"/>
          <p:cNvSpPr txBox="1">
            <a:spLocks noGrp="1"/>
          </p:cNvSpPr>
          <p:nvPr>
            <p:ph type="body" idx="2"/>
          </p:nvPr>
        </p:nvSpPr>
        <p:spPr>
          <a:xfrm>
            <a:off x="6217920" y="2962275"/>
            <a:ext cx="4937760" cy="2906819"/>
          </a:xfrm>
          <a:prstGeom prst="rect">
            <a:avLst/>
          </a:prstGeom>
          <a:noFill/>
          <a:ln>
            <a:noFill/>
          </a:ln>
        </p:spPr>
        <p:txBody>
          <a:bodyPr spcFirstLastPara="1" wrap="square" lIns="0" tIns="45700" rIns="0" bIns="45700" anchor="t" anchorCtr="0">
            <a:normAutofit fontScale="92500"/>
          </a:bodyPr>
          <a:lstStyle/>
          <a:p>
            <a:pPr marL="91440" lvl="0" indent="-164465" algn="l" rtl="0">
              <a:lnSpc>
                <a:spcPct val="90000"/>
              </a:lnSpc>
              <a:spcBef>
                <a:spcPts val="0"/>
              </a:spcBef>
              <a:spcAft>
                <a:spcPts val="0"/>
              </a:spcAft>
              <a:buSzPct val="100000"/>
              <a:buChar char=" "/>
            </a:pPr>
            <a:r>
              <a:rPr lang="en-US" sz="2800"/>
              <a:t>Safety Measures</a:t>
            </a:r>
            <a:endParaRPr/>
          </a:p>
          <a:p>
            <a:pPr marL="384048" lvl="1" indent="-182880" algn="l" rtl="0">
              <a:lnSpc>
                <a:spcPct val="90000"/>
              </a:lnSpc>
              <a:spcBef>
                <a:spcPts val="400"/>
              </a:spcBef>
              <a:spcAft>
                <a:spcPts val="0"/>
              </a:spcAft>
              <a:buSzPct val="100000"/>
              <a:buChar char="◦"/>
            </a:pPr>
            <a:r>
              <a:rPr lang="en-US" sz="2400"/>
              <a:t>Ability to call for help in an emergency</a:t>
            </a:r>
            <a:endParaRPr/>
          </a:p>
          <a:p>
            <a:pPr marL="384048" lvl="1" indent="-182880" algn="l" rtl="0">
              <a:lnSpc>
                <a:spcPct val="90000"/>
              </a:lnSpc>
              <a:spcBef>
                <a:spcPts val="600"/>
              </a:spcBef>
              <a:spcAft>
                <a:spcPts val="0"/>
              </a:spcAft>
              <a:buSzPct val="100000"/>
              <a:buChar char="◦"/>
            </a:pPr>
            <a:r>
              <a:rPr lang="en-US" sz="2400"/>
              <a:t>Medical alert bracelets- be mindful that patient may not be able to speak, will need one that doesn’t require speaking</a:t>
            </a:r>
            <a:endParaRPr/>
          </a:p>
          <a:p>
            <a:pPr marL="384048" lvl="1" indent="-182880" algn="l" rtl="0">
              <a:lnSpc>
                <a:spcPct val="90000"/>
              </a:lnSpc>
              <a:spcBef>
                <a:spcPts val="600"/>
              </a:spcBef>
              <a:spcAft>
                <a:spcPts val="0"/>
              </a:spcAft>
              <a:buSzPct val="100000"/>
              <a:buChar char="◦"/>
            </a:pPr>
            <a:r>
              <a:rPr lang="en-US" sz="2400"/>
              <a:t>Cannot ever submerge under water, no water activities</a:t>
            </a:r>
            <a:endParaRPr sz="2400"/>
          </a:p>
          <a:p>
            <a:pPr marL="384048" lvl="1" indent="-182880" algn="l" rtl="0">
              <a:lnSpc>
                <a:spcPct val="90000"/>
              </a:lnSpc>
              <a:spcBef>
                <a:spcPts val="600"/>
              </a:spcBef>
              <a:spcAft>
                <a:spcPts val="0"/>
              </a:spcAft>
              <a:buSzPct val="100000"/>
              <a:buChar char="◦"/>
            </a:pPr>
            <a:r>
              <a:rPr lang="en-US" sz="2400" b="1"/>
              <a:t>Cannot intubate from above</a:t>
            </a:r>
            <a:endParaRPr b="1"/>
          </a:p>
        </p:txBody>
      </p:sp>
      <p:sp>
        <p:nvSpPr>
          <p:cNvPr id="421" name="Google Shape;421;p40"/>
          <p:cNvSpPr txBox="1">
            <a:spLocks noGrp="1"/>
          </p:cNvSpPr>
          <p:nvPr>
            <p:ph type="body" idx="1"/>
          </p:nvPr>
        </p:nvSpPr>
        <p:spPr>
          <a:xfrm>
            <a:off x="1096963" y="2962275"/>
            <a:ext cx="4938712" cy="2906713"/>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Char char=" "/>
            </a:pPr>
            <a:r>
              <a:rPr lang="en-US" sz="2800"/>
              <a:t>What to expect after surgery</a:t>
            </a:r>
            <a:endParaRPr/>
          </a:p>
          <a:p>
            <a:pPr marL="384048" lvl="1" indent="-194309" algn="l" rtl="0">
              <a:lnSpc>
                <a:spcPct val="90000"/>
              </a:lnSpc>
              <a:spcBef>
                <a:spcPts val="400"/>
              </a:spcBef>
              <a:spcAft>
                <a:spcPts val="0"/>
              </a:spcAft>
              <a:buSzPts val="2400"/>
              <a:buChar char="◦"/>
            </a:pPr>
            <a:r>
              <a:rPr lang="en-US" sz="2400"/>
              <a:t>Cannot speak after surgery</a:t>
            </a:r>
            <a:endParaRPr/>
          </a:p>
          <a:p>
            <a:pPr marL="384048" lvl="1" indent="-194309" algn="l" rtl="0">
              <a:lnSpc>
                <a:spcPct val="90000"/>
              </a:lnSpc>
              <a:spcBef>
                <a:spcPts val="600"/>
              </a:spcBef>
              <a:spcAft>
                <a:spcPts val="0"/>
              </a:spcAft>
              <a:buSzPts val="2400"/>
              <a:buChar char="◦"/>
            </a:pPr>
            <a:r>
              <a:rPr lang="en-US" sz="2400"/>
              <a:t>Voice will not be the same EVER</a:t>
            </a:r>
            <a:endParaRPr/>
          </a:p>
          <a:p>
            <a:pPr marL="384048" lvl="1" indent="-194309" algn="l" rtl="0">
              <a:lnSpc>
                <a:spcPct val="90000"/>
              </a:lnSpc>
              <a:spcBef>
                <a:spcPts val="600"/>
              </a:spcBef>
              <a:spcAft>
                <a:spcPts val="0"/>
              </a:spcAft>
              <a:buSzPts val="2400"/>
              <a:buChar char="◦"/>
            </a:pPr>
            <a:r>
              <a:rPr lang="en-US" sz="2400"/>
              <a:t>Swallowing function intact but will feel different</a:t>
            </a:r>
            <a:endParaRPr/>
          </a:p>
          <a:p>
            <a:pPr marL="384048" lvl="1" indent="-194309" algn="l" rtl="0">
              <a:lnSpc>
                <a:spcPct val="90000"/>
              </a:lnSpc>
              <a:spcBef>
                <a:spcPts val="600"/>
              </a:spcBef>
              <a:spcAft>
                <a:spcPts val="0"/>
              </a:spcAft>
              <a:buSzPts val="2400"/>
              <a:buChar char="◦"/>
            </a:pPr>
            <a:r>
              <a:rPr lang="en-US" sz="2400"/>
              <a:t>Once healed, no risk of aspiration</a:t>
            </a:r>
            <a:endParaRPr/>
          </a:p>
          <a:p>
            <a:pPr marL="384048" lvl="1" indent="-77152" algn="l" rtl="0">
              <a:lnSpc>
                <a:spcPct val="90000"/>
              </a:lnSpc>
              <a:spcBef>
                <a:spcPts val="600"/>
              </a:spcBef>
              <a:spcAft>
                <a:spcPts val="0"/>
              </a:spcAft>
              <a:buSzPts val="1800"/>
              <a:buNone/>
            </a:pPr>
            <a:endParaRPr/>
          </a:p>
        </p:txBody>
      </p:sp>
      <p:sp>
        <p:nvSpPr>
          <p:cNvPr id="422" name="Google Shape;422;p40"/>
          <p:cNvSpPr txBox="1"/>
          <p:nvPr/>
        </p:nvSpPr>
        <p:spPr>
          <a:xfrm>
            <a:off x="1295400" y="1737360"/>
            <a:ext cx="836295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0000"/>
                </a:solidFill>
                <a:latin typeface="Calibri"/>
                <a:ea typeface="Calibri"/>
                <a:cs typeface="Calibri"/>
                <a:sym typeface="Calibri"/>
              </a:rPr>
              <a:t>**CANNOT INTUBATE FROM ABOVE. NECK BREATHER**</a:t>
            </a:r>
            <a:endParaRPr/>
          </a:p>
          <a:p>
            <a:pPr marL="0" marR="0" lvl="0" indent="0" algn="ctr" rtl="0">
              <a:spcBef>
                <a:spcPts val="0"/>
              </a:spcBef>
              <a:spcAft>
                <a:spcPts val="0"/>
              </a:spcAft>
              <a:buNone/>
            </a:pPr>
            <a:r>
              <a:rPr lang="en-US" sz="2800">
                <a:solidFill>
                  <a:srgbClr val="FF0000"/>
                </a:solidFill>
                <a:latin typeface="Calibri"/>
                <a:ea typeface="Calibri"/>
                <a:cs typeface="Calibri"/>
                <a:sym typeface="Calibri"/>
              </a:rPr>
              <a:t>Laryngectomy ≠ Tracheostomy</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F0000"/>
              </a:buClr>
              <a:buSzPts val="4800"/>
              <a:buFont typeface="Calibri"/>
              <a:buNone/>
            </a:pPr>
            <a:r>
              <a:rPr lang="en-US" sz="4800">
                <a:solidFill>
                  <a:srgbClr val="FF0000"/>
                </a:solidFill>
              </a:rPr>
              <a:t>Laryngectomy ≠ Tracheostomy</a:t>
            </a:r>
            <a:endParaRPr/>
          </a:p>
        </p:txBody>
      </p:sp>
      <p:pic>
        <p:nvPicPr>
          <p:cNvPr id="428" name="Google Shape;428;p41"/>
          <p:cNvPicPr preferRelativeResize="0">
            <a:picLocks noGrp="1"/>
          </p:cNvPicPr>
          <p:nvPr>
            <p:ph type="body" idx="1"/>
          </p:nvPr>
        </p:nvPicPr>
        <p:blipFill rotWithShape="1">
          <a:blip r:embed="rId3">
            <a:alphaModFix/>
          </a:blip>
          <a:srcRect/>
          <a:stretch/>
        </p:blipFill>
        <p:spPr>
          <a:xfrm>
            <a:off x="1018068" y="2385419"/>
            <a:ext cx="4907705" cy="2697778"/>
          </a:xfrm>
          <a:prstGeom prst="rect">
            <a:avLst/>
          </a:prstGeom>
          <a:noFill/>
          <a:ln>
            <a:noFill/>
          </a:ln>
        </p:spPr>
      </p:pic>
      <p:pic>
        <p:nvPicPr>
          <p:cNvPr id="429" name="Google Shape;429;p41"/>
          <p:cNvPicPr preferRelativeResize="0">
            <a:picLocks noGrp="1"/>
          </p:cNvPicPr>
          <p:nvPr>
            <p:ph type="body" idx="2"/>
          </p:nvPr>
        </p:nvPicPr>
        <p:blipFill rotWithShape="1">
          <a:blip r:embed="rId4">
            <a:alphaModFix/>
          </a:blip>
          <a:srcRect/>
          <a:stretch/>
        </p:blipFill>
        <p:spPr>
          <a:xfrm>
            <a:off x="6245274" y="2418101"/>
            <a:ext cx="4937125" cy="2665096"/>
          </a:xfrm>
          <a:prstGeom prst="rect">
            <a:avLst/>
          </a:prstGeom>
          <a:noFill/>
          <a:ln>
            <a:noFill/>
          </a:ln>
        </p:spPr>
      </p:pic>
      <p:sp>
        <p:nvSpPr>
          <p:cNvPr id="430" name="Google Shape;430;p41"/>
          <p:cNvSpPr txBox="1"/>
          <p:nvPr/>
        </p:nvSpPr>
        <p:spPr>
          <a:xfrm>
            <a:off x="2173288" y="1829276"/>
            <a:ext cx="2084387" cy="623887"/>
          </a:xfrm>
          <a:prstGeom prst="rect">
            <a:avLst/>
          </a:prstGeom>
          <a:noFill/>
          <a:ln>
            <a:noFill/>
          </a:ln>
        </p:spPr>
        <p:txBody>
          <a:bodyPr spcFirstLastPara="1" wrap="square" lIns="0" tIns="45700" rIns="0" bIns="45700" anchor="t" anchorCtr="0">
            <a:normAutofit fontScale="70000" lnSpcReduction="20000"/>
          </a:bodyPr>
          <a:lstStyle/>
          <a:p>
            <a:pPr marL="91440" marR="0" lvl="0" indent="-168910" algn="l" rtl="0">
              <a:lnSpc>
                <a:spcPct val="90000"/>
              </a:lnSpc>
              <a:spcBef>
                <a:spcPts val="0"/>
              </a:spcBef>
              <a:spcAft>
                <a:spcPts val="0"/>
              </a:spcAft>
              <a:buClr>
                <a:schemeClr val="accent1"/>
              </a:buClr>
              <a:buSzPct val="100000"/>
              <a:buFont typeface="Calibri"/>
              <a:buChar char=" "/>
            </a:pPr>
            <a:r>
              <a:rPr lang="en-US" sz="3800">
                <a:solidFill>
                  <a:srgbClr val="3F3F3F"/>
                </a:solidFill>
                <a:latin typeface="Calibri"/>
                <a:ea typeface="Calibri"/>
                <a:cs typeface="Calibri"/>
                <a:sym typeface="Calibri"/>
              </a:rPr>
              <a:t>Tracheostomy</a:t>
            </a:r>
            <a:r>
              <a:rPr lang="en-US" sz="2000">
                <a:solidFill>
                  <a:srgbClr val="3F3F3F"/>
                </a:solidFill>
                <a:latin typeface="Calibri"/>
                <a:ea typeface="Calibri"/>
                <a:cs typeface="Calibri"/>
                <a:sym typeface="Calibri"/>
              </a:rPr>
              <a:t>		</a:t>
            </a:r>
            <a:endParaRPr/>
          </a:p>
        </p:txBody>
      </p:sp>
      <p:sp>
        <p:nvSpPr>
          <p:cNvPr id="431" name="Google Shape;431;p41"/>
          <p:cNvSpPr txBox="1"/>
          <p:nvPr/>
        </p:nvSpPr>
        <p:spPr>
          <a:xfrm>
            <a:off x="7410450" y="1794214"/>
            <a:ext cx="2857500" cy="623887"/>
          </a:xfrm>
          <a:prstGeom prst="rect">
            <a:avLst/>
          </a:prstGeom>
          <a:noFill/>
          <a:ln>
            <a:noFill/>
          </a:ln>
        </p:spPr>
        <p:txBody>
          <a:bodyPr spcFirstLastPara="1" wrap="square" lIns="91425" tIns="45700" rIns="91425" bIns="45700" anchor="t" anchorCtr="0">
            <a:noAutofit/>
          </a:bodyPr>
          <a:lstStyle/>
          <a:p>
            <a:pPr marL="91440" marR="0" lvl="0" indent="-177800" algn="l" rtl="0">
              <a:lnSpc>
                <a:spcPct val="90000"/>
              </a:lnSpc>
              <a:spcBef>
                <a:spcPts val="0"/>
              </a:spcBef>
              <a:spcAft>
                <a:spcPts val="0"/>
              </a:spcAft>
              <a:buClr>
                <a:schemeClr val="accent1"/>
              </a:buClr>
              <a:buSzPts val="2800"/>
              <a:buFont typeface="Calibri"/>
              <a:buChar char=" "/>
            </a:pPr>
            <a:r>
              <a:rPr lang="en-US" sz="2800">
                <a:solidFill>
                  <a:srgbClr val="3F3F3F"/>
                </a:solidFill>
                <a:latin typeface="Calibri"/>
                <a:ea typeface="Calibri"/>
                <a:cs typeface="Calibri"/>
                <a:sym typeface="Calibri"/>
              </a:rPr>
              <a:t>Laryngectomy</a:t>
            </a:r>
            <a:endParaRPr/>
          </a:p>
        </p:txBody>
      </p:sp>
      <p:sp>
        <p:nvSpPr>
          <p:cNvPr id="432" name="Google Shape;432;p41"/>
          <p:cNvSpPr txBox="1"/>
          <p:nvPr/>
        </p:nvSpPr>
        <p:spPr>
          <a:xfrm>
            <a:off x="944880" y="5095876"/>
            <a:ext cx="51039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CAN breathe through nose and mouth</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CAN intubate from above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CAN aspirate</a:t>
            </a:r>
            <a:endParaRPr/>
          </a:p>
        </p:txBody>
      </p:sp>
      <p:sp>
        <p:nvSpPr>
          <p:cNvPr id="433" name="Google Shape;433;p41"/>
          <p:cNvSpPr txBox="1"/>
          <p:nvPr/>
        </p:nvSpPr>
        <p:spPr>
          <a:xfrm>
            <a:off x="6170300" y="5120650"/>
            <a:ext cx="5572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NECK BREATHER, canNOT breathe through nose/mouth</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canNOT intubate from above</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 canNOT aspirate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2"/>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Surgical Pathology, 3/18/22, TL</a:t>
            </a:r>
            <a:endParaRPr/>
          </a:p>
        </p:txBody>
      </p:sp>
      <p:sp>
        <p:nvSpPr>
          <p:cNvPr id="439" name="Google Shape;439;p42"/>
          <p:cNvSpPr txBox="1">
            <a:spLocks noGrp="1"/>
          </p:cNvSpPr>
          <p:nvPr>
            <p:ph type="body" idx="1"/>
          </p:nvPr>
        </p:nvSpPr>
        <p:spPr>
          <a:xfrm>
            <a:off x="652800" y="1773225"/>
            <a:ext cx="4926600" cy="4635000"/>
          </a:xfrm>
          <a:prstGeom prst="rect">
            <a:avLst/>
          </a:prstGeom>
          <a:noFill/>
          <a:ln>
            <a:noFill/>
          </a:ln>
        </p:spPr>
        <p:txBody>
          <a:bodyPr spcFirstLastPara="1" wrap="square" lIns="0" tIns="45700" rIns="0" bIns="45700" anchor="t" anchorCtr="0">
            <a:normAutofit fontScale="55000" lnSpcReduction="20000"/>
          </a:bodyPr>
          <a:lstStyle/>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DIAGNOSIS: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LARNYNX, TOTAL LARYNGECTOMY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    RECURRENT/RESIDUAL MODERATELY DIFFERENTIATED INVASIVE SQUAMOUS</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CELL CARCINOMA, 2.5 CM, WITH INVOLVEMENT OF CRICOID CARTILAGE</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    MARGINS UNINVOLVED BY CARCINOMA</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LYMPH NODES, RIGHT LEVEL II, NECK DISSECTION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    FIVE LYMPH NODES, NEGATIVE FOR CARCINOMA (0/5)</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LYMPH NODES, RIGHT LEVEL III, NECK DISSECTION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    SEVEN LYMPH NODES, NEGATIVE FOR CARCINOMA (0/7)</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LYMPH NODES, RIGHT LEVEL IV/V, NECK DISSECTION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    TEN LYMPH NODES, NEGATIVE FOR CARCINOMA (0/10)</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LYMPH NODES, LEFT LEVEL II, NECK DISSECTION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    ONE LYMPH NODE, NEGATIVE FOR CARCINOMA (0/1)</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LYMPH NODES, LEFT LEVEL III, NECK DISSECTION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    THREE LYMPH NODES, NEGATIVE FOR CARCINOMA (0/3)</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LYMPH NODES, LEFT LEVEL IV/V, NECK DISSECTION</a:t>
            </a:r>
            <a:endParaRPr sz="2300" b="0" i="0" u="none" strike="noStrike" cap="none">
              <a:solidFill>
                <a:srgbClr val="3F3F3F"/>
              </a:solidFill>
            </a:endParaRPr>
          </a:p>
          <a:p>
            <a:pPr marL="0" marR="0" lvl="0" indent="0" algn="l" rtl="0">
              <a:lnSpc>
                <a:spcPct val="107000"/>
              </a:lnSpc>
              <a:spcBef>
                <a:spcPts val="0"/>
              </a:spcBef>
              <a:spcAft>
                <a:spcPts val="0"/>
              </a:spcAft>
              <a:buClr>
                <a:srgbClr val="D34817"/>
              </a:buClr>
              <a:buSzPct val="100000"/>
              <a:buFont typeface="Calibri"/>
              <a:buNone/>
            </a:pPr>
            <a:r>
              <a:rPr lang="en-US" sz="2300" b="0" i="0" u="none" strike="noStrike" cap="none">
                <a:solidFill>
                  <a:srgbClr val="3F3F3F"/>
                </a:solidFill>
              </a:rPr>
              <a:t>        --    SEVEN LYMPH NODES, NEGATIVE FOR CARCINOMA (0/7)</a:t>
            </a:r>
            <a:endParaRPr sz="2300" b="0" i="0" u="none" strike="noStrike" cap="none">
              <a:solidFill>
                <a:srgbClr val="3F3F3F"/>
              </a:solidFill>
            </a:endParaRPr>
          </a:p>
          <a:p>
            <a:pPr marL="91440" lvl="0" indent="-21589" algn="l" rtl="0">
              <a:lnSpc>
                <a:spcPct val="90000"/>
              </a:lnSpc>
              <a:spcBef>
                <a:spcPts val="1200"/>
              </a:spcBef>
              <a:spcAft>
                <a:spcPts val="0"/>
              </a:spcAft>
              <a:buSzPct val="100000"/>
              <a:buNone/>
            </a:pPr>
            <a:endParaRPr/>
          </a:p>
        </p:txBody>
      </p:sp>
      <p:sp>
        <p:nvSpPr>
          <p:cNvPr id="440" name="Google Shape;440;p42"/>
          <p:cNvSpPr txBox="1">
            <a:spLocks noGrp="1"/>
          </p:cNvSpPr>
          <p:nvPr>
            <p:ph type="body" idx="2"/>
          </p:nvPr>
        </p:nvSpPr>
        <p:spPr>
          <a:xfrm>
            <a:off x="6017075" y="1773300"/>
            <a:ext cx="5408700" cy="4432200"/>
          </a:xfrm>
          <a:prstGeom prst="rect">
            <a:avLst/>
          </a:prstGeom>
          <a:noFill/>
          <a:ln>
            <a:noFill/>
          </a:ln>
        </p:spPr>
        <p:txBody>
          <a:bodyPr spcFirstLastPara="1" wrap="square" lIns="0" tIns="45700" rIns="0" bIns="45700" anchor="t" anchorCtr="0">
            <a:normAutofit fontScale="55000" lnSpcReduction="10000"/>
          </a:bodyPr>
          <a:lstStyle/>
          <a:p>
            <a:pPr marL="91440" lvl="0" indent="-91440" algn="l" rtl="0">
              <a:lnSpc>
                <a:spcPct val="90000"/>
              </a:lnSpc>
              <a:spcBef>
                <a:spcPts val="0"/>
              </a:spcBef>
              <a:spcAft>
                <a:spcPts val="0"/>
              </a:spcAft>
              <a:buSzPct val="100000"/>
              <a:buChar char=" "/>
            </a:pPr>
            <a:r>
              <a:rPr lang="en-US" sz="2500" b="1"/>
              <a:t> Procedure: Total laryngectom</a:t>
            </a:r>
            <a:r>
              <a:rPr lang="en-US" sz="2500"/>
              <a:t>y</a:t>
            </a:r>
            <a:endParaRPr/>
          </a:p>
          <a:p>
            <a:pPr marL="91440" lvl="0" indent="-91440" algn="l" rtl="0">
              <a:lnSpc>
                <a:spcPct val="90000"/>
              </a:lnSpc>
              <a:spcBef>
                <a:spcPts val="1400"/>
              </a:spcBef>
              <a:spcAft>
                <a:spcPts val="0"/>
              </a:spcAft>
              <a:buSzPct val="100000"/>
              <a:buChar char=" "/>
            </a:pPr>
            <a:r>
              <a:rPr lang="en-US" sz="2500"/>
              <a:t>       Tumor site (including laterality): Left glottis, true vocal fold</a:t>
            </a:r>
            <a:endParaRPr/>
          </a:p>
          <a:p>
            <a:pPr marL="91440" lvl="0" indent="-91440" algn="l" rtl="0">
              <a:lnSpc>
                <a:spcPct val="90000"/>
              </a:lnSpc>
              <a:spcBef>
                <a:spcPts val="1400"/>
              </a:spcBef>
              <a:spcAft>
                <a:spcPts val="0"/>
              </a:spcAft>
              <a:buSzPct val="100000"/>
              <a:buChar char=" "/>
            </a:pPr>
            <a:r>
              <a:rPr lang="en-US" sz="2500"/>
              <a:t>       Tumor focality: Single focus</a:t>
            </a:r>
            <a:endParaRPr/>
          </a:p>
          <a:p>
            <a:pPr marL="91440" lvl="0" indent="-91440" algn="l" rtl="0">
              <a:lnSpc>
                <a:spcPct val="90000"/>
              </a:lnSpc>
              <a:spcBef>
                <a:spcPts val="1400"/>
              </a:spcBef>
              <a:spcAft>
                <a:spcPts val="0"/>
              </a:spcAft>
              <a:buSzPct val="100000"/>
              <a:buChar char=" "/>
            </a:pPr>
            <a:r>
              <a:rPr lang="en-US" sz="2500"/>
              <a:t>       Tumor size (cm): 2.5 x 2.3 x 0.6 cm</a:t>
            </a:r>
            <a:endParaRPr/>
          </a:p>
          <a:p>
            <a:pPr marL="91440" lvl="0" indent="-91440" algn="l" rtl="0">
              <a:lnSpc>
                <a:spcPct val="90000"/>
              </a:lnSpc>
              <a:spcBef>
                <a:spcPts val="1400"/>
              </a:spcBef>
              <a:spcAft>
                <a:spcPts val="0"/>
              </a:spcAft>
              <a:buSzPct val="100000"/>
              <a:buChar char=" "/>
            </a:pPr>
            <a:r>
              <a:rPr lang="en-US" sz="2500"/>
              <a:t>       Histologic type: Squamous cell carcinoma</a:t>
            </a:r>
            <a:endParaRPr/>
          </a:p>
          <a:p>
            <a:pPr marL="91440" lvl="0" indent="-91440" algn="l" rtl="0">
              <a:lnSpc>
                <a:spcPct val="90000"/>
              </a:lnSpc>
              <a:spcBef>
                <a:spcPts val="1400"/>
              </a:spcBef>
              <a:spcAft>
                <a:spcPts val="0"/>
              </a:spcAft>
              <a:buSzPct val="100000"/>
              <a:buChar char=" "/>
            </a:pPr>
            <a:r>
              <a:rPr lang="en-US" sz="2500"/>
              <a:t>       Histologic grade: Moderately differentiated</a:t>
            </a:r>
            <a:endParaRPr/>
          </a:p>
          <a:p>
            <a:pPr marL="91440" lvl="0" indent="-91440" algn="l" rtl="0">
              <a:lnSpc>
                <a:spcPct val="90000"/>
              </a:lnSpc>
              <a:spcBef>
                <a:spcPts val="1400"/>
              </a:spcBef>
              <a:spcAft>
                <a:spcPts val="0"/>
              </a:spcAft>
              <a:buSzPct val="100000"/>
              <a:buChar char=" "/>
            </a:pPr>
            <a:r>
              <a:rPr lang="en-US" sz="2500"/>
              <a:t>       Tumor extension (other structures/spaces involved): Transglottic  extension present, Thyroid and cricoid cartilage involved </a:t>
            </a:r>
            <a:endParaRPr/>
          </a:p>
          <a:p>
            <a:pPr marL="91440" lvl="0" indent="-91440" algn="l" rtl="0">
              <a:lnSpc>
                <a:spcPct val="90000"/>
              </a:lnSpc>
              <a:spcBef>
                <a:spcPts val="1400"/>
              </a:spcBef>
              <a:spcAft>
                <a:spcPts val="0"/>
              </a:spcAft>
              <a:buSzPct val="100000"/>
              <a:buChar char=" "/>
            </a:pPr>
            <a:r>
              <a:rPr lang="en-US" sz="2500"/>
              <a:t>       Margin status: Uninvolved (closest margins, &lt;0.1 cm from level 6 strap muscle, 0.3 cm from orange-inked left mucosal margin)</a:t>
            </a:r>
            <a:endParaRPr/>
          </a:p>
          <a:p>
            <a:pPr marL="91440" lvl="0" indent="-91440" algn="l" rtl="0">
              <a:lnSpc>
                <a:spcPct val="90000"/>
              </a:lnSpc>
              <a:spcBef>
                <a:spcPts val="1400"/>
              </a:spcBef>
              <a:spcAft>
                <a:spcPts val="0"/>
              </a:spcAft>
              <a:buSzPct val="100000"/>
              <a:buChar char=" "/>
            </a:pPr>
            <a:r>
              <a:rPr lang="en-US" sz="2500"/>
              <a:t>       Lymphovascular invasion: Present</a:t>
            </a:r>
            <a:endParaRPr/>
          </a:p>
          <a:p>
            <a:pPr marL="91440" lvl="0" indent="-91440" algn="l" rtl="0">
              <a:lnSpc>
                <a:spcPct val="90000"/>
              </a:lnSpc>
              <a:spcBef>
                <a:spcPts val="1400"/>
              </a:spcBef>
              <a:spcAft>
                <a:spcPts val="0"/>
              </a:spcAft>
              <a:buSzPct val="100000"/>
              <a:buChar char=" "/>
            </a:pPr>
            <a:r>
              <a:rPr lang="en-US" sz="2500"/>
              <a:t>       Perineural invasion: Present</a:t>
            </a:r>
            <a:endParaRPr/>
          </a:p>
          <a:p>
            <a:pPr marL="91440" lvl="0" indent="-91440" algn="l" rtl="0">
              <a:lnSpc>
                <a:spcPct val="90000"/>
              </a:lnSpc>
              <a:spcBef>
                <a:spcPts val="1400"/>
              </a:spcBef>
              <a:spcAft>
                <a:spcPts val="0"/>
              </a:spcAft>
              <a:buSzPct val="100000"/>
              <a:buChar char=" "/>
            </a:pPr>
            <a:r>
              <a:rPr lang="en-US" sz="2500"/>
              <a:t>       Regional lymph node status: Negative (0/33)</a:t>
            </a:r>
            <a:endParaRPr/>
          </a:p>
          <a:p>
            <a:pPr marL="91440" lvl="0" indent="-91440" algn="l" rtl="0">
              <a:lnSpc>
                <a:spcPct val="90000"/>
              </a:lnSpc>
              <a:spcBef>
                <a:spcPts val="1400"/>
              </a:spcBef>
              <a:spcAft>
                <a:spcPts val="0"/>
              </a:spcAft>
              <a:buSzPct val="100000"/>
              <a:buChar char=" "/>
            </a:pPr>
            <a:r>
              <a:rPr lang="en-US" sz="2500"/>
              <a:t>TNM Staging (AJCC 8th ed.):   ypT4a     pN0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txBox="1">
            <a:spLocks noGrp="1"/>
          </p:cNvSpPr>
          <p:nvPr>
            <p:ph type="title"/>
          </p:nvPr>
        </p:nvSpPr>
        <p:spPr>
          <a:xfrm>
            <a:off x="6411685" y="634946"/>
            <a:ext cx="5127171"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Larynx: Subsites </a:t>
            </a:r>
            <a:endParaRPr/>
          </a:p>
        </p:txBody>
      </p:sp>
      <p:pic>
        <p:nvPicPr>
          <p:cNvPr id="131" name="Google Shape;131;p5" descr="Diagram&#10;&#10;Description automatically generated"/>
          <p:cNvPicPr preferRelativeResize="0"/>
          <p:nvPr/>
        </p:nvPicPr>
        <p:blipFill rotWithShape="1">
          <a:blip r:embed="rId3">
            <a:alphaModFix/>
          </a:blip>
          <a:srcRect t="7671" r="-1" b="675"/>
          <a:stretch/>
        </p:blipFill>
        <p:spPr>
          <a:xfrm>
            <a:off x="643192" y="964330"/>
            <a:ext cx="5451627" cy="4609299"/>
          </a:xfrm>
          <a:prstGeom prst="rect">
            <a:avLst/>
          </a:prstGeom>
          <a:noFill/>
          <a:ln>
            <a:noFill/>
          </a:ln>
        </p:spPr>
      </p:pic>
      <p:sp>
        <p:nvSpPr>
          <p:cNvPr id="132" name="Google Shape;132;p5"/>
          <p:cNvSpPr txBox="1">
            <a:spLocks noGrp="1"/>
          </p:cNvSpPr>
          <p:nvPr>
            <p:ph type="body" idx="1"/>
          </p:nvPr>
        </p:nvSpPr>
        <p:spPr>
          <a:xfrm>
            <a:off x="6411684" y="2198914"/>
            <a:ext cx="5127172" cy="367018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Font typeface="Arial"/>
              <a:buChar char="•"/>
            </a:pPr>
            <a:r>
              <a:rPr lang="en-US" b="0" i="0">
                <a:latin typeface="Arial"/>
                <a:ea typeface="Arial"/>
                <a:cs typeface="Arial"/>
                <a:sym typeface="Arial"/>
              </a:rPr>
              <a:t>The </a:t>
            </a:r>
            <a:r>
              <a:rPr lang="en-US" b="1" i="0">
                <a:latin typeface="Arial"/>
                <a:ea typeface="Arial"/>
                <a:cs typeface="Arial"/>
                <a:sym typeface="Arial"/>
              </a:rPr>
              <a:t>supraglottis</a:t>
            </a:r>
            <a:r>
              <a:rPr lang="en-US" b="0" i="0">
                <a:latin typeface="Arial"/>
                <a:ea typeface="Arial"/>
                <a:cs typeface="Arial"/>
                <a:sym typeface="Arial"/>
              </a:rPr>
              <a:t> (the area above the vocal cords)</a:t>
            </a:r>
            <a:endParaRPr/>
          </a:p>
          <a:p>
            <a:pPr marL="91440" lvl="0" indent="-127000" algn="l" rtl="0">
              <a:lnSpc>
                <a:spcPct val="90000"/>
              </a:lnSpc>
              <a:spcBef>
                <a:spcPts val="1400"/>
              </a:spcBef>
              <a:spcAft>
                <a:spcPts val="0"/>
              </a:spcAft>
              <a:buSzPts val="2000"/>
              <a:buFont typeface="Arial"/>
              <a:buChar char="•"/>
            </a:pPr>
            <a:r>
              <a:rPr lang="en-US" b="0" i="0">
                <a:latin typeface="Arial"/>
                <a:ea typeface="Arial"/>
                <a:cs typeface="Arial"/>
                <a:sym typeface="Arial"/>
              </a:rPr>
              <a:t>The </a:t>
            </a:r>
            <a:r>
              <a:rPr lang="en-US" b="1" i="0">
                <a:latin typeface="Arial"/>
                <a:ea typeface="Arial"/>
                <a:cs typeface="Arial"/>
                <a:sym typeface="Arial"/>
              </a:rPr>
              <a:t>glottis</a:t>
            </a:r>
            <a:r>
              <a:rPr lang="en-US" b="0" i="0">
                <a:latin typeface="Arial"/>
                <a:ea typeface="Arial"/>
                <a:cs typeface="Arial"/>
                <a:sym typeface="Arial"/>
              </a:rPr>
              <a:t> (the area that includes the vocal cords)</a:t>
            </a:r>
            <a:endParaRPr/>
          </a:p>
          <a:p>
            <a:pPr marL="91440" lvl="0" indent="-127000" algn="l" rtl="0">
              <a:lnSpc>
                <a:spcPct val="90000"/>
              </a:lnSpc>
              <a:spcBef>
                <a:spcPts val="1400"/>
              </a:spcBef>
              <a:spcAft>
                <a:spcPts val="0"/>
              </a:spcAft>
              <a:buSzPts val="2000"/>
              <a:buFont typeface="Arial"/>
              <a:buChar char="•"/>
            </a:pPr>
            <a:r>
              <a:rPr lang="en-US" b="0" i="0">
                <a:latin typeface="Arial"/>
                <a:ea typeface="Arial"/>
                <a:cs typeface="Arial"/>
                <a:sym typeface="Arial"/>
              </a:rPr>
              <a:t>The </a:t>
            </a:r>
            <a:r>
              <a:rPr lang="en-US" b="1" i="0">
                <a:latin typeface="Arial"/>
                <a:ea typeface="Arial"/>
                <a:cs typeface="Arial"/>
                <a:sym typeface="Arial"/>
              </a:rPr>
              <a:t>subglottis</a:t>
            </a:r>
            <a:r>
              <a:rPr lang="en-US" b="0" i="0">
                <a:latin typeface="Arial"/>
                <a:ea typeface="Arial"/>
                <a:cs typeface="Arial"/>
                <a:sym typeface="Arial"/>
              </a:rPr>
              <a:t> (the area below the vocal cords)</a:t>
            </a:r>
            <a:endParaRPr/>
          </a:p>
          <a:p>
            <a:pPr marL="91440" lvl="0" indent="0" algn="l" rtl="0">
              <a:lnSpc>
                <a:spcPct val="90000"/>
              </a:lnSpc>
              <a:spcBef>
                <a:spcPts val="1400"/>
              </a:spcBef>
              <a:spcAft>
                <a:spcPts val="0"/>
              </a:spcAft>
              <a:buSzPts val="2000"/>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2e5a288f05e_0_4"/>
          <p:cNvSpPr txBox="1">
            <a:spLocks noGrp="1"/>
          </p:cNvSpPr>
          <p:nvPr>
            <p:ph type="title"/>
          </p:nvPr>
        </p:nvSpPr>
        <p:spPr>
          <a:xfrm>
            <a:off x="333375" y="286604"/>
            <a:ext cx="10822200" cy="10755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AJCC: Guidelines for T-Stage Laryngeal CA</a:t>
            </a:r>
            <a:endParaRPr/>
          </a:p>
        </p:txBody>
      </p:sp>
      <p:pic>
        <p:nvPicPr>
          <p:cNvPr id="446" name="Google Shape;446;g2e5a288f05e_0_4"/>
          <p:cNvPicPr preferRelativeResize="0">
            <a:picLocks noGrp="1"/>
          </p:cNvPicPr>
          <p:nvPr>
            <p:ph type="body" idx="1"/>
          </p:nvPr>
        </p:nvPicPr>
        <p:blipFill rotWithShape="1">
          <a:blip r:embed="rId3">
            <a:alphaModFix/>
          </a:blip>
          <a:srcRect/>
          <a:stretch/>
        </p:blipFill>
        <p:spPr>
          <a:xfrm>
            <a:off x="477520" y="1473200"/>
            <a:ext cx="11023500" cy="4856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43"/>
          <p:cNvPicPr preferRelativeResize="0">
            <a:picLocks noGrp="1"/>
          </p:cNvPicPr>
          <p:nvPr>
            <p:ph type="body" idx="1"/>
          </p:nvPr>
        </p:nvPicPr>
        <p:blipFill rotWithShape="1">
          <a:blip r:embed="rId3">
            <a:alphaModFix/>
          </a:blip>
          <a:srcRect/>
          <a:stretch/>
        </p:blipFill>
        <p:spPr>
          <a:xfrm>
            <a:off x="1019174" y="171450"/>
            <a:ext cx="10696575" cy="615315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5"/>
        <p:cNvGrpSpPr/>
        <p:nvPr/>
      </p:nvGrpSpPr>
      <p:grpSpPr>
        <a:xfrm>
          <a:off x="0" y="0"/>
          <a:ext cx="0" cy="0"/>
          <a:chOff x="0" y="0"/>
          <a:chExt cx="0" cy="0"/>
        </a:xfrm>
      </p:grpSpPr>
      <p:pic>
        <p:nvPicPr>
          <p:cNvPr id="456" name="Google Shape;456;p44"/>
          <p:cNvPicPr preferRelativeResize="0"/>
          <p:nvPr/>
        </p:nvPicPr>
        <p:blipFill rotWithShape="1">
          <a:blip r:embed="rId3">
            <a:alphaModFix/>
          </a:blip>
          <a:srcRect t="3466" b="4077"/>
          <a:stretch/>
        </p:blipFill>
        <p:spPr>
          <a:xfrm>
            <a:off x="20" y="10"/>
            <a:ext cx="12191980" cy="634063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e5a318aba7_0_0"/>
          <p:cNvSpPr txBox="1">
            <a:spLocks noGrp="1"/>
          </p:cNvSpPr>
          <p:nvPr>
            <p:ph type="title"/>
          </p:nvPr>
        </p:nvSpPr>
        <p:spPr>
          <a:xfrm>
            <a:off x="1097280" y="286603"/>
            <a:ext cx="10058400" cy="14508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Recurrence #3 </a:t>
            </a:r>
            <a:endParaRPr/>
          </a:p>
        </p:txBody>
      </p:sp>
      <p:sp>
        <p:nvSpPr>
          <p:cNvPr id="462" name="Google Shape;462;g2e5a318aba7_0_0"/>
          <p:cNvSpPr txBox="1">
            <a:spLocks noGrp="1"/>
          </p:cNvSpPr>
          <p:nvPr>
            <p:ph type="body" idx="1"/>
          </p:nvPr>
        </p:nvSpPr>
        <p:spPr>
          <a:xfrm>
            <a:off x="1097276" y="1795502"/>
            <a:ext cx="4015800" cy="3154800"/>
          </a:xfrm>
          <a:prstGeom prst="rect">
            <a:avLst/>
          </a:prstGeom>
          <a:noFill/>
          <a:ln>
            <a:noFill/>
          </a:ln>
        </p:spPr>
        <p:txBody>
          <a:bodyPr spcFirstLastPara="1" wrap="square" lIns="0" tIns="45700" rIns="0" bIns="45700" anchor="t" anchorCtr="0">
            <a:normAutofit/>
          </a:bodyPr>
          <a:lstStyle/>
          <a:p>
            <a:pPr marL="91440" lvl="0" indent="-127000" algn="l" rtl="0">
              <a:lnSpc>
                <a:spcPct val="90000"/>
              </a:lnSpc>
              <a:spcBef>
                <a:spcPts val="0"/>
              </a:spcBef>
              <a:spcAft>
                <a:spcPts val="0"/>
              </a:spcAft>
              <a:buSzPts val="2000"/>
              <a:buChar char=" "/>
            </a:pPr>
            <a:r>
              <a:rPr lang="en-US"/>
              <a:t>• 8/1: first discovered redness</a:t>
            </a:r>
            <a:endParaRPr/>
          </a:p>
          <a:p>
            <a:pPr marL="0" lvl="0" indent="0" algn="l" rtl="0">
              <a:lnSpc>
                <a:spcPct val="90000"/>
              </a:lnSpc>
              <a:spcBef>
                <a:spcPts val="0"/>
              </a:spcBef>
              <a:spcAft>
                <a:spcPts val="0"/>
              </a:spcAft>
              <a:buNone/>
            </a:pPr>
            <a:endParaRPr/>
          </a:p>
          <a:p>
            <a:pPr marL="91440" lvl="0" indent="-114300" algn="l" rtl="0">
              <a:lnSpc>
                <a:spcPct val="90000"/>
              </a:lnSpc>
              <a:spcBef>
                <a:spcPts val="0"/>
              </a:spcBef>
              <a:spcAft>
                <a:spcPts val="0"/>
              </a:spcAft>
              <a:buSzPts val="1800"/>
              <a:buChar char=" "/>
            </a:pPr>
            <a:endParaRPr/>
          </a:p>
          <a:p>
            <a:pPr marL="91440" lvl="0" indent="-114300" algn="l" rtl="0">
              <a:lnSpc>
                <a:spcPct val="90000"/>
              </a:lnSpc>
              <a:spcBef>
                <a:spcPts val="0"/>
              </a:spcBef>
              <a:spcAft>
                <a:spcPts val="0"/>
              </a:spcAft>
              <a:buSzPts val="1800"/>
              <a:buChar char=" "/>
            </a:pPr>
            <a:endParaRPr/>
          </a:p>
          <a:p>
            <a:pPr marL="91440" lvl="0" indent="-114300" algn="l" rtl="0">
              <a:lnSpc>
                <a:spcPct val="90000"/>
              </a:lnSpc>
              <a:spcBef>
                <a:spcPts val="0"/>
              </a:spcBef>
              <a:spcAft>
                <a:spcPts val="0"/>
              </a:spcAft>
              <a:buSzPts val="1800"/>
              <a:buChar char=" "/>
            </a:pPr>
            <a:endParaRPr/>
          </a:p>
          <a:p>
            <a:pPr marL="91440" lvl="0" indent="0" algn="l" rtl="0">
              <a:lnSpc>
                <a:spcPct val="90000"/>
              </a:lnSpc>
              <a:spcBef>
                <a:spcPts val="1400"/>
              </a:spcBef>
              <a:spcAft>
                <a:spcPts val="0"/>
              </a:spcAft>
              <a:buSzPts val="2000"/>
              <a:buNone/>
            </a:pPr>
            <a:endParaRPr/>
          </a:p>
        </p:txBody>
      </p:sp>
      <p:sp>
        <p:nvSpPr>
          <p:cNvPr id="463" name="Google Shape;463;g2e5a318aba7_0_0"/>
          <p:cNvSpPr txBox="1">
            <a:spLocks noGrp="1"/>
          </p:cNvSpPr>
          <p:nvPr>
            <p:ph type="body" idx="2"/>
          </p:nvPr>
        </p:nvSpPr>
        <p:spPr>
          <a:xfrm>
            <a:off x="4886225" y="1805375"/>
            <a:ext cx="6133500" cy="4023300"/>
          </a:xfrm>
          <a:prstGeom prst="rect">
            <a:avLst/>
          </a:prstGeom>
          <a:noFill/>
          <a:ln>
            <a:noFill/>
          </a:ln>
        </p:spPr>
        <p:txBody>
          <a:bodyPr spcFirstLastPara="1" wrap="square" lIns="0" tIns="45700" rIns="0" bIns="45700" anchor="t" anchorCtr="0">
            <a:normAutofit/>
          </a:bodyPr>
          <a:lstStyle/>
          <a:p>
            <a:pPr marL="457200" lvl="0" indent="-342900" algn="l" rtl="0">
              <a:lnSpc>
                <a:spcPct val="90000"/>
              </a:lnSpc>
              <a:spcBef>
                <a:spcPts val="0"/>
              </a:spcBef>
              <a:spcAft>
                <a:spcPts val="0"/>
              </a:spcAft>
              <a:buClr>
                <a:schemeClr val="dk1"/>
              </a:buClr>
              <a:buSzPts val="1800"/>
              <a:buChar char="●"/>
            </a:pPr>
            <a:r>
              <a:rPr lang="en-US"/>
              <a:t>9/12/23: redness and dysphagia → FNA and PETCT, declined NGT or GT</a:t>
            </a:r>
            <a:endParaRPr/>
          </a:p>
          <a:p>
            <a:pPr marL="0" lvl="0" indent="0" algn="l" rtl="0">
              <a:lnSpc>
                <a:spcPct val="90000"/>
              </a:lnSpc>
              <a:spcBef>
                <a:spcPts val="0"/>
              </a:spcBef>
              <a:spcAft>
                <a:spcPts val="0"/>
              </a:spcAft>
              <a:buNone/>
            </a:pPr>
            <a:endParaRPr/>
          </a:p>
          <a:p>
            <a:pPr marL="457200" lvl="0" indent="-342900" algn="l" rtl="0">
              <a:lnSpc>
                <a:spcPct val="90000"/>
              </a:lnSpc>
              <a:spcBef>
                <a:spcPts val="0"/>
              </a:spcBef>
              <a:spcAft>
                <a:spcPts val="0"/>
              </a:spcAft>
              <a:buClr>
                <a:schemeClr val="dk1"/>
              </a:buClr>
              <a:buSzPts val="1800"/>
              <a:buChar char="●"/>
            </a:pPr>
            <a:r>
              <a:rPr lang="en-US"/>
              <a:t>Pathology: </a:t>
            </a:r>
            <a:endParaRPr/>
          </a:p>
          <a:p>
            <a:pPr marL="457200" lvl="0" indent="0" algn="l" rtl="0">
              <a:lnSpc>
                <a:spcPct val="90000"/>
              </a:lnSpc>
              <a:spcBef>
                <a:spcPts val="1400"/>
              </a:spcBef>
              <a:spcAft>
                <a:spcPts val="0"/>
              </a:spcAft>
              <a:buNone/>
            </a:pPr>
            <a:r>
              <a:rPr lang="en-US"/>
              <a:t> DIAGNOSIS: </a:t>
            </a:r>
            <a:endParaRPr/>
          </a:p>
          <a:p>
            <a:pPr marL="457200" lvl="0" indent="0" algn="l" rtl="0">
              <a:lnSpc>
                <a:spcPct val="90000"/>
              </a:lnSpc>
              <a:spcBef>
                <a:spcPts val="1400"/>
              </a:spcBef>
              <a:spcAft>
                <a:spcPts val="0"/>
              </a:spcAft>
              <a:buNone/>
            </a:pPr>
            <a:r>
              <a:rPr lang="en-US"/>
              <a:t>             MIDLINE NECK MASS, FINE NEEDLE ASPIRATION</a:t>
            </a:r>
            <a:endParaRPr/>
          </a:p>
          <a:p>
            <a:pPr marL="457200" lvl="0" indent="0" algn="l" rtl="0">
              <a:lnSpc>
                <a:spcPct val="90000"/>
              </a:lnSpc>
              <a:spcBef>
                <a:spcPts val="1400"/>
              </a:spcBef>
              <a:spcAft>
                <a:spcPts val="0"/>
              </a:spcAft>
              <a:buNone/>
            </a:pPr>
            <a:r>
              <a:rPr lang="en-US"/>
              <a:t>        --  INVOLVED BY SQUAMOUS CELL CARCINOMA</a:t>
            </a:r>
            <a:endParaRPr/>
          </a:p>
          <a:p>
            <a:pPr marL="457200" lvl="0" indent="-342900" algn="l" rtl="0">
              <a:lnSpc>
                <a:spcPct val="90000"/>
              </a:lnSpc>
              <a:spcBef>
                <a:spcPts val="1400"/>
              </a:spcBef>
              <a:spcAft>
                <a:spcPts val="0"/>
              </a:spcAft>
              <a:buClr>
                <a:schemeClr val="dk1"/>
              </a:buClr>
              <a:buSzPts val="1800"/>
              <a:buChar char="●"/>
            </a:pPr>
            <a:r>
              <a:rPr lang="en-US">
                <a:solidFill>
                  <a:schemeClr val="dk1"/>
                </a:solidFill>
              </a:rPr>
              <a:t>PETCT</a:t>
            </a:r>
            <a:endParaRPr>
              <a:solidFill>
                <a:schemeClr val="dk1"/>
              </a:solidFill>
            </a:endParaRPr>
          </a:p>
          <a:p>
            <a:pPr marL="457200" lvl="0" indent="0" algn="l" rtl="0">
              <a:lnSpc>
                <a:spcPct val="90000"/>
              </a:lnSpc>
              <a:spcBef>
                <a:spcPts val="1400"/>
              </a:spcBef>
              <a:spcAft>
                <a:spcPts val="0"/>
              </a:spcAft>
              <a:buNone/>
            </a:pPr>
            <a:endParaRPr/>
          </a:p>
          <a:p>
            <a:pPr marL="91440" lvl="0" indent="0" algn="l" rtl="0">
              <a:lnSpc>
                <a:spcPct val="90000"/>
              </a:lnSpc>
              <a:spcBef>
                <a:spcPts val="1400"/>
              </a:spcBef>
              <a:spcAft>
                <a:spcPts val="0"/>
              </a:spcAft>
              <a:buSzPts val="2000"/>
              <a:buNone/>
            </a:pPr>
            <a:endParaRPr/>
          </a:p>
        </p:txBody>
      </p:sp>
      <p:pic>
        <p:nvPicPr>
          <p:cNvPr id="464" name="Google Shape;464;g2e5a318aba7_0_0"/>
          <p:cNvPicPr preferRelativeResize="0"/>
          <p:nvPr/>
        </p:nvPicPr>
        <p:blipFill rotWithShape="1">
          <a:blip r:embed="rId3">
            <a:alphaModFix/>
          </a:blip>
          <a:srcRect/>
          <a:stretch/>
        </p:blipFill>
        <p:spPr>
          <a:xfrm>
            <a:off x="1364815" y="2348810"/>
            <a:ext cx="2688569" cy="3584760"/>
          </a:xfrm>
          <a:prstGeom prst="rect">
            <a:avLst/>
          </a:prstGeom>
          <a:noFill/>
          <a:ln>
            <a:noFill/>
          </a:ln>
        </p:spPr>
      </p:pic>
      <p:pic>
        <p:nvPicPr>
          <p:cNvPr id="465" name="Google Shape;465;g2e5a318aba7_0_0"/>
          <p:cNvPicPr preferRelativeResize="0"/>
          <p:nvPr/>
        </p:nvPicPr>
        <p:blipFill>
          <a:blip r:embed="rId4">
            <a:alphaModFix/>
          </a:blip>
          <a:stretch>
            <a:fillRect/>
          </a:stretch>
        </p:blipFill>
        <p:spPr>
          <a:xfrm>
            <a:off x="7946650" y="4451725"/>
            <a:ext cx="3575225" cy="22435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9"/>
        <p:cNvGrpSpPr/>
        <p:nvPr/>
      </p:nvGrpSpPr>
      <p:grpSpPr>
        <a:xfrm>
          <a:off x="0" y="0"/>
          <a:ext cx="0" cy="0"/>
          <a:chOff x="0" y="0"/>
          <a:chExt cx="0" cy="0"/>
        </a:xfrm>
      </p:grpSpPr>
      <p:sp>
        <p:nvSpPr>
          <p:cNvPr id="470" name="Google Shape;470;p46"/>
          <p:cNvSpPr/>
          <p:nvPr/>
        </p:nvSpPr>
        <p:spPr>
          <a:xfrm>
            <a:off x="0" y="0"/>
            <a:ext cx="12192001" cy="63343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1" name="Google Shape;471;p46"/>
          <p:cNvSpPr txBox="1">
            <a:spLocks noGrp="1"/>
          </p:cNvSpPr>
          <p:nvPr>
            <p:ph type="title"/>
          </p:nvPr>
        </p:nvSpPr>
        <p:spPr>
          <a:xfrm>
            <a:off x="6411685" y="634946"/>
            <a:ext cx="5127171"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Immunotherapy </a:t>
            </a:r>
            <a:endParaRPr/>
          </a:p>
        </p:txBody>
      </p:sp>
      <p:pic>
        <p:nvPicPr>
          <p:cNvPr id="472" name="Google Shape;472;p46" descr="Diagram&#10;&#10;Description automatically generated"/>
          <p:cNvPicPr preferRelativeResize="0"/>
          <p:nvPr/>
        </p:nvPicPr>
        <p:blipFill rotWithShape="1">
          <a:blip r:embed="rId3">
            <a:alphaModFix/>
          </a:blip>
          <a:srcRect/>
          <a:stretch/>
        </p:blipFill>
        <p:spPr>
          <a:xfrm>
            <a:off x="285750" y="1953773"/>
            <a:ext cx="5809069" cy="3084949"/>
          </a:xfrm>
          <a:prstGeom prst="rect">
            <a:avLst/>
          </a:prstGeom>
          <a:noFill/>
          <a:ln>
            <a:noFill/>
          </a:ln>
        </p:spPr>
      </p:pic>
      <p:cxnSp>
        <p:nvCxnSpPr>
          <p:cNvPr id="473" name="Google Shape;473;p46"/>
          <p:cNvCxnSpPr/>
          <p:nvPr/>
        </p:nvCxnSpPr>
        <p:spPr>
          <a:xfrm>
            <a:off x="6411684" y="2086188"/>
            <a:ext cx="4748808" cy="0"/>
          </a:xfrm>
          <a:prstGeom prst="straightConnector1">
            <a:avLst/>
          </a:prstGeom>
          <a:noFill/>
          <a:ln w="9525" cap="flat" cmpd="sng">
            <a:solidFill>
              <a:srgbClr val="7F7F7F">
                <a:alpha val="89803"/>
              </a:srgbClr>
            </a:solidFill>
            <a:prstDash val="solid"/>
            <a:round/>
            <a:headEnd type="none" w="sm" len="sm"/>
            <a:tailEnd type="none" w="sm" len="sm"/>
          </a:ln>
        </p:spPr>
      </p:cxnSp>
      <p:sp>
        <p:nvSpPr>
          <p:cNvPr id="474" name="Google Shape;474;p46"/>
          <p:cNvSpPr txBox="1">
            <a:spLocks noGrp="1"/>
          </p:cNvSpPr>
          <p:nvPr>
            <p:ph type="body" idx="1"/>
          </p:nvPr>
        </p:nvSpPr>
        <p:spPr>
          <a:xfrm>
            <a:off x="6411684" y="2198914"/>
            <a:ext cx="5127172" cy="3670180"/>
          </a:xfrm>
          <a:prstGeom prst="rect">
            <a:avLst/>
          </a:prstGeom>
          <a:noFill/>
          <a:ln>
            <a:noFill/>
          </a:ln>
        </p:spPr>
        <p:txBody>
          <a:bodyPr spcFirstLastPara="1" wrap="square" lIns="0" tIns="45700" rIns="0" bIns="45700" anchor="t" anchorCtr="0">
            <a:normAutofit/>
          </a:bodyPr>
          <a:lstStyle/>
          <a:p>
            <a:pPr marL="91440" lvl="0" indent="-177800" algn="l" rtl="0">
              <a:lnSpc>
                <a:spcPct val="90000"/>
              </a:lnSpc>
              <a:spcBef>
                <a:spcPts val="0"/>
              </a:spcBef>
              <a:spcAft>
                <a:spcPts val="0"/>
              </a:spcAft>
              <a:buSzPts val="2800"/>
              <a:buChar char=" "/>
            </a:pPr>
            <a:r>
              <a:rPr lang="en-US" sz="2800"/>
              <a:t>KEYNOTE-048</a:t>
            </a:r>
            <a:endParaRPr/>
          </a:p>
          <a:p>
            <a:pPr marL="384048" lvl="1" indent="-182880" algn="l" rtl="0">
              <a:lnSpc>
                <a:spcPct val="90000"/>
              </a:lnSpc>
              <a:spcBef>
                <a:spcPts val="400"/>
              </a:spcBef>
              <a:spcAft>
                <a:spcPts val="0"/>
              </a:spcAft>
              <a:buSzPts val="2400"/>
              <a:buChar char="◦"/>
            </a:pPr>
            <a:r>
              <a:rPr lang="en-US" sz="2400"/>
              <a:t>Pembrolizumab </a:t>
            </a:r>
            <a:endParaRPr/>
          </a:p>
          <a:p>
            <a:pPr marL="384048" lvl="1" indent="-182880" algn="l" rtl="0">
              <a:lnSpc>
                <a:spcPct val="90000"/>
              </a:lnSpc>
              <a:spcBef>
                <a:spcPts val="600"/>
              </a:spcBef>
              <a:spcAft>
                <a:spcPts val="0"/>
              </a:spcAft>
              <a:buSzPts val="2400"/>
              <a:buChar char="◦"/>
            </a:pPr>
            <a:r>
              <a:rPr lang="en-US" sz="2400"/>
              <a:t>PD-L1 Score: 20 or CPS 1 </a:t>
            </a:r>
            <a:endParaRPr/>
          </a:p>
          <a:p>
            <a:pPr marL="384048" lvl="1" indent="-182880" algn="l" rtl="0">
              <a:lnSpc>
                <a:spcPct val="90000"/>
              </a:lnSpc>
              <a:spcBef>
                <a:spcPts val="600"/>
              </a:spcBef>
              <a:spcAft>
                <a:spcPts val="0"/>
              </a:spcAft>
              <a:buSzPts val="2400"/>
              <a:buChar char="◦"/>
            </a:pPr>
            <a:r>
              <a:rPr lang="en-US" sz="2400"/>
              <a:t>Alone or in combination with chemotherapy </a:t>
            </a:r>
            <a:endParaRPr/>
          </a:p>
          <a:p>
            <a:pPr marL="566928" lvl="2" indent="-182880" algn="l" rtl="0">
              <a:lnSpc>
                <a:spcPct val="90000"/>
              </a:lnSpc>
              <a:spcBef>
                <a:spcPts val="600"/>
              </a:spcBef>
              <a:spcAft>
                <a:spcPts val="0"/>
              </a:spcAft>
              <a:buSzPts val="1800"/>
              <a:buChar char="◦"/>
            </a:pPr>
            <a:r>
              <a:rPr lang="en-US" sz="1800"/>
              <a:t>↑ OS</a:t>
            </a:r>
            <a:endParaRPr/>
          </a:p>
          <a:p>
            <a:pPr marL="566928" lvl="2" indent="-182880" algn="l" rtl="0">
              <a:lnSpc>
                <a:spcPct val="90000"/>
              </a:lnSpc>
              <a:spcBef>
                <a:spcPts val="600"/>
              </a:spcBef>
              <a:spcAft>
                <a:spcPts val="0"/>
              </a:spcAft>
              <a:buSzPts val="1800"/>
              <a:buChar char="◦"/>
            </a:pPr>
            <a:r>
              <a:rPr lang="en-US" sz="1800"/>
              <a:t>↑ DOR </a:t>
            </a:r>
            <a:endParaRPr/>
          </a:p>
          <a:p>
            <a:pPr marL="384048" lvl="1" indent="-68579" algn="l" rtl="0">
              <a:lnSpc>
                <a:spcPct val="90000"/>
              </a:lnSpc>
              <a:spcBef>
                <a:spcPts val="600"/>
              </a:spcBef>
              <a:spcAft>
                <a:spcPts val="0"/>
              </a:spcAft>
              <a:buSzPts val="1800"/>
              <a:buNone/>
            </a:pPr>
            <a:endParaRPr/>
          </a:p>
          <a:p>
            <a:pPr marL="384048" lvl="1" indent="-68579" algn="l" rtl="0">
              <a:lnSpc>
                <a:spcPct val="90000"/>
              </a:lnSpc>
              <a:spcBef>
                <a:spcPts val="600"/>
              </a:spcBef>
              <a:spcAft>
                <a:spcPts val="0"/>
              </a:spcAft>
              <a:buSzPts val="1800"/>
              <a:buNone/>
            </a:pPr>
            <a:endParaRPr/>
          </a:p>
          <a:p>
            <a:pPr marL="91440" lvl="0" indent="0" algn="l" rtl="0">
              <a:lnSpc>
                <a:spcPct val="90000"/>
              </a:lnSpc>
              <a:spcBef>
                <a:spcPts val="1600"/>
              </a:spcBef>
              <a:spcAft>
                <a:spcPts val="0"/>
              </a:spcAft>
              <a:buSzPts val="2000"/>
              <a:buNone/>
            </a:pPr>
            <a:endParaRPr/>
          </a:p>
        </p:txBody>
      </p:sp>
      <p:sp>
        <p:nvSpPr>
          <p:cNvPr id="475" name="Google Shape;475;p46"/>
          <p:cNvSpPr/>
          <p:nvPr/>
        </p:nvSpPr>
        <p:spPr>
          <a:xfrm>
            <a:off x="15" y="6334316"/>
            <a:ext cx="12191985" cy="6648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76" name="Google Shape;476;p46"/>
          <p:cNvSpPr/>
          <p:nvPr/>
        </p:nvSpPr>
        <p:spPr>
          <a:xfrm>
            <a:off x="1" y="6400800"/>
            <a:ext cx="12192000" cy="457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2739a1d15cc_0_2181"/>
          <p:cNvSpPr txBox="1">
            <a:spLocks noGrp="1"/>
          </p:cNvSpPr>
          <p:nvPr>
            <p:ph type="title"/>
          </p:nvPr>
        </p:nvSpPr>
        <p:spPr>
          <a:xfrm>
            <a:off x="1033325" y="667325"/>
            <a:ext cx="10102500" cy="9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Feeding tubes</a:t>
            </a:r>
            <a:endParaRPr/>
          </a:p>
        </p:txBody>
      </p:sp>
      <p:sp>
        <p:nvSpPr>
          <p:cNvPr id="483" name="Google Shape;483;g2739a1d15cc_0_2181"/>
          <p:cNvSpPr txBox="1">
            <a:spLocks noGrp="1"/>
          </p:cNvSpPr>
          <p:nvPr>
            <p:ph type="body" idx="1"/>
          </p:nvPr>
        </p:nvSpPr>
        <p:spPr>
          <a:xfrm>
            <a:off x="1187075" y="1733550"/>
            <a:ext cx="6165900" cy="4533900"/>
          </a:xfrm>
          <a:prstGeom prst="rect">
            <a:avLst/>
          </a:prstGeom>
          <a:noFill/>
          <a:ln>
            <a:noFill/>
          </a:ln>
        </p:spPr>
        <p:txBody>
          <a:bodyPr spcFirstLastPara="1" wrap="square" lIns="0" tIns="45700" rIns="0" bIns="45700" anchor="t" anchorCtr="0">
            <a:normAutofit fontScale="25000" lnSpcReduction="20000"/>
          </a:bodyPr>
          <a:lstStyle/>
          <a:p>
            <a:pPr marL="91440" lvl="0" indent="0" algn="l" rtl="0">
              <a:lnSpc>
                <a:spcPct val="90000"/>
              </a:lnSpc>
              <a:spcBef>
                <a:spcPts val="0"/>
              </a:spcBef>
              <a:spcAft>
                <a:spcPts val="0"/>
              </a:spcAft>
              <a:buNone/>
            </a:pPr>
            <a:r>
              <a:rPr lang="en-US" sz="8550" b="1"/>
              <a:t>ASPEN recommendation:</a:t>
            </a:r>
            <a:endParaRPr sz="8550" b="1"/>
          </a:p>
          <a:p>
            <a:pPr marL="91440" lvl="0" indent="0" algn="l" rtl="0">
              <a:lnSpc>
                <a:spcPct val="90000"/>
              </a:lnSpc>
              <a:spcBef>
                <a:spcPts val="0"/>
              </a:spcBef>
              <a:spcAft>
                <a:spcPts val="0"/>
              </a:spcAft>
              <a:buNone/>
            </a:pPr>
            <a:r>
              <a:rPr lang="en-US" sz="8550"/>
              <a:t>Enteral nutrition is appropriate for pts receiving anticancer Tx who are malnourished and not expected to be able to take adequate nutrition for a prolonged time</a:t>
            </a:r>
            <a:endParaRPr sz="8550"/>
          </a:p>
          <a:p>
            <a:pPr marL="91440" lvl="0" indent="0" algn="l" rtl="0">
              <a:lnSpc>
                <a:spcPct val="90000"/>
              </a:lnSpc>
              <a:spcBef>
                <a:spcPts val="0"/>
              </a:spcBef>
              <a:spcAft>
                <a:spcPts val="0"/>
              </a:spcAft>
              <a:buNone/>
            </a:pPr>
            <a:endParaRPr sz="8550"/>
          </a:p>
          <a:p>
            <a:pPr marL="457200" lvl="0" indent="-364331" algn="l" rtl="0">
              <a:lnSpc>
                <a:spcPct val="90000"/>
              </a:lnSpc>
              <a:spcBef>
                <a:spcPts val="0"/>
              </a:spcBef>
              <a:spcAft>
                <a:spcPts val="0"/>
              </a:spcAft>
              <a:buSzPct val="100000"/>
              <a:buChar char="●"/>
            </a:pPr>
            <a:r>
              <a:rPr lang="en-US" sz="8550"/>
              <a:t>Oral nutrition &gt; Enteral nutrition &gt; Parenteral nutrition</a:t>
            </a:r>
            <a:endParaRPr sz="8550"/>
          </a:p>
          <a:p>
            <a:pPr marL="457200" lvl="0" indent="0" algn="l" rtl="0">
              <a:lnSpc>
                <a:spcPct val="90000"/>
              </a:lnSpc>
              <a:spcBef>
                <a:spcPts val="0"/>
              </a:spcBef>
              <a:spcAft>
                <a:spcPts val="0"/>
              </a:spcAft>
              <a:buNone/>
            </a:pPr>
            <a:endParaRPr sz="8550"/>
          </a:p>
          <a:p>
            <a:pPr marL="91440" lvl="0" indent="0" algn="l" rtl="0">
              <a:lnSpc>
                <a:spcPct val="90000"/>
              </a:lnSpc>
              <a:spcBef>
                <a:spcPts val="1400"/>
              </a:spcBef>
              <a:spcAft>
                <a:spcPts val="0"/>
              </a:spcAft>
              <a:buNone/>
            </a:pPr>
            <a:r>
              <a:rPr lang="en-US" sz="8550" b="1"/>
              <a:t>Nasogastric or Gastrostomy tubes?</a:t>
            </a:r>
            <a:endParaRPr sz="8550" b="1"/>
          </a:p>
          <a:p>
            <a:pPr marL="457200" lvl="0" indent="-364331" algn="l" rtl="0">
              <a:lnSpc>
                <a:spcPct val="90000"/>
              </a:lnSpc>
              <a:spcBef>
                <a:spcPts val="1400"/>
              </a:spcBef>
              <a:spcAft>
                <a:spcPts val="0"/>
              </a:spcAft>
              <a:buSzPct val="100000"/>
              <a:buChar char="●"/>
            </a:pPr>
            <a:r>
              <a:rPr lang="en-US" sz="8550"/>
              <a:t>Prophylactic tube placement vs responsive feeding tube placement</a:t>
            </a:r>
            <a:endParaRPr sz="8550"/>
          </a:p>
          <a:p>
            <a:pPr marL="457200" lvl="0" indent="-364331" algn="l" rtl="0">
              <a:lnSpc>
                <a:spcPct val="90000"/>
              </a:lnSpc>
              <a:spcBef>
                <a:spcPts val="0"/>
              </a:spcBef>
              <a:spcAft>
                <a:spcPts val="0"/>
              </a:spcAft>
              <a:buSzPct val="100000"/>
              <a:buChar char="●"/>
            </a:pPr>
            <a:r>
              <a:rPr lang="en-US" sz="8550"/>
              <a:t>Duration of feeding tube use</a:t>
            </a:r>
            <a:endParaRPr sz="8550"/>
          </a:p>
          <a:p>
            <a:pPr marL="457200" lvl="0" indent="-364331" algn="l" rtl="0">
              <a:lnSpc>
                <a:spcPct val="90000"/>
              </a:lnSpc>
              <a:spcBef>
                <a:spcPts val="0"/>
              </a:spcBef>
              <a:spcAft>
                <a:spcPts val="0"/>
              </a:spcAft>
              <a:buSzPct val="100000"/>
              <a:buChar char="●"/>
            </a:pPr>
            <a:r>
              <a:rPr lang="en-US" sz="8550"/>
              <a:t>Gastrostomy Placement:  GI, IR, Sx</a:t>
            </a:r>
            <a:endParaRPr sz="8550"/>
          </a:p>
          <a:p>
            <a:pPr marL="457200" lvl="0" indent="-364331" algn="l" rtl="0">
              <a:lnSpc>
                <a:spcPct val="90000"/>
              </a:lnSpc>
              <a:spcBef>
                <a:spcPts val="0"/>
              </a:spcBef>
              <a:spcAft>
                <a:spcPts val="0"/>
              </a:spcAft>
              <a:buSzPct val="100000"/>
              <a:buChar char="●"/>
            </a:pPr>
            <a:r>
              <a:rPr lang="en-US" sz="8550"/>
              <a:t>RD referral</a:t>
            </a:r>
            <a:endParaRPr sz="8550"/>
          </a:p>
          <a:p>
            <a:pPr marL="457200" lvl="0" indent="-364331" algn="l" rtl="0">
              <a:lnSpc>
                <a:spcPct val="90000"/>
              </a:lnSpc>
              <a:spcBef>
                <a:spcPts val="0"/>
              </a:spcBef>
              <a:spcAft>
                <a:spcPts val="0"/>
              </a:spcAft>
              <a:buSzPct val="100000"/>
              <a:buChar char="●"/>
            </a:pPr>
            <a:r>
              <a:rPr lang="en-US" sz="8550"/>
              <a:t>Supplies </a:t>
            </a:r>
            <a:endParaRPr sz="8550"/>
          </a:p>
          <a:p>
            <a:pPr marL="457200" lvl="0" indent="-364331" algn="l" rtl="0">
              <a:lnSpc>
                <a:spcPct val="90000"/>
              </a:lnSpc>
              <a:spcBef>
                <a:spcPts val="0"/>
              </a:spcBef>
              <a:spcAft>
                <a:spcPts val="0"/>
              </a:spcAft>
              <a:buSzPct val="100000"/>
              <a:buChar char="●"/>
            </a:pPr>
            <a:r>
              <a:rPr lang="en-US" sz="8550"/>
              <a:t>Monitoring</a:t>
            </a:r>
            <a:endParaRPr sz="8550"/>
          </a:p>
          <a:p>
            <a:pPr marL="914400" lvl="0" indent="0" algn="l" rtl="0">
              <a:lnSpc>
                <a:spcPct val="90000"/>
              </a:lnSpc>
              <a:spcBef>
                <a:spcPts val="1400"/>
              </a:spcBef>
              <a:spcAft>
                <a:spcPts val="0"/>
              </a:spcAft>
              <a:buNone/>
            </a:pPr>
            <a:endParaRPr sz="2600"/>
          </a:p>
          <a:p>
            <a:pPr marL="91440" lvl="0" indent="0" algn="l" rtl="0">
              <a:lnSpc>
                <a:spcPct val="90000"/>
              </a:lnSpc>
              <a:spcBef>
                <a:spcPts val="1400"/>
              </a:spcBef>
              <a:spcAft>
                <a:spcPts val="0"/>
              </a:spcAft>
              <a:buNone/>
            </a:pPr>
            <a:endParaRPr/>
          </a:p>
          <a:p>
            <a:pPr marL="91440" lvl="0" indent="-91440" algn="l" rtl="0">
              <a:lnSpc>
                <a:spcPct val="90000"/>
              </a:lnSpc>
              <a:spcBef>
                <a:spcPts val="1400"/>
              </a:spcBef>
              <a:spcAft>
                <a:spcPts val="0"/>
              </a:spcAft>
              <a:buSzPct val="100000"/>
              <a:buFont typeface="Noto Sans Symbols"/>
              <a:buNone/>
            </a:pPr>
            <a:endParaRPr sz="800"/>
          </a:p>
          <a:p>
            <a:pPr marL="91440" lvl="0" indent="-91440" algn="l" rtl="0">
              <a:lnSpc>
                <a:spcPct val="90000"/>
              </a:lnSpc>
              <a:spcBef>
                <a:spcPts val="1400"/>
              </a:spcBef>
              <a:spcAft>
                <a:spcPts val="0"/>
              </a:spcAft>
              <a:buSzPct val="100000"/>
              <a:buFont typeface="Noto Sans Symbols"/>
              <a:buNone/>
            </a:pPr>
            <a:endParaRPr sz="800" b="1">
              <a:solidFill>
                <a:schemeClr val="dk2"/>
              </a:solidFill>
            </a:endParaRPr>
          </a:p>
        </p:txBody>
      </p:sp>
      <p:pic>
        <p:nvPicPr>
          <p:cNvPr id="484" name="Google Shape;484;g2739a1d15cc_0_2181"/>
          <p:cNvPicPr preferRelativeResize="0"/>
          <p:nvPr/>
        </p:nvPicPr>
        <p:blipFill>
          <a:blip r:embed="rId3">
            <a:alphaModFix/>
          </a:blip>
          <a:stretch>
            <a:fillRect/>
          </a:stretch>
        </p:blipFill>
        <p:spPr>
          <a:xfrm>
            <a:off x="7997625" y="957663"/>
            <a:ext cx="3816736" cy="494267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g2739a1d15cc_0_228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2739a1d15cc_0_2377"/>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Tube feeding</a:t>
            </a:r>
            <a:endParaRPr/>
          </a:p>
        </p:txBody>
      </p:sp>
      <p:sp>
        <p:nvSpPr>
          <p:cNvPr id="497" name="Google Shape;497;g2739a1d15cc_0_2377"/>
          <p:cNvSpPr txBox="1">
            <a:spLocks noGrp="1"/>
          </p:cNvSpPr>
          <p:nvPr>
            <p:ph type="body" idx="1"/>
          </p:nvPr>
        </p:nvSpPr>
        <p:spPr>
          <a:xfrm>
            <a:off x="666725" y="1891850"/>
            <a:ext cx="7686000" cy="4172700"/>
          </a:xfrm>
          <a:prstGeom prst="rect">
            <a:avLst/>
          </a:prstGeom>
        </p:spPr>
        <p:txBody>
          <a:bodyPr spcFirstLastPara="1" wrap="square" lIns="0" tIns="45700" rIns="0" bIns="45700" anchor="t" anchorCtr="0">
            <a:normAutofit/>
          </a:bodyPr>
          <a:lstStyle/>
          <a:p>
            <a:pPr marL="0" lvl="0" indent="0" algn="l" rtl="0">
              <a:spcBef>
                <a:spcPts val="1200"/>
              </a:spcBef>
              <a:spcAft>
                <a:spcPts val="0"/>
              </a:spcAft>
              <a:buNone/>
            </a:pPr>
            <a:r>
              <a:rPr lang="en-US" b="1"/>
              <a:t>During Admission</a:t>
            </a:r>
            <a:endParaRPr b="1"/>
          </a:p>
          <a:p>
            <a:pPr marL="457200" lvl="0" indent="-342900" algn="l" rtl="0">
              <a:lnSpc>
                <a:spcPct val="115000"/>
              </a:lnSpc>
              <a:spcBef>
                <a:spcPts val="1200"/>
              </a:spcBef>
              <a:spcAft>
                <a:spcPts val="0"/>
              </a:spcAft>
              <a:buSzPts val="1800"/>
              <a:buChar char="●"/>
            </a:pPr>
            <a:r>
              <a:rPr lang="en-US"/>
              <a:t>Initiate tube feeds and monitor labs to manage REFEEDING SYNDROME (Na, K, Mg, Phos, Thiamine)</a:t>
            </a:r>
            <a:endParaRPr/>
          </a:p>
          <a:p>
            <a:pPr marL="457200" lvl="0" indent="-342900" algn="l" rtl="0">
              <a:lnSpc>
                <a:spcPct val="115000"/>
              </a:lnSpc>
              <a:spcBef>
                <a:spcPts val="0"/>
              </a:spcBef>
              <a:spcAft>
                <a:spcPts val="0"/>
              </a:spcAft>
              <a:buSzPts val="1800"/>
              <a:buChar char="●"/>
            </a:pPr>
            <a:r>
              <a:rPr lang="en-US"/>
              <a:t>Replete nutrients as needed while increasing tube feeds to </a:t>
            </a:r>
            <a:endParaRPr/>
          </a:p>
          <a:p>
            <a:pPr marL="457200" lvl="0" indent="0" algn="l" rtl="0">
              <a:lnSpc>
                <a:spcPct val="115000"/>
              </a:lnSpc>
              <a:spcBef>
                <a:spcPts val="0"/>
              </a:spcBef>
              <a:spcAft>
                <a:spcPts val="0"/>
              </a:spcAft>
              <a:buNone/>
            </a:pPr>
            <a:r>
              <a:rPr lang="en-US"/>
              <a:t>goal rate/ volume (Bolus feeds)</a:t>
            </a:r>
            <a:endParaRPr/>
          </a:p>
          <a:p>
            <a:pPr marL="457200" lvl="0" indent="-342900" algn="l" rtl="0">
              <a:lnSpc>
                <a:spcPct val="115000"/>
              </a:lnSpc>
              <a:spcBef>
                <a:spcPts val="0"/>
              </a:spcBef>
              <a:spcAft>
                <a:spcPts val="0"/>
              </a:spcAft>
              <a:buSzPts val="1800"/>
              <a:buChar char="●"/>
            </a:pPr>
            <a:r>
              <a:rPr lang="en-US"/>
              <a:t>Monitor tolerance</a:t>
            </a:r>
            <a:endParaRPr/>
          </a:p>
          <a:p>
            <a:pPr marL="457200" lvl="0" indent="-342900" algn="l" rtl="0">
              <a:lnSpc>
                <a:spcPct val="115000"/>
              </a:lnSpc>
              <a:spcBef>
                <a:spcPts val="0"/>
              </a:spcBef>
              <a:spcAft>
                <a:spcPts val="0"/>
              </a:spcAft>
              <a:buSzPts val="1800"/>
              <a:buChar char="●"/>
            </a:pPr>
            <a:r>
              <a:rPr lang="en-US"/>
              <a:t>Educate pt and family regarding tube feeding procedures</a:t>
            </a:r>
            <a:endParaRPr/>
          </a:p>
          <a:p>
            <a:pPr marL="457200" lvl="0" indent="-342900" algn="l" rtl="0">
              <a:lnSpc>
                <a:spcPct val="115000"/>
              </a:lnSpc>
              <a:spcBef>
                <a:spcPts val="0"/>
              </a:spcBef>
              <a:spcAft>
                <a:spcPts val="0"/>
              </a:spcAft>
              <a:buSzPts val="1800"/>
              <a:buChar char="●"/>
            </a:pPr>
            <a:r>
              <a:rPr lang="en-US"/>
              <a:t>Order appropriate supplies</a:t>
            </a:r>
            <a:endParaRPr/>
          </a:p>
          <a:p>
            <a:pPr marL="457200" lvl="0" indent="-342900" algn="l" rtl="0">
              <a:lnSpc>
                <a:spcPct val="115000"/>
              </a:lnSpc>
              <a:spcBef>
                <a:spcPts val="0"/>
              </a:spcBef>
              <a:spcAft>
                <a:spcPts val="0"/>
              </a:spcAft>
              <a:buSzPts val="1800"/>
              <a:buChar char="●"/>
            </a:pPr>
            <a:r>
              <a:rPr lang="en-US"/>
              <a:t>Refer to outpatient RD/ HH RD who will FU after discharge</a:t>
            </a:r>
            <a:endParaRPr/>
          </a:p>
          <a:p>
            <a:pPr marL="457200" lvl="0" indent="-342900" algn="l" rtl="0">
              <a:lnSpc>
                <a:spcPct val="115000"/>
              </a:lnSpc>
              <a:spcBef>
                <a:spcPts val="0"/>
              </a:spcBef>
              <a:spcAft>
                <a:spcPts val="0"/>
              </a:spcAft>
              <a:buSzPts val="1800"/>
              <a:buChar char="●"/>
            </a:pPr>
            <a:r>
              <a:rPr lang="en-US"/>
              <a:t>Monitor patient as outpatient</a:t>
            </a:r>
            <a:endParaRPr/>
          </a:p>
          <a:p>
            <a:pPr marL="0" lvl="0" indent="0" algn="l" rtl="0">
              <a:spcBef>
                <a:spcPts val="1200"/>
              </a:spcBef>
              <a:spcAft>
                <a:spcPts val="200"/>
              </a:spcAft>
              <a:buNone/>
            </a:pPr>
            <a:endParaRPr/>
          </a:p>
        </p:txBody>
      </p:sp>
      <p:pic>
        <p:nvPicPr>
          <p:cNvPr id="498" name="Google Shape;498;g2739a1d15cc_0_2377"/>
          <p:cNvPicPr preferRelativeResize="0"/>
          <p:nvPr/>
        </p:nvPicPr>
        <p:blipFill>
          <a:blip r:embed="rId3">
            <a:alphaModFix/>
          </a:blip>
          <a:stretch>
            <a:fillRect/>
          </a:stretch>
        </p:blipFill>
        <p:spPr>
          <a:xfrm>
            <a:off x="7399275" y="2514075"/>
            <a:ext cx="4363575" cy="31993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2739a1d15cc_0_2476"/>
          <p:cNvSpPr txBox="1">
            <a:spLocks noGrp="1"/>
          </p:cNvSpPr>
          <p:nvPr>
            <p:ph type="title"/>
          </p:nvPr>
        </p:nvSpPr>
        <p:spPr>
          <a:xfrm>
            <a:off x="1097280" y="286603"/>
            <a:ext cx="10058400" cy="14508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Tube feeding Rx</a:t>
            </a:r>
            <a:endParaRPr/>
          </a:p>
        </p:txBody>
      </p:sp>
      <p:sp>
        <p:nvSpPr>
          <p:cNvPr id="505" name="Google Shape;505;g2739a1d15cc_0_2476"/>
          <p:cNvSpPr txBox="1">
            <a:spLocks noGrp="1"/>
          </p:cNvSpPr>
          <p:nvPr>
            <p:ph type="body" idx="1"/>
          </p:nvPr>
        </p:nvSpPr>
        <p:spPr>
          <a:xfrm>
            <a:off x="1097280" y="1845734"/>
            <a:ext cx="10058400" cy="4023300"/>
          </a:xfrm>
          <a:prstGeom prst="rect">
            <a:avLst/>
          </a:prstGeom>
        </p:spPr>
        <p:txBody>
          <a:bodyPr spcFirstLastPara="1" wrap="square" lIns="0" tIns="45700" rIns="0" bIns="45700" anchor="t" anchorCtr="0">
            <a:normAutofit/>
          </a:bodyPr>
          <a:lstStyle/>
          <a:p>
            <a:pPr marL="0" lvl="0" indent="0" algn="l" rtl="0">
              <a:spcBef>
                <a:spcPts val="1200"/>
              </a:spcBef>
              <a:spcAft>
                <a:spcPts val="0"/>
              </a:spcAft>
              <a:buNone/>
            </a:pPr>
            <a:r>
              <a:rPr lang="en-US" b="1"/>
              <a:t>Nutrition needs: 1890-2205 calories, 95-126g protein, 2200ml fluids</a:t>
            </a:r>
            <a:endParaRPr b="1"/>
          </a:p>
          <a:p>
            <a:pPr marL="457200" lvl="0" indent="-342900" algn="l" rtl="0">
              <a:spcBef>
                <a:spcPts val="1200"/>
              </a:spcBef>
              <a:spcAft>
                <a:spcPts val="0"/>
              </a:spcAft>
              <a:buSzPts val="1800"/>
              <a:buChar char="●"/>
            </a:pPr>
            <a:r>
              <a:rPr lang="en-US" b="1"/>
              <a:t>Tube feeds</a:t>
            </a:r>
            <a:endParaRPr b="1"/>
          </a:p>
          <a:p>
            <a:pPr marL="914400" lvl="1" indent="-342900" algn="l" rtl="0">
              <a:spcBef>
                <a:spcPts val="0"/>
              </a:spcBef>
              <a:spcAft>
                <a:spcPts val="0"/>
              </a:spcAft>
              <a:buSzPts val="1800"/>
              <a:buChar char="○"/>
            </a:pPr>
            <a:r>
              <a:rPr lang="en-US"/>
              <a:t>4 cartons Nutren 2.0/day (2000 calories, 100g protein, 692 ml FW), provide 125% of DRI’s for 23 vitamins/ minerals</a:t>
            </a:r>
            <a:endParaRPr/>
          </a:p>
          <a:p>
            <a:pPr marL="914400" lvl="1" indent="-342900" algn="l" rtl="0">
              <a:spcBef>
                <a:spcPts val="0"/>
              </a:spcBef>
              <a:spcAft>
                <a:spcPts val="0"/>
              </a:spcAft>
              <a:buSzPts val="1800"/>
              <a:buChar char="○"/>
            </a:pPr>
            <a:r>
              <a:rPr lang="en-US"/>
              <a:t>Additional hydration: 1500 ml </a:t>
            </a:r>
            <a:endParaRPr/>
          </a:p>
          <a:p>
            <a:pPr marL="914400" lvl="1" indent="-342900" algn="l" rtl="0">
              <a:spcBef>
                <a:spcPts val="0"/>
              </a:spcBef>
              <a:spcAft>
                <a:spcPts val="0"/>
              </a:spcAft>
              <a:buSzPts val="1800"/>
              <a:buChar char="○"/>
            </a:pPr>
            <a:r>
              <a:rPr lang="en-US"/>
              <a:t>3 Bolus feeds: 1 ½  cartons, 1 ½  cartons, 1 carton</a:t>
            </a:r>
            <a:endParaRPr/>
          </a:p>
          <a:p>
            <a:pPr marL="914400" lvl="1" indent="-342900" algn="l" rtl="0">
              <a:spcBef>
                <a:spcPts val="0"/>
              </a:spcBef>
              <a:spcAft>
                <a:spcPts val="0"/>
              </a:spcAft>
              <a:buSzPts val="1800"/>
              <a:buChar char="○"/>
            </a:pPr>
            <a:r>
              <a:rPr lang="en-US"/>
              <a:t>Water flushes:	 </a:t>
            </a:r>
            <a:r>
              <a:rPr lang="en-US" sz="1700"/>
              <a:t>60 ml ac/ pc feeds, 1140 ml for medication administration (~400 ml) / hydration (250 ml tid between feeds)</a:t>
            </a:r>
            <a:endParaRPr sz="1700"/>
          </a:p>
          <a:p>
            <a:pPr marL="914400" lvl="1" indent="-342900" algn="l" rtl="0">
              <a:spcBef>
                <a:spcPts val="0"/>
              </a:spcBef>
              <a:spcAft>
                <a:spcPts val="0"/>
              </a:spcAft>
              <a:buSzPts val="1800"/>
              <a:buChar char="○"/>
            </a:pPr>
            <a:r>
              <a:rPr lang="en-US"/>
              <a:t>Method: gravity feeds</a:t>
            </a:r>
            <a:endParaRPr/>
          </a:p>
          <a:p>
            <a:pPr marL="914400" lvl="1" indent="-342900" algn="l" rtl="0">
              <a:spcBef>
                <a:spcPts val="0"/>
              </a:spcBef>
              <a:spcAft>
                <a:spcPts val="0"/>
              </a:spcAft>
              <a:buSzPts val="1800"/>
              <a:buChar char="○"/>
            </a:pPr>
            <a:r>
              <a:rPr lang="en-US"/>
              <a:t>Considerations: bowel routine (fiber, stool softeners, laxatives)</a:t>
            </a:r>
            <a:endParaRPr/>
          </a:p>
          <a:p>
            <a:pPr marL="457200" lvl="0" indent="-342900" algn="l" rtl="0">
              <a:spcBef>
                <a:spcPts val="0"/>
              </a:spcBef>
              <a:spcAft>
                <a:spcPts val="0"/>
              </a:spcAft>
              <a:buSzPts val="1800"/>
              <a:buChar char="●"/>
            </a:pPr>
            <a:r>
              <a:rPr lang="en-US" b="1"/>
              <a:t>DME Supplies:</a:t>
            </a:r>
            <a:r>
              <a:rPr lang="en-US"/>
              <a:t> stoma care (dressings), tube feeds (formula, syringes, gravity bags, IV pole, hemostat/ stop cock)</a:t>
            </a:r>
            <a:endParaRPr/>
          </a:p>
          <a:p>
            <a:pPr marL="457200" lvl="0" indent="-342900" algn="l" rtl="0">
              <a:spcBef>
                <a:spcPts val="0"/>
              </a:spcBef>
              <a:spcAft>
                <a:spcPts val="0"/>
              </a:spcAft>
              <a:buSzPts val="1800"/>
              <a:buChar char="●"/>
            </a:pPr>
            <a:r>
              <a:rPr lang="en-US" b="1"/>
              <a:t>Post discharge:</a:t>
            </a:r>
            <a:r>
              <a:rPr lang="en-US"/>
              <a:t> follow up by HHRD/ Outpatient RD</a:t>
            </a:r>
            <a:endParaRPr/>
          </a:p>
          <a:p>
            <a:pPr marL="457200" lvl="0" indent="0" algn="l" rtl="0">
              <a:spcBef>
                <a:spcPts val="1200"/>
              </a:spcBef>
              <a:spcAft>
                <a:spcPts val="20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a:t>Fistula Secondary to Treatment/Cancer</a:t>
            </a:r>
            <a:endParaRPr/>
          </a:p>
        </p:txBody>
      </p:sp>
      <p:pic>
        <p:nvPicPr>
          <p:cNvPr id="511" name="Google Shape;511;p51"/>
          <p:cNvPicPr preferRelativeResize="0">
            <a:picLocks noGrp="1"/>
          </p:cNvPicPr>
          <p:nvPr>
            <p:ph type="body" idx="1"/>
          </p:nvPr>
        </p:nvPicPr>
        <p:blipFill rotWithShape="1">
          <a:blip r:embed="rId3">
            <a:alphaModFix/>
          </a:blip>
          <a:srcRect/>
          <a:stretch/>
        </p:blipFill>
        <p:spPr>
          <a:xfrm>
            <a:off x="1447801" y="2184128"/>
            <a:ext cx="9039224" cy="395458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xfrm>
            <a:off x="447675" y="286603"/>
            <a:ext cx="10708005" cy="70240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00000"/>
              <a:buFont typeface="Calibri"/>
              <a:buNone/>
            </a:pPr>
            <a:r>
              <a:rPr lang="en-US" sz="4800"/>
              <a:t>AJCC: Guidelines for T-Stage Laryngeal CA</a:t>
            </a:r>
            <a:endParaRPr/>
          </a:p>
        </p:txBody>
      </p:sp>
      <p:pic>
        <p:nvPicPr>
          <p:cNvPr id="138" name="Google Shape;138;p6"/>
          <p:cNvPicPr preferRelativeResize="0">
            <a:picLocks noGrp="1"/>
          </p:cNvPicPr>
          <p:nvPr>
            <p:ph type="body" idx="1"/>
          </p:nvPr>
        </p:nvPicPr>
        <p:blipFill rotWithShape="1">
          <a:blip r:embed="rId3">
            <a:alphaModFix/>
          </a:blip>
          <a:srcRect/>
          <a:stretch/>
        </p:blipFill>
        <p:spPr>
          <a:xfrm>
            <a:off x="142875" y="1314450"/>
            <a:ext cx="11801475" cy="5114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7"/>
          <p:cNvSpPr txBox="1">
            <a:spLocks noGrp="1"/>
          </p:cNvSpPr>
          <p:nvPr>
            <p:ph type="title"/>
          </p:nvPr>
        </p:nvSpPr>
        <p:spPr>
          <a:xfrm>
            <a:off x="333375" y="286604"/>
            <a:ext cx="10822305" cy="107547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US" sz="4800"/>
              <a:t>AJCC: Guidelines for T-Stage Laryngeal CA</a:t>
            </a:r>
            <a:endParaRPr/>
          </a:p>
        </p:txBody>
      </p:sp>
      <p:pic>
        <p:nvPicPr>
          <p:cNvPr id="144" name="Google Shape;144;p7"/>
          <p:cNvPicPr preferRelativeResize="0">
            <a:picLocks noGrp="1"/>
          </p:cNvPicPr>
          <p:nvPr>
            <p:ph type="body" idx="1"/>
          </p:nvPr>
        </p:nvPicPr>
        <p:blipFill rotWithShape="1">
          <a:blip r:embed="rId3">
            <a:alphaModFix/>
          </a:blip>
          <a:srcRect/>
          <a:stretch/>
        </p:blipFill>
        <p:spPr>
          <a:xfrm>
            <a:off x="477520" y="1473200"/>
            <a:ext cx="11023600" cy="485648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123825" y="286603"/>
            <a:ext cx="11031855" cy="70230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00000"/>
              <a:buFont typeface="Calibri"/>
              <a:buNone/>
            </a:pPr>
            <a:r>
              <a:rPr lang="en-US" sz="4800"/>
              <a:t>AJCC: Guidelines for T-Stage Laryngeal CA</a:t>
            </a:r>
            <a:endParaRPr/>
          </a:p>
        </p:txBody>
      </p:sp>
      <p:pic>
        <p:nvPicPr>
          <p:cNvPr id="150" name="Google Shape;150;p8"/>
          <p:cNvPicPr preferRelativeResize="0">
            <a:picLocks noGrp="1"/>
          </p:cNvPicPr>
          <p:nvPr>
            <p:ph type="body" idx="1"/>
          </p:nvPr>
        </p:nvPicPr>
        <p:blipFill rotWithShape="1">
          <a:blip r:embed="rId3">
            <a:alphaModFix/>
          </a:blip>
          <a:srcRect/>
          <a:stretch/>
        </p:blipFill>
        <p:spPr>
          <a:xfrm>
            <a:off x="342900" y="1362075"/>
            <a:ext cx="11277600" cy="4972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9"/>
          <p:cNvSpPr txBox="1">
            <a:spLocks noGrp="1"/>
          </p:cNvSpPr>
          <p:nvPr>
            <p:ph type="title"/>
          </p:nvPr>
        </p:nvSpPr>
        <p:spPr>
          <a:xfrm>
            <a:off x="276225" y="286603"/>
            <a:ext cx="11449050" cy="70230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00000"/>
              <a:buFont typeface="Calibri"/>
              <a:buNone/>
            </a:pPr>
            <a:r>
              <a:rPr lang="en-US" sz="4800"/>
              <a:t>AJCC: Guidelines for TNM-Stage Laryngeal CA</a:t>
            </a:r>
            <a:endParaRPr/>
          </a:p>
        </p:txBody>
      </p:sp>
      <p:pic>
        <p:nvPicPr>
          <p:cNvPr id="156" name="Google Shape;156;p9"/>
          <p:cNvPicPr preferRelativeResize="0">
            <a:picLocks noGrp="1"/>
          </p:cNvPicPr>
          <p:nvPr>
            <p:ph type="body" idx="1"/>
          </p:nvPr>
        </p:nvPicPr>
        <p:blipFill rotWithShape="1">
          <a:blip r:embed="rId3">
            <a:alphaModFix/>
          </a:blip>
          <a:srcRect/>
          <a:stretch/>
        </p:blipFill>
        <p:spPr>
          <a:xfrm>
            <a:off x="161926" y="1381125"/>
            <a:ext cx="11649074" cy="4962525"/>
          </a:xfrm>
          <a:prstGeom prst="rect">
            <a:avLst/>
          </a:prstGeom>
          <a:noFill/>
          <a:ln>
            <a:noFill/>
          </a:ln>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3037</Words>
  <Application>Microsoft Office PowerPoint</Application>
  <PresentationFormat>Widescreen</PresentationFormat>
  <Paragraphs>408</Paragraphs>
  <Slides>59</Slides>
  <Notes>59</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Retrospect</vt:lpstr>
      <vt:lpstr>Head and Neck Multidisciplinary Panel Discussion  </vt:lpstr>
      <vt:lpstr>Objectives</vt:lpstr>
      <vt:lpstr>Case Study </vt:lpstr>
      <vt:lpstr>The Larynx </vt:lpstr>
      <vt:lpstr>Larynx: Subsites </vt:lpstr>
      <vt:lpstr>AJCC: Guidelines for T-Stage Laryngeal CA</vt:lpstr>
      <vt:lpstr>AJCC: Guidelines for T-Stage Laryngeal CA</vt:lpstr>
      <vt:lpstr>AJCC: Guidelines for T-Stage Laryngeal CA</vt:lpstr>
      <vt:lpstr>AJCC: Guidelines for TNM-Stage Laryngeal CA</vt:lpstr>
      <vt:lpstr>PowerPoint Presentation</vt:lpstr>
      <vt:lpstr>T &amp; N Stage Classification</vt:lpstr>
      <vt:lpstr>Vocal-cord Only vs. Complete Laryngeal radiation (VOCAL): a randomized multicentric Bayesian phase II trial </vt:lpstr>
      <vt:lpstr>PowerPoint Presentation</vt:lpstr>
      <vt:lpstr>Radiotherapy with fraction size of 2.25 Gy in T1-2 laryngeal and hypopharyngeal cancer  </vt:lpstr>
      <vt:lpstr>PowerPoint Presentation</vt:lpstr>
      <vt:lpstr>PowerPoint Presentation</vt:lpstr>
      <vt:lpstr>PowerPoint Presentation</vt:lpstr>
      <vt:lpstr>PowerPoint Presentation</vt:lpstr>
      <vt:lpstr>PowerPoint Presentation</vt:lpstr>
      <vt:lpstr>Head and Neck Cancer - Nutrition </vt:lpstr>
      <vt:lpstr>PowerPoint Presentation</vt:lpstr>
      <vt:lpstr>PowerPoint Presentation</vt:lpstr>
      <vt:lpstr>      </vt:lpstr>
      <vt:lpstr>PowerPoint Presentation</vt:lpstr>
      <vt:lpstr>PowerPoint Presentation</vt:lpstr>
      <vt:lpstr>Acute side effects that impacts nutrition</vt:lpstr>
      <vt:lpstr>Pathophysiology of Mucositis</vt:lpstr>
      <vt:lpstr>Risk Factors of Mucositis</vt:lpstr>
      <vt:lpstr>Mucositis</vt:lpstr>
      <vt:lpstr>CTCAE &amp; WHO GRADING SYSTEMS</vt:lpstr>
      <vt:lpstr>PowerPoint Presentation</vt:lpstr>
      <vt:lpstr>CTCAE Erythema Grading System </vt:lpstr>
      <vt:lpstr>PowerPoint Presentation</vt:lpstr>
      <vt:lpstr>Supportive care: Zinc</vt:lpstr>
      <vt:lpstr>Supportive care: Zinc</vt:lpstr>
      <vt:lpstr>Supportive care: Zinc</vt:lpstr>
      <vt:lpstr>Supportive care: Glutamine </vt:lpstr>
      <vt:lpstr>Supportive care: Manuka honey</vt:lpstr>
      <vt:lpstr>PowerPoint Presentation</vt:lpstr>
      <vt:lpstr>Magic Mouthwash</vt:lpstr>
      <vt:lpstr>PowerPoint Presentation</vt:lpstr>
      <vt:lpstr>Work up </vt:lpstr>
      <vt:lpstr>Pathology and Plan</vt:lpstr>
      <vt:lpstr>AJCC: Guidelines for T-Stage Laryngeal CA</vt:lpstr>
      <vt:lpstr>AJCC: Guidelines for TNM-Stage Laryngeal CA</vt:lpstr>
      <vt:lpstr>Salvage Total Laryngectomy</vt:lpstr>
      <vt:lpstr>Patient factors</vt:lpstr>
      <vt:lpstr>Laryngectomy ≠ Tracheostomy</vt:lpstr>
      <vt:lpstr>Surgical Pathology, 3/18/22, TL</vt:lpstr>
      <vt:lpstr>AJCC: Guidelines for T-Stage Laryngeal CA</vt:lpstr>
      <vt:lpstr>PowerPoint Presentation</vt:lpstr>
      <vt:lpstr>PowerPoint Presentation</vt:lpstr>
      <vt:lpstr>Recurrence #3 </vt:lpstr>
      <vt:lpstr>Immunotherapy </vt:lpstr>
      <vt:lpstr>Feeding tubes</vt:lpstr>
      <vt:lpstr>PowerPoint Presentation</vt:lpstr>
      <vt:lpstr>Tube feeding</vt:lpstr>
      <vt:lpstr>Tube feeding Rx</vt:lpstr>
      <vt:lpstr>Fistula Secondary to Treatment/Cancer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 and Neck Multidisciplinary Panel Discussion  </dc:title>
  <dc:creator>Banks, Lakedia C.</dc:creator>
  <cp:lastModifiedBy>Precious Rivera</cp:lastModifiedBy>
  <cp:revision>3</cp:revision>
  <dcterms:created xsi:type="dcterms:W3CDTF">2024-06-10T01:41:15Z</dcterms:created>
  <dcterms:modified xsi:type="dcterms:W3CDTF">2024-07-25T00:38:15Z</dcterms:modified>
</cp:coreProperties>
</file>