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5"/>
  </p:notesMasterIdLst>
  <p:sldIdLst>
    <p:sldId id="2135714835" r:id="rId3"/>
    <p:sldId id="1270" r:id="rId4"/>
    <p:sldId id="1277" r:id="rId5"/>
    <p:sldId id="1278" r:id="rId6"/>
    <p:sldId id="258" r:id="rId7"/>
    <p:sldId id="283" r:id="rId8"/>
    <p:sldId id="354" r:id="rId9"/>
    <p:sldId id="352" r:id="rId10"/>
    <p:sldId id="355" r:id="rId11"/>
    <p:sldId id="356" r:id="rId12"/>
    <p:sldId id="357" r:id="rId13"/>
    <p:sldId id="2146848990" r:id="rId14"/>
    <p:sldId id="2146848989" r:id="rId15"/>
    <p:sldId id="2146848992" r:id="rId16"/>
    <p:sldId id="358" r:id="rId17"/>
    <p:sldId id="359" r:id="rId18"/>
    <p:sldId id="2135714836" r:id="rId19"/>
    <p:sldId id="2146848993" r:id="rId20"/>
    <p:sldId id="1272" r:id="rId21"/>
    <p:sldId id="1271" r:id="rId22"/>
    <p:sldId id="1273" r:id="rId23"/>
    <p:sldId id="2135714838" r:id="rId24"/>
    <p:sldId id="2146848994" r:id="rId25"/>
    <p:sldId id="2146848957" r:id="rId26"/>
    <p:sldId id="1290" r:id="rId27"/>
    <p:sldId id="1289" r:id="rId28"/>
    <p:sldId id="2146848996" r:id="rId29"/>
    <p:sldId id="2146848995" r:id="rId30"/>
    <p:sldId id="1031" r:id="rId31"/>
    <p:sldId id="2146848997" r:id="rId32"/>
    <p:sldId id="1236" r:id="rId33"/>
    <p:sldId id="2146848998" r:id="rId34"/>
    <p:sldId id="2146849002" r:id="rId35"/>
    <p:sldId id="2146848953" r:id="rId36"/>
    <p:sldId id="2146849001" r:id="rId37"/>
    <p:sldId id="2146848954" r:id="rId38"/>
    <p:sldId id="1286" r:id="rId39"/>
    <p:sldId id="2146848999" r:id="rId40"/>
    <p:sldId id="2135714837" r:id="rId41"/>
    <p:sldId id="2146849000" r:id="rId42"/>
    <p:sldId id="1238" r:id="rId43"/>
    <p:sldId id="545" r:id="rId44"/>
    <p:sldId id="546" r:id="rId45"/>
    <p:sldId id="909" r:id="rId46"/>
    <p:sldId id="1263" r:id="rId47"/>
    <p:sldId id="1264" r:id="rId48"/>
    <p:sldId id="1268" r:id="rId49"/>
    <p:sldId id="1291" r:id="rId50"/>
    <p:sldId id="2146848991" r:id="rId51"/>
    <p:sldId id="2135714690" r:id="rId52"/>
    <p:sldId id="2135714834" r:id="rId53"/>
    <p:sldId id="213571483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ara Marino" initials="BM" lastIdx="3" clrIdx="0">
    <p:extLst>
      <p:ext uri="{19B8F6BF-5375-455C-9EA6-DF929625EA0E}">
        <p15:presenceInfo xmlns:p15="http://schemas.microsoft.com/office/powerpoint/2012/main" userId="S::bmarino@the-lynx-group.com::4507fa1e-985f-432e-9145-24d04f20c9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24"/>
    <p:restoredTop sz="61601"/>
  </p:normalViewPr>
  <p:slideViewPr>
    <p:cSldViewPr snapToGrid="0">
      <p:cViewPr varScale="1">
        <p:scale>
          <a:sx n="50" d="100"/>
          <a:sy n="50" d="100"/>
        </p:scale>
        <p:origin x="1440" y="53"/>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255C62-5414-472C-9AA9-5C7E3A7AAD1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A51F7F2-EC96-4A6A-A805-BD1A9536E011}">
      <dgm:prSet custT="1"/>
      <dgm:spPr/>
      <dgm:t>
        <a:bodyPr/>
        <a:lstStyle/>
        <a:p>
          <a:r>
            <a:rPr lang="en-US" sz="2400" dirty="0"/>
            <a:t>Review the basics of germline and somatic testing</a:t>
          </a:r>
        </a:p>
      </dgm:t>
    </dgm:pt>
    <dgm:pt modelId="{BABD3A38-2C2E-4338-BDAF-DC170FEBFFCA}" type="parTrans" cxnId="{51FB1AB3-53B8-4F44-8234-EF4E611484DD}">
      <dgm:prSet/>
      <dgm:spPr/>
      <dgm:t>
        <a:bodyPr/>
        <a:lstStyle/>
        <a:p>
          <a:endParaRPr lang="en-US"/>
        </a:p>
      </dgm:t>
    </dgm:pt>
    <dgm:pt modelId="{163F0DD9-58B3-4E07-B408-7928E6AC1E16}" type="sibTrans" cxnId="{51FB1AB3-53B8-4F44-8234-EF4E611484DD}">
      <dgm:prSet/>
      <dgm:spPr/>
      <dgm:t>
        <a:bodyPr/>
        <a:lstStyle/>
        <a:p>
          <a:endParaRPr lang="en-US"/>
        </a:p>
      </dgm:t>
    </dgm:pt>
    <dgm:pt modelId="{D168E137-2335-459C-9E0D-4D0E12EEE6AA}">
      <dgm:prSet custT="1"/>
      <dgm:spPr/>
      <dgm:t>
        <a:bodyPr/>
        <a:lstStyle/>
        <a:p>
          <a:r>
            <a:rPr lang="en-US" sz="2400" dirty="0"/>
            <a:t>Terminology in genetics, genomics, and precision medicine</a:t>
          </a:r>
        </a:p>
      </dgm:t>
    </dgm:pt>
    <dgm:pt modelId="{04F62700-2C3A-4FEA-97AC-FFFAA523F15A}" type="parTrans" cxnId="{191789E7-84DD-444B-A9BC-F58144B511B7}">
      <dgm:prSet/>
      <dgm:spPr/>
      <dgm:t>
        <a:bodyPr/>
        <a:lstStyle/>
        <a:p>
          <a:endParaRPr lang="en-US"/>
        </a:p>
      </dgm:t>
    </dgm:pt>
    <dgm:pt modelId="{0EEA1707-9274-40AD-809A-1A3C2E58E140}" type="sibTrans" cxnId="{191789E7-84DD-444B-A9BC-F58144B511B7}">
      <dgm:prSet/>
      <dgm:spPr/>
      <dgm:t>
        <a:bodyPr/>
        <a:lstStyle/>
        <a:p>
          <a:endParaRPr lang="en-US"/>
        </a:p>
      </dgm:t>
    </dgm:pt>
    <dgm:pt modelId="{8494EA6E-0A80-45B5-8A8F-04CBAD797EB3}">
      <dgm:prSet custT="1"/>
      <dgm:spPr/>
      <dgm:t>
        <a:bodyPr/>
        <a:lstStyle/>
        <a:p>
          <a:r>
            <a:rPr lang="en-US" sz="2400" dirty="0"/>
            <a:t>Criteria for testing</a:t>
          </a:r>
        </a:p>
      </dgm:t>
    </dgm:pt>
    <dgm:pt modelId="{B865B588-4392-4481-9E71-F86A66A6B12F}" type="parTrans" cxnId="{8C7ADC99-FE0E-403F-88A8-A25AFD67A31D}">
      <dgm:prSet/>
      <dgm:spPr/>
      <dgm:t>
        <a:bodyPr/>
        <a:lstStyle/>
        <a:p>
          <a:endParaRPr lang="en-US"/>
        </a:p>
      </dgm:t>
    </dgm:pt>
    <dgm:pt modelId="{CBE0F708-9403-4E97-A330-FEDC9EAF97D2}" type="sibTrans" cxnId="{8C7ADC99-FE0E-403F-88A8-A25AFD67A31D}">
      <dgm:prSet/>
      <dgm:spPr/>
      <dgm:t>
        <a:bodyPr/>
        <a:lstStyle/>
        <a:p>
          <a:endParaRPr lang="en-US"/>
        </a:p>
      </dgm:t>
    </dgm:pt>
    <dgm:pt modelId="{DD05F8BF-2AC8-4ADA-A443-631CC9CD4C8B}">
      <dgm:prSet custT="1"/>
      <dgm:spPr/>
      <dgm:t>
        <a:bodyPr/>
        <a:lstStyle/>
        <a:p>
          <a:r>
            <a:rPr lang="en-US" sz="2400" dirty="0"/>
            <a:t>Clinical implications of testing / case study (prostate cancer navigation)</a:t>
          </a:r>
        </a:p>
      </dgm:t>
    </dgm:pt>
    <dgm:pt modelId="{09EBB3C2-662A-40F1-9015-F2372DAFCB54}" type="parTrans" cxnId="{41153714-3103-4AA4-90EE-4EC59EC0CE2A}">
      <dgm:prSet/>
      <dgm:spPr/>
      <dgm:t>
        <a:bodyPr/>
        <a:lstStyle/>
        <a:p>
          <a:endParaRPr lang="en-US"/>
        </a:p>
      </dgm:t>
    </dgm:pt>
    <dgm:pt modelId="{E02B97E0-B842-46D8-B64E-55746F0FA777}" type="sibTrans" cxnId="{41153714-3103-4AA4-90EE-4EC59EC0CE2A}">
      <dgm:prSet/>
      <dgm:spPr/>
      <dgm:t>
        <a:bodyPr/>
        <a:lstStyle/>
        <a:p>
          <a:endParaRPr lang="en-US"/>
        </a:p>
      </dgm:t>
    </dgm:pt>
    <dgm:pt modelId="{42F8A95E-D884-46AE-AC8E-7C96E4D550A0}">
      <dgm:prSet custT="1"/>
      <dgm:spPr/>
      <dgm:t>
        <a:bodyPr/>
        <a:lstStyle/>
        <a:p>
          <a:r>
            <a:rPr lang="en-US" sz="2400" dirty="0"/>
            <a:t>Implications for oncology nurses</a:t>
          </a:r>
        </a:p>
      </dgm:t>
    </dgm:pt>
    <dgm:pt modelId="{FA3DCF43-6B40-44B0-8E30-1CE99B907620}" type="parTrans" cxnId="{C7639DBE-6670-48DA-88F1-28365B9FA345}">
      <dgm:prSet/>
      <dgm:spPr/>
      <dgm:t>
        <a:bodyPr/>
        <a:lstStyle/>
        <a:p>
          <a:endParaRPr lang="en-US"/>
        </a:p>
      </dgm:t>
    </dgm:pt>
    <dgm:pt modelId="{82053E1E-086B-4B22-A236-336D75340A00}" type="sibTrans" cxnId="{C7639DBE-6670-48DA-88F1-28365B9FA345}">
      <dgm:prSet/>
      <dgm:spPr/>
      <dgm:t>
        <a:bodyPr/>
        <a:lstStyle/>
        <a:p>
          <a:endParaRPr lang="en-US"/>
        </a:p>
      </dgm:t>
    </dgm:pt>
    <dgm:pt modelId="{AFF95E1E-E400-4193-93F2-E3D40D276D8D}">
      <dgm:prSet custT="1"/>
      <dgm:spPr/>
      <dgm:t>
        <a:bodyPr/>
        <a:lstStyle/>
        <a:p>
          <a:r>
            <a:rPr lang="en-US" sz="2000" dirty="0"/>
            <a:t>Collaboration with genetics professionals</a:t>
          </a:r>
        </a:p>
      </dgm:t>
    </dgm:pt>
    <dgm:pt modelId="{B0E46A68-9BA4-437C-A409-905EA01BB223}" type="parTrans" cxnId="{1D206378-084F-4458-9A28-04AC67DCD835}">
      <dgm:prSet/>
      <dgm:spPr/>
      <dgm:t>
        <a:bodyPr/>
        <a:lstStyle/>
        <a:p>
          <a:endParaRPr lang="en-US"/>
        </a:p>
      </dgm:t>
    </dgm:pt>
    <dgm:pt modelId="{2B7C6660-5C4F-416E-BF61-CE530C8AC7FC}" type="sibTrans" cxnId="{1D206378-084F-4458-9A28-04AC67DCD835}">
      <dgm:prSet/>
      <dgm:spPr/>
      <dgm:t>
        <a:bodyPr/>
        <a:lstStyle/>
        <a:p>
          <a:endParaRPr lang="en-US"/>
        </a:p>
      </dgm:t>
    </dgm:pt>
    <dgm:pt modelId="{DC367652-D705-490C-843C-31C92B5A4933}" type="pres">
      <dgm:prSet presAssocID="{C8255C62-5414-472C-9AA9-5C7E3A7AAD1F}" presName="root" presStyleCnt="0">
        <dgm:presLayoutVars>
          <dgm:dir/>
          <dgm:resizeHandles val="exact"/>
        </dgm:presLayoutVars>
      </dgm:prSet>
      <dgm:spPr/>
    </dgm:pt>
    <dgm:pt modelId="{7800C24D-1B96-4CD7-90CB-3C34914D81F9}" type="pres">
      <dgm:prSet presAssocID="{8A51F7F2-EC96-4A6A-A805-BD1A9536E011}" presName="compNode" presStyleCnt="0"/>
      <dgm:spPr/>
    </dgm:pt>
    <dgm:pt modelId="{1831E02B-C397-4BC1-92EA-C0A32C6EECB8}" type="pres">
      <dgm:prSet presAssocID="{8A51F7F2-EC96-4A6A-A805-BD1A9536E011}" presName="bgRect" presStyleLbl="bgShp" presStyleIdx="0" presStyleCnt="5"/>
      <dgm:spPr/>
    </dgm:pt>
    <dgm:pt modelId="{B9CD2B0C-1822-4196-9386-031C659BFDB4}" type="pres">
      <dgm:prSet presAssocID="{8A51F7F2-EC96-4A6A-A805-BD1A9536E01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C27A1ED8-0C8C-45A0-B939-68600E318F34}" type="pres">
      <dgm:prSet presAssocID="{8A51F7F2-EC96-4A6A-A805-BD1A9536E011}" presName="spaceRect" presStyleCnt="0"/>
      <dgm:spPr/>
    </dgm:pt>
    <dgm:pt modelId="{A248B34D-00A0-4855-93E4-AF56758E3E40}" type="pres">
      <dgm:prSet presAssocID="{8A51F7F2-EC96-4A6A-A805-BD1A9536E011}" presName="parTx" presStyleLbl="revTx" presStyleIdx="0" presStyleCnt="6">
        <dgm:presLayoutVars>
          <dgm:chMax val="0"/>
          <dgm:chPref val="0"/>
        </dgm:presLayoutVars>
      </dgm:prSet>
      <dgm:spPr/>
    </dgm:pt>
    <dgm:pt modelId="{78CD04A7-8546-4402-8AAA-E53DBD673AF6}" type="pres">
      <dgm:prSet presAssocID="{163F0DD9-58B3-4E07-B408-7928E6AC1E16}" presName="sibTrans" presStyleCnt="0"/>
      <dgm:spPr/>
    </dgm:pt>
    <dgm:pt modelId="{3DFD23F0-E1A4-4D89-A12A-63D77E3CC55F}" type="pres">
      <dgm:prSet presAssocID="{D168E137-2335-459C-9E0D-4D0E12EEE6AA}" presName="compNode" presStyleCnt="0"/>
      <dgm:spPr/>
    </dgm:pt>
    <dgm:pt modelId="{2A836BC4-98A1-4214-98D8-2051C40F6645}" type="pres">
      <dgm:prSet presAssocID="{D168E137-2335-459C-9E0D-4D0E12EEE6AA}" presName="bgRect" presStyleLbl="bgShp" presStyleIdx="1" presStyleCnt="5"/>
      <dgm:spPr/>
    </dgm:pt>
    <dgm:pt modelId="{9DEBC498-CEA6-4995-A9BA-02EF82E165E3}" type="pres">
      <dgm:prSet presAssocID="{D168E137-2335-459C-9E0D-4D0E12EEE6A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F8C3A603-C006-476A-9A2E-D898080EDB4D}" type="pres">
      <dgm:prSet presAssocID="{D168E137-2335-459C-9E0D-4D0E12EEE6AA}" presName="spaceRect" presStyleCnt="0"/>
      <dgm:spPr/>
    </dgm:pt>
    <dgm:pt modelId="{1FB1BD63-E70B-4E76-A271-AD9476A941F9}" type="pres">
      <dgm:prSet presAssocID="{D168E137-2335-459C-9E0D-4D0E12EEE6AA}" presName="parTx" presStyleLbl="revTx" presStyleIdx="1" presStyleCnt="6">
        <dgm:presLayoutVars>
          <dgm:chMax val="0"/>
          <dgm:chPref val="0"/>
        </dgm:presLayoutVars>
      </dgm:prSet>
      <dgm:spPr/>
    </dgm:pt>
    <dgm:pt modelId="{C3D4464B-E76F-4CF7-B406-6A3792263F22}" type="pres">
      <dgm:prSet presAssocID="{0EEA1707-9274-40AD-809A-1A3C2E58E140}" presName="sibTrans" presStyleCnt="0"/>
      <dgm:spPr/>
    </dgm:pt>
    <dgm:pt modelId="{357C97FE-38A9-4A1C-839B-65C4AD139830}" type="pres">
      <dgm:prSet presAssocID="{8494EA6E-0A80-45B5-8A8F-04CBAD797EB3}" presName="compNode" presStyleCnt="0"/>
      <dgm:spPr/>
    </dgm:pt>
    <dgm:pt modelId="{5D82E98C-0A10-4932-8E96-CDBD5E943F41}" type="pres">
      <dgm:prSet presAssocID="{8494EA6E-0A80-45B5-8A8F-04CBAD797EB3}" presName="bgRect" presStyleLbl="bgShp" presStyleIdx="2" presStyleCnt="5"/>
      <dgm:spPr/>
    </dgm:pt>
    <dgm:pt modelId="{EC9A8170-916C-459E-B429-D9ABBF12CB7C}" type="pres">
      <dgm:prSet presAssocID="{8494EA6E-0A80-45B5-8A8F-04CBAD797EB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 Print"/>
        </a:ext>
      </dgm:extLst>
    </dgm:pt>
    <dgm:pt modelId="{B3742E79-48BD-41F5-A44F-C43F0EB9DA34}" type="pres">
      <dgm:prSet presAssocID="{8494EA6E-0A80-45B5-8A8F-04CBAD797EB3}" presName="spaceRect" presStyleCnt="0"/>
      <dgm:spPr/>
    </dgm:pt>
    <dgm:pt modelId="{3315D760-EAAD-454F-AC21-A3160C46E548}" type="pres">
      <dgm:prSet presAssocID="{8494EA6E-0A80-45B5-8A8F-04CBAD797EB3}" presName="parTx" presStyleLbl="revTx" presStyleIdx="2" presStyleCnt="6">
        <dgm:presLayoutVars>
          <dgm:chMax val="0"/>
          <dgm:chPref val="0"/>
        </dgm:presLayoutVars>
      </dgm:prSet>
      <dgm:spPr/>
    </dgm:pt>
    <dgm:pt modelId="{AA356FAF-A245-4296-8387-9628EDE5ABDC}" type="pres">
      <dgm:prSet presAssocID="{CBE0F708-9403-4E97-A330-FEDC9EAF97D2}" presName="sibTrans" presStyleCnt="0"/>
      <dgm:spPr/>
    </dgm:pt>
    <dgm:pt modelId="{15EEB57D-B5D7-40F8-9F5D-C2B781486638}" type="pres">
      <dgm:prSet presAssocID="{DD05F8BF-2AC8-4ADA-A443-631CC9CD4C8B}" presName="compNode" presStyleCnt="0"/>
      <dgm:spPr/>
    </dgm:pt>
    <dgm:pt modelId="{378752FD-5CE0-4A50-8A31-9F4C10537F39}" type="pres">
      <dgm:prSet presAssocID="{DD05F8BF-2AC8-4ADA-A443-631CC9CD4C8B}" presName="bgRect" presStyleLbl="bgShp" presStyleIdx="3" presStyleCnt="5"/>
      <dgm:spPr/>
    </dgm:pt>
    <dgm:pt modelId="{AD7C9393-911A-40EE-9836-B2557442ADCA}" type="pres">
      <dgm:prSet presAssocID="{DD05F8BF-2AC8-4ADA-A443-631CC9CD4C8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2A36C730-1B0F-4A8B-BE2C-42F677F15236}" type="pres">
      <dgm:prSet presAssocID="{DD05F8BF-2AC8-4ADA-A443-631CC9CD4C8B}" presName="spaceRect" presStyleCnt="0"/>
      <dgm:spPr/>
    </dgm:pt>
    <dgm:pt modelId="{7A317972-9223-4F4D-867F-7042F3AF2DBD}" type="pres">
      <dgm:prSet presAssocID="{DD05F8BF-2AC8-4ADA-A443-631CC9CD4C8B}" presName="parTx" presStyleLbl="revTx" presStyleIdx="3" presStyleCnt="6">
        <dgm:presLayoutVars>
          <dgm:chMax val="0"/>
          <dgm:chPref val="0"/>
        </dgm:presLayoutVars>
      </dgm:prSet>
      <dgm:spPr/>
    </dgm:pt>
    <dgm:pt modelId="{8E9F17A1-67E5-494C-B0FF-CB588FADEB83}" type="pres">
      <dgm:prSet presAssocID="{E02B97E0-B842-46D8-B64E-55746F0FA777}" presName="sibTrans" presStyleCnt="0"/>
      <dgm:spPr/>
    </dgm:pt>
    <dgm:pt modelId="{AF0A7A4D-4B6A-4347-9ADD-818A762DC998}" type="pres">
      <dgm:prSet presAssocID="{42F8A95E-D884-46AE-AC8E-7C96E4D550A0}" presName="compNode" presStyleCnt="0"/>
      <dgm:spPr/>
    </dgm:pt>
    <dgm:pt modelId="{F08D3D0C-0A77-4016-A821-22D9203B4D38}" type="pres">
      <dgm:prSet presAssocID="{42F8A95E-D884-46AE-AC8E-7C96E4D550A0}" presName="bgRect" presStyleLbl="bgShp" presStyleIdx="4" presStyleCnt="5"/>
      <dgm:spPr/>
    </dgm:pt>
    <dgm:pt modelId="{E216B5A1-46DC-44AC-87BD-DA9801C1562B}" type="pres">
      <dgm:prSet presAssocID="{42F8A95E-D884-46AE-AC8E-7C96E4D550A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3F038769-8873-456F-BA4D-7E0F886D76C8}" type="pres">
      <dgm:prSet presAssocID="{42F8A95E-D884-46AE-AC8E-7C96E4D550A0}" presName="spaceRect" presStyleCnt="0"/>
      <dgm:spPr/>
    </dgm:pt>
    <dgm:pt modelId="{99471D55-207A-4C4B-845A-4E3627388CC8}" type="pres">
      <dgm:prSet presAssocID="{42F8A95E-D884-46AE-AC8E-7C96E4D550A0}" presName="parTx" presStyleLbl="revTx" presStyleIdx="4" presStyleCnt="6">
        <dgm:presLayoutVars>
          <dgm:chMax val="0"/>
          <dgm:chPref val="0"/>
        </dgm:presLayoutVars>
      </dgm:prSet>
      <dgm:spPr/>
    </dgm:pt>
    <dgm:pt modelId="{7CD7C795-7D60-4F83-997F-15ACCADD3D3C}" type="pres">
      <dgm:prSet presAssocID="{42F8A95E-D884-46AE-AC8E-7C96E4D550A0}" presName="desTx" presStyleLbl="revTx" presStyleIdx="5" presStyleCnt="6">
        <dgm:presLayoutVars/>
      </dgm:prSet>
      <dgm:spPr/>
    </dgm:pt>
  </dgm:ptLst>
  <dgm:cxnLst>
    <dgm:cxn modelId="{D130FA11-0648-41B6-A30E-F3ED2600CBEE}" type="presOf" srcId="{DD05F8BF-2AC8-4ADA-A443-631CC9CD4C8B}" destId="{7A317972-9223-4F4D-867F-7042F3AF2DBD}" srcOrd="0" destOrd="0" presId="urn:microsoft.com/office/officeart/2018/2/layout/IconVerticalSolidList"/>
    <dgm:cxn modelId="{41153714-3103-4AA4-90EE-4EC59EC0CE2A}" srcId="{C8255C62-5414-472C-9AA9-5C7E3A7AAD1F}" destId="{DD05F8BF-2AC8-4ADA-A443-631CC9CD4C8B}" srcOrd="3" destOrd="0" parTransId="{09EBB3C2-662A-40F1-9015-F2372DAFCB54}" sibTransId="{E02B97E0-B842-46D8-B64E-55746F0FA777}"/>
    <dgm:cxn modelId="{8C59DC27-3A5F-4D3C-A7F9-F3357BAAA5F7}" type="presOf" srcId="{42F8A95E-D884-46AE-AC8E-7C96E4D550A0}" destId="{99471D55-207A-4C4B-845A-4E3627388CC8}" srcOrd="0" destOrd="0" presId="urn:microsoft.com/office/officeart/2018/2/layout/IconVerticalSolidList"/>
    <dgm:cxn modelId="{6FEC9251-DB3D-4B3C-AE97-65295987D402}" type="presOf" srcId="{8A51F7F2-EC96-4A6A-A805-BD1A9536E011}" destId="{A248B34D-00A0-4855-93E4-AF56758E3E40}" srcOrd="0" destOrd="0" presId="urn:microsoft.com/office/officeart/2018/2/layout/IconVerticalSolidList"/>
    <dgm:cxn modelId="{1D206378-084F-4458-9A28-04AC67DCD835}" srcId="{42F8A95E-D884-46AE-AC8E-7C96E4D550A0}" destId="{AFF95E1E-E400-4193-93F2-E3D40D276D8D}" srcOrd="0" destOrd="0" parTransId="{B0E46A68-9BA4-437C-A409-905EA01BB223}" sibTransId="{2B7C6660-5C4F-416E-BF61-CE530C8AC7FC}"/>
    <dgm:cxn modelId="{5E12F18A-F62B-4CA1-8100-3BE821201092}" type="presOf" srcId="{D168E137-2335-459C-9E0D-4D0E12EEE6AA}" destId="{1FB1BD63-E70B-4E76-A271-AD9476A941F9}" srcOrd="0" destOrd="0" presId="urn:microsoft.com/office/officeart/2018/2/layout/IconVerticalSolidList"/>
    <dgm:cxn modelId="{8C7ADC99-FE0E-403F-88A8-A25AFD67A31D}" srcId="{C8255C62-5414-472C-9AA9-5C7E3A7AAD1F}" destId="{8494EA6E-0A80-45B5-8A8F-04CBAD797EB3}" srcOrd="2" destOrd="0" parTransId="{B865B588-4392-4481-9E71-F86A66A6B12F}" sibTransId="{CBE0F708-9403-4E97-A330-FEDC9EAF97D2}"/>
    <dgm:cxn modelId="{BAB4CD9B-F438-472B-BF3D-14BC0C5DE3B0}" type="presOf" srcId="{AFF95E1E-E400-4193-93F2-E3D40D276D8D}" destId="{7CD7C795-7D60-4F83-997F-15ACCADD3D3C}" srcOrd="0" destOrd="0" presId="urn:microsoft.com/office/officeart/2018/2/layout/IconVerticalSolidList"/>
    <dgm:cxn modelId="{EE7DAB9C-E5AB-408A-A1A7-4431AFA24A01}" type="presOf" srcId="{C8255C62-5414-472C-9AA9-5C7E3A7AAD1F}" destId="{DC367652-D705-490C-843C-31C92B5A4933}" srcOrd="0" destOrd="0" presId="urn:microsoft.com/office/officeart/2018/2/layout/IconVerticalSolidList"/>
    <dgm:cxn modelId="{51FB1AB3-53B8-4F44-8234-EF4E611484DD}" srcId="{C8255C62-5414-472C-9AA9-5C7E3A7AAD1F}" destId="{8A51F7F2-EC96-4A6A-A805-BD1A9536E011}" srcOrd="0" destOrd="0" parTransId="{BABD3A38-2C2E-4338-BDAF-DC170FEBFFCA}" sibTransId="{163F0DD9-58B3-4E07-B408-7928E6AC1E16}"/>
    <dgm:cxn modelId="{A1C066BA-FBCF-40DB-BC12-967E4F7BFCB8}" type="presOf" srcId="{8494EA6E-0A80-45B5-8A8F-04CBAD797EB3}" destId="{3315D760-EAAD-454F-AC21-A3160C46E548}" srcOrd="0" destOrd="0" presId="urn:microsoft.com/office/officeart/2018/2/layout/IconVerticalSolidList"/>
    <dgm:cxn modelId="{C7639DBE-6670-48DA-88F1-28365B9FA345}" srcId="{C8255C62-5414-472C-9AA9-5C7E3A7AAD1F}" destId="{42F8A95E-D884-46AE-AC8E-7C96E4D550A0}" srcOrd="4" destOrd="0" parTransId="{FA3DCF43-6B40-44B0-8E30-1CE99B907620}" sibTransId="{82053E1E-086B-4B22-A236-336D75340A00}"/>
    <dgm:cxn modelId="{191789E7-84DD-444B-A9BC-F58144B511B7}" srcId="{C8255C62-5414-472C-9AA9-5C7E3A7AAD1F}" destId="{D168E137-2335-459C-9E0D-4D0E12EEE6AA}" srcOrd="1" destOrd="0" parTransId="{04F62700-2C3A-4FEA-97AC-FFFAA523F15A}" sibTransId="{0EEA1707-9274-40AD-809A-1A3C2E58E140}"/>
    <dgm:cxn modelId="{EB32D189-9B3E-42CB-876D-3D8069B2F99E}" type="presParOf" srcId="{DC367652-D705-490C-843C-31C92B5A4933}" destId="{7800C24D-1B96-4CD7-90CB-3C34914D81F9}" srcOrd="0" destOrd="0" presId="urn:microsoft.com/office/officeart/2018/2/layout/IconVerticalSolidList"/>
    <dgm:cxn modelId="{CBF27C8E-351A-4847-9233-A4DF41176930}" type="presParOf" srcId="{7800C24D-1B96-4CD7-90CB-3C34914D81F9}" destId="{1831E02B-C397-4BC1-92EA-C0A32C6EECB8}" srcOrd="0" destOrd="0" presId="urn:microsoft.com/office/officeart/2018/2/layout/IconVerticalSolidList"/>
    <dgm:cxn modelId="{2675CDDE-4596-4301-A732-93487AB640E8}" type="presParOf" srcId="{7800C24D-1B96-4CD7-90CB-3C34914D81F9}" destId="{B9CD2B0C-1822-4196-9386-031C659BFDB4}" srcOrd="1" destOrd="0" presId="urn:microsoft.com/office/officeart/2018/2/layout/IconVerticalSolidList"/>
    <dgm:cxn modelId="{0D4D36CD-2934-43C9-88DD-A90875DFA2EA}" type="presParOf" srcId="{7800C24D-1B96-4CD7-90CB-3C34914D81F9}" destId="{C27A1ED8-0C8C-45A0-B939-68600E318F34}" srcOrd="2" destOrd="0" presId="urn:microsoft.com/office/officeart/2018/2/layout/IconVerticalSolidList"/>
    <dgm:cxn modelId="{DCF804F1-91A4-4E58-BD3C-72815347F615}" type="presParOf" srcId="{7800C24D-1B96-4CD7-90CB-3C34914D81F9}" destId="{A248B34D-00A0-4855-93E4-AF56758E3E40}" srcOrd="3" destOrd="0" presId="urn:microsoft.com/office/officeart/2018/2/layout/IconVerticalSolidList"/>
    <dgm:cxn modelId="{EB18F54D-3E0C-4A80-8116-21281E994618}" type="presParOf" srcId="{DC367652-D705-490C-843C-31C92B5A4933}" destId="{78CD04A7-8546-4402-8AAA-E53DBD673AF6}" srcOrd="1" destOrd="0" presId="urn:microsoft.com/office/officeart/2018/2/layout/IconVerticalSolidList"/>
    <dgm:cxn modelId="{B696F723-C31B-43E6-B03B-18807F8C7417}" type="presParOf" srcId="{DC367652-D705-490C-843C-31C92B5A4933}" destId="{3DFD23F0-E1A4-4D89-A12A-63D77E3CC55F}" srcOrd="2" destOrd="0" presId="urn:microsoft.com/office/officeart/2018/2/layout/IconVerticalSolidList"/>
    <dgm:cxn modelId="{7851BDF1-8B10-4852-ABA8-E6790F2636D6}" type="presParOf" srcId="{3DFD23F0-E1A4-4D89-A12A-63D77E3CC55F}" destId="{2A836BC4-98A1-4214-98D8-2051C40F6645}" srcOrd="0" destOrd="0" presId="urn:microsoft.com/office/officeart/2018/2/layout/IconVerticalSolidList"/>
    <dgm:cxn modelId="{EE1795EC-D1EE-40A9-8CC1-6C673F0C8AA7}" type="presParOf" srcId="{3DFD23F0-E1A4-4D89-A12A-63D77E3CC55F}" destId="{9DEBC498-CEA6-4995-A9BA-02EF82E165E3}" srcOrd="1" destOrd="0" presId="urn:microsoft.com/office/officeart/2018/2/layout/IconVerticalSolidList"/>
    <dgm:cxn modelId="{6A52077D-22D8-4FB8-9A12-A7B29D979755}" type="presParOf" srcId="{3DFD23F0-E1A4-4D89-A12A-63D77E3CC55F}" destId="{F8C3A603-C006-476A-9A2E-D898080EDB4D}" srcOrd="2" destOrd="0" presId="urn:microsoft.com/office/officeart/2018/2/layout/IconVerticalSolidList"/>
    <dgm:cxn modelId="{BC3AD859-7C76-4E16-B6AF-C692CCC73F22}" type="presParOf" srcId="{3DFD23F0-E1A4-4D89-A12A-63D77E3CC55F}" destId="{1FB1BD63-E70B-4E76-A271-AD9476A941F9}" srcOrd="3" destOrd="0" presId="urn:microsoft.com/office/officeart/2018/2/layout/IconVerticalSolidList"/>
    <dgm:cxn modelId="{DE554DBD-DCB8-46B3-978C-E5872D27E3C2}" type="presParOf" srcId="{DC367652-D705-490C-843C-31C92B5A4933}" destId="{C3D4464B-E76F-4CF7-B406-6A3792263F22}" srcOrd="3" destOrd="0" presId="urn:microsoft.com/office/officeart/2018/2/layout/IconVerticalSolidList"/>
    <dgm:cxn modelId="{C6C84E25-99D3-4EE7-ACF6-8B34697F677E}" type="presParOf" srcId="{DC367652-D705-490C-843C-31C92B5A4933}" destId="{357C97FE-38A9-4A1C-839B-65C4AD139830}" srcOrd="4" destOrd="0" presId="urn:microsoft.com/office/officeart/2018/2/layout/IconVerticalSolidList"/>
    <dgm:cxn modelId="{7F75B085-89C2-408F-B498-9306A38DB18A}" type="presParOf" srcId="{357C97FE-38A9-4A1C-839B-65C4AD139830}" destId="{5D82E98C-0A10-4932-8E96-CDBD5E943F41}" srcOrd="0" destOrd="0" presId="urn:microsoft.com/office/officeart/2018/2/layout/IconVerticalSolidList"/>
    <dgm:cxn modelId="{1E5AFD8B-C03E-43B0-BA63-6D29B8614490}" type="presParOf" srcId="{357C97FE-38A9-4A1C-839B-65C4AD139830}" destId="{EC9A8170-916C-459E-B429-D9ABBF12CB7C}" srcOrd="1" destOrd="0" presId="urn:microsoft.com/office/officeart/2018/2/layout/IconVerticalSolidList"/>
    <dgm:cxn modelId="{F853C0AD-B5B5-4B3F-8869-F069E99F84EF}" type="presParOf" srcId="{357C97FE-38A9-4A1C-839B-65C4AD139830}" destId="{B3742E79-48BD-41F5-A44F-C43F0EB9DA34}" srcOrd="2" destOrd="0" presId="urn:microsoft.com/office/officeart/2018/2/layout/IconVerticalSolidList"/>
    <dgm:cxn modelId="{FA9F7CCB-77CC-46DA-9155-9E7EFAD9C536}" type="presParOf" srcId="{357C97FE-38A9-4A1C-839B-65C4AD139830}" destId="{3315D760-EAAD-454F-AC21-A3160C46E548}" srcOrd="3" destOrd="0" presId="urn:microsoft.com/office/officeart/2018/2/layout/IconVerticalSolidList"/>
    <dgm:cxn modelId="{E14FBB02-A35D-4583-9030-F55015A6B1BD}" type="presParOf" srcId="{DC367652-D705-490C-843C-31C92B5A4933}" destId="{AA356FAF-A245-4296-8387-9628EDE5ABDC}" srcOrd="5" destOrd="0" presId="urn:microsoft.com/office/officeart/2018/2/layout/IconVerticalSolidList"/>
    <dgm:cxn modelId="{228282D7-430E-4603-B21D-67F9102B9B8A}" type="presParOf" srcId="{DC367652-D705-490C-843C-31C92B5A4933}" destId="{15EEB57D-B5D7-40F8-9F5D-C2B781486638}" srcOrd="6" destOrd="0" presId="urn:microsoft.com/office/officeart/2018/2/layout/IconVerticalSolidList"/>
    <dgm:cxn modelId="{14E5C5BD-9EFA-42DB-BAFC-E4C72ECEA5C3}" type="presParOf" srcId="{15EEB57D-B5D7-40F8-9F5D-C2B781486638}" destId="{378752FD-5CE0-4A50-8A31-9F4C10537F39}" srcOrd="0" destOrd="0" presId="urn:microsoft.com/office/officeart/2018/2/layout/IconVerticalSolidList"/>
    <dgm:cxn modelId="{1D0D4354-0EA4-4238-9B38-4F9A3E53329C}" type="presParOf" srcId="{15EEB57D-B5D7-40F8-9F5D-C2B781486638}" destId="{AD7C9393-911A-40EE-9836-B2557442ADCA}" srcOrd="1" destOrd="0" presId="urn:microsoft.com/office/officeart/2018/2/layout/IconVerticalSolidList"/>
    <dgm:cxn modelId="{485AF073-E893-4EEE-B739-FCB13DEDD45B}" type="presParOf" srcId="{15EEB57D-B5D7-40F8-9F5D-C2B781486638}" destId="{2A36C730-1B0F-4A8B-BE2C-42F677F15236}" srcOrd="2" destOrd="0" presId="urn:microsoft.com/office/officeart/2018/2/layout/IconVerticalSolidList"/>
    <dgm:cxn modelId="{2CDF1117-9BE1-41B5-B566-63A610890B14}" type="presParOf" srcId="{15EEB57D-B5D7-40F8-9F5D-C2B781486638}" destId="{7A317972-9223-4F4D-867F-7042F3AF2DBD}" srcOrd="3" destOrd="0" presId="urn:microsoft.com/office/officeart/2018/2/layout/IconVerticalSolidList"/>
    <dgm:cxn modelId="{5696CB0E-3C1D-449B-B5EF-C3678FB05635}" type="presParOf" srcId="{DC367652-D705-490C-843C-31C92B5A4933}" destId="{8E9F17A1-67E5-494C-B0FF-CB588FADEB83}" srcOrd="7" destOrd="0" presId="urn:microsoft.com/office/officeart/2018/2/layout/IconVerticalSolidList"/>
    <dgm:cxn modelId="{CB095EEA-F6EC-4824-BBD9-E7657FF77369}" type="presParOf" srcId="{DC367652-D705-490C-843C-31C92B5A4933}" destId="{AF0A7A4D-4B6A-4347-9ADD-818A762DC998}" srcOrd="8" destOrd="0" presId="urn:microsoft.com/office/officeart/2018/2/layout/IconVerticalSolidList"/>
    <dgm:cxn modelId="{6CE6C1BF-B639-4949-A59A-1355148464D4}" type="presParOf" srcId="{AF0A7A4D-4B6A-4347-9ADD-818A762DC998}" destId="{F08D3D0C-0A77-4016-A821-22D9203B4D38}" srcOrd="0" destOrd="0" presId="urn:microsoft.com/office/officeart/2018/2/layout/IconVerticalSolidList"/>
    <dgm:cxn modelId="{181226C4-9FB7-47B9-8AE7-A2E544DBBAAD}" type="presParOf" srcId="{AF0A7A4D-4B6A-4347-9ADD-818A762DC998}" destId="{E216B5A1-46DC-44AC-87BD-DA9801C1562B}" srcOrd="1" destOrd="0" presId="urn:microsoft.com/office/officeart/2018/2/layout/IconVerticalSolidList"/>
    <dgm:cxn modelId="{C5E40C97-07BA-4CB0-9D25-0D084CEEAE6B}" type="presParOf" srcId="{AF0A7A4D-4B6A-4347-9ADD-818A762DC998}" destId="{3F038769-8873-456F-BA4D-7E0F886D76C8}" srcOrd="2" destOrd="0" presId="urn:microsoft.com/office/officeart/2018/2/layout/IconVerticalSolidList"/>
    <dgm:cxn modelId="{B463C028-6127-4276-AAF0-17940AAD1C42}" type="presParOf" srcId="{AF0A7A4D-4B6A-4347-9ADD-818A762DC998}" destId="{99471D55-207A-4C4B-845A-4E3627388CC8}" srcOrd="3" destOrd="0" presId="urn:microsoft.com/office/officeart/2018/2/layout/IconVerticalSolidList"/>
    <dgm:cxn modelId="{ED9B7DB7-A313-468D-BF38-9FC811CEC576}" type="presParOf" srcId="{AF0A7A4D-4B6A-4347-9ADD-818A762DC998}" destId="{7CD7C795-7D60-4F83-997F-15ACCADD3D3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5BA5A4-9DF4-4206-BC0D-784CB22717DE}"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3D3BD714-E4D4-4FC7-A31C-D784AFC6F7DA}">
      <dgm:prSet/>
      <dgm:spPr/>
      <dgm:t>
        <a:bodyPr/>
        <a:lstStyle/>
        <a:p>
          <a:r>
            <a:rPr lang="en-US"/>
            <a:t>Understand</a:t>
          </a:r>
        </a:p>
      </dgm:t>
    </dgm:pt>
    <dgm:pt modelId="{F48B7787-CED8-4B1C-B3DC-658DB718C5EF}" type="parTrans" cxnId="{55473BD7-0B76-4586-9D68-946573F45C1E}">
      <dgm:prSet/>
      <dgm:spPr/>
      <dgm:t>
        <a:bodyPr/>
        <a:lstStyle/>
        <a:p>
          <a:endParaRPr lang="en-US"/>
        </a:p>
      </dgm:t>
    </dgm:pt>
    <dgm:pt modelId="{1D475D2D-2FCF-41FB-A74F-6441F26E0BA0}" type="sibTrans" cxnId="{55473BD7-0B76-4586-9D68-946573F45C1E}">
      <dgm:prSet/>
      <dgm:spPr/>
      <dgm:t>
        <a:bodyPr/>
        <a:lstStyle/>
        <a:p>
          <a:endParaRPr lang="en-US"/>
        </a:p>
      </dgm:t>
    </dgm:pt>
    <dgm:pt modelId="{7008AB50-0F21-469D-9819-C95D571EDACE}">
      <dgm:prSet custT="1"/>
      <dgm:spPr/>
      <dgm:t>
        <a:bodyPr/>
        <a:lstStyle/>
        <a:p>
          <a:r>
            <a:rPr lang="en-US" sz="2800" dirty="0"/>
            <a:t>Understand basic concepts of genetics &amp; how they relate to cancer biology</a:t>
          </a:r>
        </a:p>
      </dgm:t>
    </dgm:pt>
    <dgm:pt modelId="{32F6A392-F3FB-4EF7-82B6-6B2B24C7B9FB}" type="parTrans" cxnId="{5275DD7F-9CB9-4875-91FD-84251E0DA092}">
      <dgm:prSet/>
      <dgm:spPr/>
      <dgm:t>
        <a:bodyPr/>
        <a:lstStyle/>
        <a:p>
          <a:endParaRPr lang="en-US"/>
        </a:p>
      </dgm:t>
    </dgm:pt>
    <dgm:pt modelId="{3B34C89A-0A82-40D0-B3F5-6DBBE5875BD9}" type="sibTrans" cxnId="{5275DD7F-9CB9-4875-91FD-84251E0DA092}">
      <dgm:prSet/>
      <dgm:spPr/>
      <dgm:t>
        <a:bodyPr/>
        <a:lstStyle/>
        <a:p>
          <a:endParaRPr lang="en-US"/>
        </a:p>
      </dgm:t>
    </dgm:pt>
    <dgm:pt modelId="{03997A3F-8B93-472F-8C88-D0C6DD5BC00A}">
      <dgm:prSet/>
      <dgm:spPr/>
      <dgm:t>
        <a:bodyPr/>
        <a:lstStyle/>
        <a:p>
          <a:r>
            <a:rPr lang="en-US"/>
            <a:t>Recognize</a:t>
          </a:r>
        </a:p>
      </dgm:t>
    </dgm:pt>
    <dgm:pt modelId="{7FE5068C-FA18-4A93-BADF-4D9C69BAFF7C}" type="parTrans" cxnId="{3A7577DE-24F0-4A05-90B6-69B7B647B851}">
      <dgm:prSet/>
      <dgm:spPr/>
      <dgm:t>
        <a:bodyPr/>
        <a:lstStyle/>
        <a:p>
          <a:endParaRPr lang="en-US"/>
        </a:p>
      </dgm:t>
    </dgm:pt>
    <dgm:pt modelId="{0C8866FB-031E-49A5-BA4E-3CFFC9CE8292}" type="sibTrans" cxnId="{3A7577DE-24F0-4A05-90B6-69B7B647B851}">
      <dgm:prSet/>
      <dgm:spPr/>
      <dgm:t>
        <a:bodyPr/>
        <a:lstStyle/>
        <a:p>
          <a:endParaRPr lang="en-US"/>
        </a:p>
      </dgm:t>
    </dgm:pt>
    <dgm:pt modelId="{60019D02-3DB1-41DD-811A-E6E220C0425B}">
      <dgm:prSet custT="1"/>
      <dgm:spPr/>
      <dgm:t>
        <a:bodyPr/>
        <a:lstStyle/>
        <a:p>
          <a:r>
            <a:rPr lang="en-US" sz="2800" dirty="0"/>
            <a:t>Recognize criteria for germline and tissue genetic testing (based upon NCCN)</a:t>
          </a:r>
        </a:p>
      </dgm:t>
    </dgm:pt>
    <dgm:pt modelId="{1BBE1746-55FD-4862-8F11-2F0755E9D1A4}" type="parTrans" cxnId="{59D92ADD-59FC-428F-AC6A-D4E9E69A46D3}">
      <dgm:prSet/>
      <dgm:spPr/>
      <dgm:t>
        <a:bodyPr/>
        <a:lstStyle/>
        <a:p>
          <a:endParaRPr lang="en-US"/>
        </a:p>
      </dgm:t>
    </dgm:pt>
    <dgm:pt modelId="{F0378C42-55C5-42B6-9C55-81D392A2BFA2}" type="sibTrans" cxnId="{59D92ADD-59FC-428F-AC6A-D4E9E69A46D3}">
      <dgm:prSet/>
      <dgm:spPr/>
      <dgm:t>
        <a:bodyPr/>
        <a:lstStyle/>
        <a:p>
          <a:endParaRPr lang="en-US"/>
        </a:p>
      </dgm:t>
    </dgm:pt>
    <dgm:pt modelId="{32BADD8A-73AC-4B41-9D80-ED0FD5ED48DD}">
      <dgm:prSet/>
      <dgm:spPr/>
      <dgm:t>
        <a:bodyPr/>
        <a:lstStyle/>
        <a:p>
          <a:r>
            <a:rPr lang="en-US"/>
            <a:t>Describe</a:t>
          </a:r>
        </a:p>
      </dgm:t>
    </dgm:pt>
    <dgm:pt modelId="{1DAB6F52-4C34-42C0-AAC1-04C686104088}" type="parTrans" cxnId="{1C55B4F3-646A-40FA-B123-1AE73F3AB218}">
      <dgm:prSet/>
      <dgm:spPr/>
      <dgm:t>
        <a:bodyPr/>
        <a:lstStyle/>
        <a:p>
          <a:endParaRPr lang="en-US"/>
        </a:p>
      </dgm:t>
    </dgm:pt>
    <dgm:pt modelId="{8518B2C2-256F-48DF-8A28-574CB11AB7B2}" type="sibTrans" cxnId="{1C55B4F3-646A-40FA-B123-1AE73F3AB218}">
      <dgm:prSet/>
      <dgm:spPr/>
      <dgm:t>
        <a:bodyPr/>
        <a:lstStyle/>
        <a:p>
          <a:endParaRPr lang="en-US"/>
        </a:p>
      </dgm:t>
    </dgm:pt>
    <dgm:pt modelId="{75D3D417-D590-413D-B2B1-2EC99F5E7EE4}">
      <dgm:prSet custT="1"/>
      <dgm:spPr/>
      <dgm:t>
        <a:bodyPr/>
        <a:lstStyle/>
        <a:p>
          <a:r>
            <a:rPr lang="en-US" sz="2800" dirty="0"/>
            <a:t>Describe at least two interventions driven by genetics/genomics</a:t>
          </a:r>
        </a:p>
      </dgm:t>
    </dgm:pt>
    <dgm:pt modelId="{09245364-AB45-4211-B354-32D8FBF4188E}" type="parTrans" cxnId="{9A828680-DDAA-45A0-8519-08F7E48C4D4E}">
      <dgm:prSet/>
      <dgm:spPr/>
      <dgm:t>
        <a:bodyPr/>
        <a:lstStyle/>
        <a:p>
          <a:endParaRPr lang="en-US"/>
        </a:p>
      </dgm:t>
    </dgm:pt>
    <dgm:pt modelId="{B8D5E4A9-B9CD-4368-9AFF-EB42CDEF4F0A}" type="sibTrans" cxnId="{9A828680-DDAA-45A0-8519-08F7E48C4D4E}">
      <dgm:prSet/>
      <dgm:spPr/>
      <dgm:t>
        <a:bodyPr/>
        <a:lstStyle/>
        <a:p>
          <a:endParaRPr lang="en-US"/>
        </a:p>
      </dgm:t>
    </dgm:pt>
    <dgm:pt modelId="{E6240E4E-D363-3547-9F81-ECCDC48C73E3}" type="pres">
      <dgm:prSet presAssocID="{025BA5A4-9DF4-4206-BC0D-784CB22717DE}" presName="Name0" presStyleCnt="0">
        <dgm:presLayoutVars>
          <dgm:dir/>
          <dgm:animLvl val="lvl"/>
          <dgm:resizeHandles val="exact"/>
        </dgm:presLayoutVars>
      </dgm:prSet>
      <dgm:spPr/>
    </dgm:pt>
    <dgm:pt modelId="{4C8CFB68-42D5-B443-87C0-257DB4BFC42D}" type="pres">
      <dgm:prSet presAssocID="{3D3BD714-E4D4-4FC7-A31C-D784AFC6F7DA}" presName="linNode" presStyleCnt="0"/>
      <dgm:spPr/>
    </dgm:pt>
    <dgm:pt modelId="{63A9B6FC-B415-3E4B-83C5-987FC21D8BB1}" type="pres">
      <dgm:prSet presAssocID="{3D3BD714-E4D4-4FC7-A31C-D784AFC6F7DA}" presName="parentText" presStyleLbl="alignNode1" presStyleIdx="0" presStyleCnt="3">
        <dgm:presLayoutVars>
          <dgm:chMax val="1"/>
          <dgm:bulletEnabled/>
        </dgm:presLayoutVars>
      </dgm:prSet>
      <dgm:spPr/>
    </dgm:pt>
    <dgm:pt modelId="{5C9AA298-7BA6-E440-B77D-8DD2483FD50E}" type="pres">
      <dgm:prSet presAssocID="{3D3BD714-E4D4-4FC7-A31C-D784AFC6F7DA}" presName="descendantText" presStyleLbl="alignAccFollowNode1" presStyleIdx="0" presStyleCnt="3">
        <dgm:presLayoutVars>
          <dgm:bulletEnabled/>
        </dgm:presLayoutVars>
      </dgm:prSet>
      <dgm:spPr/>
    </dgm:pt>
    <dgm:pt modelId="{B95E8379-6FC0-494E-ABBD-7C721B7C671B}" type="pres">
      <dgm:prSet presAssocID="{1D475D2D-2FCF-41FB-A74F-6441F26E0BA0}" presName="sp" presStyleCnt="0"/>
      <dgm:spPr/>
    </dgm:pt>
    <dgm:pt modelId="{3CC0BC77-B45F-C44A-A0B8-0A2C5E67ECC6}" type="pres">
      <dgm:prSet presAssocID="{03997A3F-8B93-472F-8C88-D0C6DD5BC00A}" presName="linNode" presStyleCnt="0"/>
      <dgm:spPr/>
    </dgm:pt>
    <dgm:pt modelId="{5199D051-EB11-AE4C-9479-28215B126C9E}" type="pres">
      <dgm:prSet presAssocID="{03997A3F-8B93-472F-8C88-D0C6DD5BC00A}" presName="parentText" presStyleLbl="alignNode1" presStyleIdx="1" presStyleCnt="3">
        <dgm:presLayoutVars>
          <dgm:chMax val="1"/>
          <dgm:bulletEnabled/>
        </dgm:presLayoutVars>
      </dgm:prSet>
      <dgm:spPr/>
    </dgm:pt>
    <dgm:pt modelId="{A68BCD27-0FA1-8B40-9728-27783A23D430}" type="pres">
      <dgm:prSet presAssocID="{03997A3F-8B93-472F-8C88-D0C6DD5BC00A}" presName="descendantText" presStyleLbl="alignAccFollowNode1" presStyleIdx="1" presStyleCnt="3">
        <dgm:presLayoutVars>
          <dgm:bulletEnabled/>
        </dgm:presLayoutVars>
      </dgm:prSet>
      <dgm:spPr/>
    </dgm:pt>
    <dgm:pt modelId="{28F4C23B-F97F-3A43-A806-6624A74DE6AF}" type="pres">
      <dgm:prSet presAssocID="{0C8866FB-031E-49A5-BA4E-3CFFC9CE8292}" presName="sp" presStyleCnt="0"/>
      <dgm:spPr/>
    </dgm:pt>
    <dgm:pt modelId="{8BC00B4C-DE6E-4F43-9D5B-5C33AF5D1CF1}" type="pres">
      <dgm:prSet presAssocID="{32BADD8A-73AC-4B41-9D80-ED0FD5ED48DD}" presName="linNode" presStyleCnt="0"/>
      <dgm:spPr/>
    </dgm:pt>
    <dgm:pt modelId="{F05B1490-4DCF-264F-8680-1FDE7C153D67}" type="pres">
      <dgm:prSet presAssocID="{32BADD8A-73AC-4B41-9D80-ED0FD5ED48DD}" presName="parentText" presStyleLbl="alignNode1" presStyleIdx="2" presStyleCnt="3">
        <dgm:presLayoutVars>
          <dgm:chMax val="1"/>
          <dgm:bulletEnabled/>
        </dgm:presLayoutVars>
      </dgm:prSet>
      <dgm:spPr/>
    </dgm:pt>
    <dgm:pt modelId="{BF17C4B2-EC75-A740-BC9A-B146E0612702}" type="pres">
      <dgm:prSet presAssocID="{32BADD8A-73AC-4B41-9D80-ED0FD5ED48DD}" presName="descendantText" presStyleLbl="alignAccFollowNode1" presStyleIdx="2" presStyleCnt="3">
        <dgm:presLayoutVars>
          <dgm:bulletEnabled/>
        </dgm:presLayoutVars>
      </dgm:prSet>
      <dgm:spPr/>
    </dgm:pt>
  </dgm:ptLst>
  <dgm:cxnLst>
    <dgm:cxn modelId="{38978B05-3096-0149-8919-705901768E69}" type="presOf" srcId="{32BADD8A-73AC-4B41-9D80-ED0FD5ED48DD}" destId="{F05B1490-4DCF-264F-8680-1FDE7C153D67}" srcOrd="0" destOrd="0" presId="urn:microsoft.com/office/officeart/2016/7/layout/VerticalSolidActionList"/>
    <dgm:cxn modelId="{04AAE344-136A-924C-A452-4E37C37EA405}" type="presOf" srcId="{025BA5A4-9DF4-4206-BC0D-784CB22717DE}" destId="{E6240E4E-D363-3547-9F81-ECCDC48C73E3}" srcOrd="0" destOrd="0" presId="urn:microsoft.com/office/officeart/2016/7/layout/VerticalSolidActionList"/>
    <dgm:cxn modelId="{F383C572-7A47-3348-8087-BC4CEB9D85A6}" type="presOf" srcId="{3D3BD714-E4D4-4FC7-A31C-D784AFC6F7DA}" destId="{63A9B6FC-B415-3E4B-83C5-987FC21D8BB1}" srcOrd="0" destOrd="0" presId="urn:microsoft.com/office/officeart/2016/7/layout/VerticalSolidActionList"/>
    <dgm:cxn modelId="{5275DD7F-9CB9-4875-91FD-84251E0DA092}" srcId="{3D3BD714-E4D4-4FC7-A31C-D784AFC6F7DA}" destId="{7008AB50-0F21-469D-9819-C95D571EDACE}" srcOrd="0" destOrd="0" parTransId="{32F6A392-F3FB-4EF7-82B6-6B2B24C7B9FB}" sibTransId="{3B34C89A-0A82-40D0-B3F5-6DBBE5875BD9}"/>
    <dgm:cxn modelId="{9A828680-DDAA-45A0-8519-08F7E48C4D4E}" srcId="{32BADD8A-73AC-4B41-9D80-ED0FD5ED48DD}" destId="{75D3D417-D590-413D-B2B1-2EC99F5E7EE4}" srcOrd="0" destOrd="0" parTransId="{09245364-AB45-4211-B354-32D8FBF4188E}" sibTransId="{B8D5E4A9-B9CD-4368-9AFF-EB42CDEF4F0A}"/>
    <dgm:cxn modelId="{5480208F-648B-6B4B-BE59-DAEE14252DDE}" type="presOf" srcId="{7008AB50-0F21-469D-9819-C95D571EDACE}" destId="{5C9AA298-7BA6-E440-B77D-8DD2483FD50E}" srcOrd="0" destOrd="0" presId="urn:microsoft.com/office/officeart/2016/7/layout/VerticalSolidActionList"/>
    <dgm:cxn modelId="{724576A9-0966-2E41-9303-CD5620486281}" type="presOf" srcId="{60019D02-3DB1-41DD-811A-E6E220C0425B}" destId="{A68BCD27-0FA1-8B40-9728-27783A23D430}" srcOrd="0" destOrd="0" presId="urn:microsoft.com/office/officeart/2016/7/layout/VerticalSolidActionList"/>
    <dgm:cxn modelId="{13A933AF-2A27-4649-BAD6-B2F5A2676B9F}" type="presOf" srcId="{75D3D417-D590-413D-B2B1-2EC99F5E7EE4}" destId="{BF17C4B2-EC75-A740-BC9A-B146E0612702}" srcOrd="0" destOrd="0" presId="urn:microsoft.com/office/officeart/2016/7/layout/VerticalSolidActionList"/>
    <dgm:cxn modelId="{0DBB83BB-8BC5-524D-AE33-EA5420C7BB8C}" type="presOf" srcId="{03997A3F-8B93-472F-8C88-D0C6DD5BC00A}" destId="{5199D051-EB11-AE4C-9479-28215B126C9E}" srcOrd="0" destOrd="0" presId="urn:microsoft.com/office/officeart/2016/7/layout/VerticalSolidActionList"/>
    <dgm:cxn modelId="{55473BD7-0B76-4586-9D68-946573F45C1E}" srcId="{025BA5A4-9DF4-4206-BC0D-784CB22717DE}" destId="{3D3BD714-E4D4-4FC7-A31C-D784AFC6F7DA}" srcOrd="0" destOrd="0" parTransId="{F48B7787-CED8-4B1C-B3DC-658DB718C5EF}" sibTransId="{1D475D2D-2FCF-41FB-A74F-6441F26E0BA0}"/>
    <dgm:cxn modelId="{59D92ADD-59FC-428F-AC6A-D4E9E69A46D3}" srcId="{03997A3F-8B93-472F-8C88-D0C6DD5BC00A}" destId="{60019D02-3DB1-41DD-811A-E6E220C0425B}" srcOrd="0" destOrd="0" parTransId="{1BBE1746-55FD-4862-8F11-2F0755E9D1A4}" sibTransId="{F0378C42-55C5-42B6-9C55-81D392A2BFA2}"/>
    <dgm:cxn modelId="{3A7577DE-24F0-4A05-90B6-69B7B647B851}" srcId="{025BA5A4-9DF4-4206-BC0D-784CB22717DE}" destId="{03997A3F-8B93-472F-8C88-D0C6DD5BC00A}" srcOrd="1" destOrd="0" parTransId="{7FE5068C-FA18-4A93-BADF-4D9C69BAFF7C}" sibTransId="{0C8866FB-031E-49A5-BA4E-3CFFC9CE8292}"/>
    <dgm:cxn modelId="{1C55B4F3-646A-40FA-B123-1AE73F3AB218}" srcId="{025BA5A4-9DF4-4206-BC0D-784CB22717DE}" destId="{32BADD8A-73AC-4B41-9D80-ED0FD5ED48DD}" srcOrd="2" destOrd="0" parTransId="{1DAB6F52-4C34-42C0-AAC1-04C686104088}" sibTransId="{8518B2C2-256F-48DF-8A28-574CB11AB7B2}"/>
    <dgm:cxn modelId="{BF24288E-40BE-8F45-A2A7-D4ECD21F9903}" type="presParOf" srcId="{E6240E4E-D363-3547-9F81-ECCDC48C73E3}" destId="{4C8CFB68-42D5-B443-87C0-257DB4BFC42D}" srcOrd="0" destOrd="0" presId="urn:microsoft.com/office/officeart/2016/7/layout/VerticalSolidActionList"/>
    <dgm:cxn modelId="{04CF1409-A728-DB47-BBF0-AD4A130E6C06}" type="presParOf" srcId="{4C8CFB68-42D5-B443-87C0-257DB4BFC42D}" destId="{63A9B6FC-B415-3E4B-83C5-987FC21D8BB1}" srcOrd="0" destOrd="0" presId="urn:microsoft.com/office/officeart/2016/7/layout/VerticalSolidActionList"/>
    <dgm:cxn modelId="{AE25E667-64FF-E142-ABD3-216DDF137BD8}" type="presParOf" srcId="{4C8CFB68-42D5-B443-87C0-257DB4BFC42D}" destId="{5C9AA298-7BA6-E440-B77D-8DD2483FD50E}" srcOrd="1" destOrd="0" presId="urn:microsoft.com/office/officeart/2016/7/layout/VerticalSolidActionList"/>
    <dgm:cxn modelId="{8A8B9C90-77A6-9C4F-BA19-9EB95BCF3522}" type="presParOf" srcId="{E6240E4E-D363-3547-9F81-ECCDC48C73E3}" destId="{B95E8379-6FC0-494E-ABBD-7C721B7C671B}" srcOrd="1" destOrd="0" presId="urn:microsoft.com/office/officeart/2016/7/layout/VerticalSolidActionList"/>
    <dgm:cxn modelId="{AC8A8DEF-28EC-2041-9821-CBCA25CFF16D}" type="presParOf" srcId="{E6240E4E-D363-3547-9F81-ECCDC48C73E3}" destId="{3CC0BC77-B45F-C44A-A0B8-0A2C5E67ECC6}" srcOrd="2" destOrd="0" presId="urn:microsoft.com/office/officeart/2016/7/layout/VerticalSolidActionList"/>
    <dgm:cxn modelId="{466676CB-D434-1C4B-A719-C818B0548761}" type="presParOf" srcId="{3CC0BC77-B45F-C44A-A0B8-0A2C5E67ECC6}" destId="{5199D051-EB11-AE4C-9479-28215B126C9E}" srcOrd="0" destOrd="0" presId="urn:microsoft.com/office/officeart/2016/7/layout/VerticalSolidActionList"/>
    <dgm:cxn modelId="{52E5B6B6-E6E7-CC41-B8DD-0407A0EE5649}" type="presParOf" srcId="{3CC0BC77-B45F-C44A-A0B8-0A2C5E67ECC6}" destId="{A68BCD27-0FA1-8B40-9728-27783A23D430}" srcOrd="1" destOrd="0" presId="urn:microsoft.com/office/officeart/2016/7/layout/VerticalSolidActionList"/>
    <dgm:cxn modelId="{A709A918-DC61-4A4D-B898-B7728812A869}" type="presParOf" srcId="{E6240E4E-D363-3547-9F81-ECCDC48C73E3}" destId="{28F4C23B-F97F-3A43-A806-6624A74DE6AF}" srcOrd="3" destOrd="0" presId="urn:microsoft.com/office/officeart/2016/7/layout/VerticalSolidActionList"/>
    <dgm:cxn modelId="{10A4BFB1-612F-4941-B823-0925145E798A}" type="presParOf" srcId="{E6240E4E-D363-3547-9F81-ECCDC48C73E3}" destId="{8BC00B4C-DE6E-4F43-9D5B-5C33AF5D1CF1}" srcOrd="4" destOrd="0" presId="urn:microsoft.com/office/officeart/2016/7/layout/VerticalSolidActionList"/>
    <dgm:cxn modelId="{0908E85A-2A6D-AA43-A008-736301273D4C}" type="presParOf" srcId="{8BC00B4C-DE6E-4F43-9D5B-5C33AF5D1CF1}" destId="{F05B1490-4DCF-264F-8680-1FDE7C153D67}" srcOrd="0" destOrd="0" presId="urn:microsoft.com/office/officeart/2016/7/layout/VerticalSolidActionList"/>
    <dgm:cxn modelId="{CC83C8EA-7F91-C74B-A3D9-7DE510AA8AAC}" type="presParOf" srcId="{8BC00B4C-DE6E-4F43-9D5B-5C33AF5D1CF1}" destId="{BF17C4B2-EC75-A740-BC9A-B146E061270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704428-9D2E-4D23-BFC7-C764E607311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8AF2B805-BE5B-4FB7-AA81-C2708BFDE177}">
      <dgm:prSet/>
      <dgm:spPr/>
      <dgm:t>
        <a:bodyPr/>
        <a:lstStyle/>
        <a:p>
          <a:r>
            <a:rPr lang="en-US"/>
            <a:t>Incorporate a genetic focus into your daily practice</a:t>
          </a:r>
        </a:p>
      </dgm:t>
    </dgm:pt>
    <dgm:pt modelId="{8E6E53B4-DF4C-4CA2-99F0-11B875BE459C}" type="parTrans" cxnId="{6838BA35-BFE1-4B55-B645-398D663BD2A7}">
      <dgm:prSet/>
      <dgm:spPr/>
      <dgm:t>
        <a:bodyPr/>
        <a:lstStyle/>
        <a:p>
          <a:endParaRPr lang="en-US"/>
        </a:p>
      </dgm:t>
    </dgm:pt>
    <dgm:pt modelId="{286904B1-98D7-45B2-AC94-FE8C2185EF15}" type="sibTrans" cxnId="{6838BA35-BFE1-4B55-B645-398D663BD2A7}">
      <dgm:prSet/>
      <dgm:spPr/>
      <dgm:t>
        <a:bodyPr/>
        <a:lstStyle/>
        <a:p>
          <a:endParaRPr lang="en-US"/>
        </a:p>
      </dgm:t>
    </dgm:pt>
    <dgm:pt modelId="{38D26D59-0342-48B1-B088-D27F0B3AF8C6}">
      <dgm:prSet/>
      <dgm:spPr/>
      <dgm:t>
        <a:bodyPr/>
        <a:lstStyle/>
        <a:p>
          <a:r>
            <a:rPr lang="en-US" dirty="0"/>
            <a:t>With this improved understanding, allow you to provide ongoing support and management to patients and families </a:t>
          </a:r>
        </a:p>
      </dgm:t>
    </dgm:pt>
    <dgm:pt modelId="{50F2B377-1C97-4AF5-8FF9-38CB1ED48051}" type="parTrans" cxnId="{29FFD090-BD74-49BF-B789-E030DC4669A1}">
      <dgm:prSet/>
      <dgm:spPr/>
      <dgm:t>
        <a:bodyPr/>
        <a:lstStyle/>
        <a:p>
          <a:endParaRPr lang="en-US"/>
        </a:p>
      </dgm:t>
    </dgm:pt>
    <dgm:pt modelId="{315FC3AF-67F9-44FF-8291-96BCC2C28EB5}" type="sibTrans" cxnId="{29FFD090-BD74-49BF-B789-E030DC4669A1}">
      <dgm:prSet/>
      <dgm:spPr/>
      <dgm:t>
        <a:bodyPr/>
        <a:lstStyle/>
        <a:p>
          <a:endParaRPr lang="en-US"/>
        </a:p>
      </dgm:t>
    </dgm:pt>
    <dgm:pt modelId="{649098E2-46A8-4539-9228-A107B69EB942}">
      <dgm:prSet/>
      <dgm:spPr/>
      <dgm:t>
        <a:bodyPr/>
        <a:lstStyle/>
        <a:p>
          <a:r>
            <a:rPr lang="en-US"/>
            <a:t>Genetic-related health concerns</a:t>
          </a:r>
        </a:p>
      </dgm:t>
    </dgm:pt>
    <dgm:pt modelId="{DD3774D8-B7AB-4FEE-BD77-BED4389E8A75}" type="parTrans" cxnId="{4078C28C-88F9-4FD0-A2F9-77637B347447}">
      <dgm:prSet/>
      <dgm:spPr/>
      <dgm:t>
        <a:bodyPr/>
        <a:lstStyle/>
        <a:p>
          <a:endParaRPr lang="en-US"/>
        </a:p>
      </dgm:t>
    </dgm:pt>
    <dgm:pt modelId="{8C6E5C84-CBB3-49CA-9011-ACDC311CECAF}" type="sibTrans" cxnId="{4078C28C-88F9-4FD0-A2F9-77637B347447}">
      <dgm:prSet/>
      <dgm:spPr/>
      <dgm:t>
        <a:bodyPr/>
        <a:lstStyle/>
        <a:p>
          <a:endParaRPr lang="en-US"/>
        </a:p>
      </dgm:t>
    </dgm:pt>
    <dgm:pt modelId="{82E3BF44-1AE0-43E2-86E5-DC707A76F3C7}">
      <dgm:prSet/>
      <dgm:spPr/>
      <dgm:t>
        <a:bodyPr/>
        <a:lstStyle/>
        <a:p>
          <a:r>
            <a:rPr lang="en-US"/>
            <a:t>Cancer treatment influenced by </a:t>
          </a:r>
          <a:br>
            <a:rPr lang="en-US"/>
          </a:br>
          <a:r>
            <a:rPr lang="en-US"/>
            <a:t>genetic information</a:t>
          </a:r>
        </a:p>
      </dgm:t>
    </dgm:pt>
    <dgm:pt modelId="{060F3B03-B120-40D1-9DB3-6CD9F4CF265C}" type="parTrans" cxnId="{B17DF67D-EB1B-44E7-9E2A-DA5750CFB582}">
      <dgm:prSet/>
      <dgm:spPr/>
      <dgm:t>
        <a:bodyPr/>
        <a:lstStyle/>
        <a:p>
          <a:endParaRPr lang="en-US"/>
        </a:p>
      </dgm:t>
    </dgm:pt>
    <dgm:pt modelId="{54E88F2B-6BAA-49AC-916F-B12064CA206C}" type="sibTrans" cxnId="{B17DF67D-EB1B-44E7-9E2A-DA5750CFB582}">
      <dgm:prSet/>
      <dgm:spPr/>
      <dgm:t>
        <a:bodyPr/>
        <a:lstStyle/>
        <a:p>
          <a:endParaRPr lang="en-US"/>
        </a:p>
      </dgm:t>
    </dgm:pt>
    <dgm:pt modelId="{050D8905-B20F-4D8C-83FB-4454CB1C0614}">
      <dgm:prSet/>
      <dgm:spPr/>
      <dgm:t>
        <a:bodyPr/>
        <a:lstStyle/>
        <a:p>
          <a:r>
            <a:rPr lang="en-US"/>
            <a:t>Identifying resources for practice</a:t>
          </a:r>
        </a:p>
      </dgm:t>
    </dgm:pt>
    <dgm:pt modelId="{775BEE7C-644D-47C3-86B4-529CB0D6423A}" type="parTrans" cxnId="{1FB59041-6555-482A-8D1B-594E13B12AE7}">
      <dgm:prSet/>
      <dgm:spPr/>
      <dgm:t>
        <a:bodyPr/>
        <a:lstStyle/>
        <a:p>
          <a:endParaRPr lang="en-US"/>
        </a:p>
      </dgm:t>
    </dgm:pt>
    <dgm:pt modelId="{E7CD0181-E59F-42D4-B592-1BC3BE1FAEE8}" type="sibTrans" cxnId="{1FB59041-6555-482A-8D1B-594E13B12AE7}">
      <dgm:prSet/>
      <dgm:spPr/>
      <dgm:t>
        <a:bodyPr/>
        <a:lstStyle/>
        <a:p>
          <a:endParaRPr lang="en-US"/>
        </a:p>
      </dgm:t>
    </dgm:pt>
    <dgm:pt modelId="{7C680CB0-AABE-B949-998C-AEFBF7A6A5CF}" type="pres">
      <dgm:prSet presAssocID="{87704428-9D2E-4D23-BFC7-C764E6073114}" presName="linear" presStyleCnt="0">
        <dgm:presLayoutVars>
          <dgm:animLvl val="lvl"/>
          <dgm:resizeHandles val="exact"/>
        </dgm:presLayoutVars>
      </dgm:prSet>
      <dgm:spPr/>
    </dgm:pt>
    <dgm:pt modelId="{F1664C2E-B260-7A4C-AA27-A489B76FE0F8}" type="pres">
      <dgm:prSet presAssocID="{8AF2B805-BE5B-4FB7-AA81-C2708BFDE177}" presName="parentText" presStyleLbl="node1" presStyleIdx="0" presStyleCnt="2">
        <dgm:presLayoutVars>
          <dgm:chMax val="0"/>
          <dgm:bulletEnabled val="1"/>
        </dgm:presLayoutVars>
      </dgm:prSet>
      <dgm:spPr/>
    </dgm:pt>
    <dgm:pt modelId="{B303B7D5-8128-114B-AEB1-7398CF632D39}" type="pres">
      <dgm:prSet presAssocID="{286904B1-98D7-45B2-AC94-FE8C2185EF15}" presName="spacer" presStyleCnt="0"/>
      <dgm:spPr/>
    </dgm:pt>
    <dgm:pt modelId="{1B765090-F124-F949-80C1-923C9D038296}" type="pres">
      <dgm:prSet presAssocID="{38D26D59-0342-48B1-B088-D27F0B3AF8C6}" presName="parentText" presStyleLbl="node1" presStyleIdx="1" presStyleCnt="2">
        <dgm:presLayoutVars>
          <dgm:chMax val="0"/>
          <dgm:bulletEnabled val="1"/>
        </dgm:presLayoutVars>
      </dgm:prSet>
      <dgm:spPr/>
    </dgm:pt>
    <dgm:pt modelId="{38FB2C91-937C-8048-8CFC-1AA393FAAF06}" type="pres">
      <dgm:prSet presAssocID="{38D26D59-0342-48B1-B088-D27F0B3AF8C6}" presName="childText" presStyleLbl="revTx" presStyleIdx="0" presStyleCnt="1">
        <dgm:presLayoutVars>
          <dgm:bulletEnabled val="1"/>
        </dgm:presLayoutVars>
      </dgm:prSet>
      <dgm:spPr/>
    </dgm:pt>
  </dgm:ptLst>
  <dgm:cxnLst>
    <dgm:cxn modelId="{A101A606-90F3-8048-BD5A-4BD51F5685DD}" type="presOf" srcId="{82E3BF44-1AE0-43E2-86E5-DC707A76F3C7}" destId="{38FB2C91-937C-8048-8CFC-1AA393FAAF06}" srcOrd="0" destOrd="1" presId="urn:microsoft.com/office/officeart/2005/8/layout/vList2"/>
    <dgm:cxn modelId="{6838BA35-BFE1-4B55-B645-398D663BD2A7}" srcId="{87704428-9D2E-4D23-BFC7-C764E6073114}" destId="{8AF2B805-BE5B-4FB7-AA81-C2708BFDE177}" srcOrd="0" destOrd="0" parTransId="{8E6E53B4-DF4C-4CA2-99F0-11B875BE459C}" sibTransId="{286904B1-98D7-45B2-AC94-FE8C2185EF15}"/>
    <dgm:cxn modelId="{9C658D61-193E-024C-A035-A1F499D361F1}" type="presOf" srcId="{8AF2B805-BE5B-4FB7-AA81-C2708BFDE177}" destId="{F1664C2E-B260-7A4C-AA27-A489B76FE0F8}" srcOrd="0" destOrd="0" presId="urn:microsoft.com/office/officeart/2005/8/layout/vList2"/>
    <dgm:cxn modelId="{1FB59041-6555-482A-8D1B-594E13B12AE7}" srcId="{38D26D59-0342-48B1-B088-D27F0B3AF8C6}" destId="{050D8905-B20F-4D8C-83FB-4454CB1C0614}" srcOrd="2" destOrd="0" parTransId="{775BEE7C-644D-47C3-86B4-529CB0D6423A}" sibTransId="{E7CD0181-E59F-42D4-B592-1BC3BE1FAEE8}"/>
    <dgm:cxn modelId="{39242E7C-6EDE-5E45-8ACB-B3AD4349CEB2}" type="presOf" srcId="{38D26D59-0342-48B1-B088-D27F0B3AF8C6}" destId="{1B765090-F124-F949-80C1-923C9D038296}" srcOrd="0" destOrd="0" presId="urn:microsoft.com/office/officeart/2005/8/layout/vList2"/>
    <dgm:cxn modelId="{9EA46B7D-01C6-5C43-94DD-11EEF7B3A740}" type="presOf" srcId="{649098E2-46A8-4539-9228-A107B69EB942}" destId="{38FB2C91-937C-8048-8CFC-1AA393FAAF06}" srcOrd="0" destOrd="0" presId="urn:microsoft.com/office/officeart/2005/8/layout/vList2"/>
    <dgm:cxn modelId="{B17DF67D-EB1B-44E7-9E2A-DA5750CFB582}" srcId="{38D26D59-0342-48B1-B088-D27F0B3AF8C6}" destId="{82E3BF44-1AE0-43E2-86E5-DC707A76F3C7}" srcOrd="1" destOrd="0" parTransId="{060F3B03-B120-40D1-9DB3-6CD9F4CF265C}" sibTransId="{54E88F2B-6BAA-49AC-916F-B12064CA206C}"/>
    <dgm:cxn modelId="{3B711E82-CBDE-804C-A142-919A3D0FD62B}" type="presOf" srcId="{87704428-9D2E-4D23-BFC7-C764E6073114}" destId="{7C680CB0-AABE-B949-998C-AEFBF7A6A5CF}" srcOrd="0" destOrd="0" presId="urn:microsoft.com/office/officeart/2005/8/layout/vList2"/>
    <dgm:cxn modelId="{4078C28C-88F9-4FD0-A2F9-77637B347447}" srcId="{38D26D59-0342-48B1-B088-D27F0B3AF8C6}" destId="{649098E2-46A8-4539-9228-A107B69EB942}" srcOrd="0" destOrd="0" parTransId="{DD3774D8-B7AB-4FEE-BD77-BED4389E8A75}" sibTransId="{8C6E5C84-CBB3-49CA-9011-ACDC311CECAF}"/>
    <dgm:cxn modelId="{29FFD090-BD74-49BF-B789-E030DC4669A1}" srcId="{87704428-9D2E-4D23-BFC7-C764E6073114}" destId="{38D26D59-0342-48B1-B088-D27F0B3AF8C6}" srcOrd="1" destOrd="0" parTransId="{50F2B377-1C97-4AF5-8FF9-38CB1ED48051}" sibTransId="{315FC3AF-67F9-44FF-8291-96BCC2C28EB5}"/>
    <dgm:cxn modelId="{204061A6-E79E-4E4E-AA2B-395F0655D449}" type="presOf" srcId="{050D8905-B20F-4D8C-83FB-4454CB1C0614}" destId="{38FB2C91-937C-8048-8CFC-1AA393FAAF06}" srcOrd="0" destOrd="2" presId="urn:microsoft.com/office/officeart/2005/8/layout/vList2"/>
    <dgm:cxn modelId="{074BD4A8-70DB-A244-A83D-8F0F278261E9}" type="presParOf" srcId="{7C680CB0-AABE-B949-998C-AEFBF7A6A5CF}" destId="{F1664C2E-B260-7A4C-AA27-A489B76FE0F8}" srcOrd="0" destOrd="0" presId="urn:microsoft.com/office/officeart/2005/8/layout/vList2"/>
    <dgm:cxn modelId="{C859DF95-5F17-BE4C-A319-8854EED7BF44}" type="presParOf" srcId="{7C680CB0-AABE-B949-998C-AEFBF7A6A5CF}" destId="{B303B7D5-8128-114B-AEB1-7398CF632D39}" srcOrd="1" destOrd="0" presId="urn:microsoft.com/office/officeart/2005/8/layout/vList2"/>
    <dgm:cxn modelId="{8BF86FE5-3D0C-674C-85F1-CAC5EACA7FDB}" type="presParOf" srcId="{7C680CB0-AABE-B949-998C-AEFBF7A6A5CF}" destId="{1B765090-F124-F949-80C1-923C9D038296}" srcOrd="2" destOrd="0" presId="urn:microsoft.com/office/officeart/2005/8/layout/vList2"/>
    <dgm:cxn modelId="{8EB77B44-58D7-B148-9AFB-23E0CC7E1FCB}" type="presParOf" srcId="{7C680CB0-AABE-B949-998C-AEFBF7A6A5CF}" destId="{38FB2C91-937C-8048-8CFC-1AA393FAAF0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AEABBA-5790-425F-9972-9FC0B54E64B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D965B3F-FEF4-4EA8-8238-8C85E5290916}">
      <dgm:prSet/>
      <dgm:spPr/>
      <dgm:t>
        <a:bodyPr/>
        <a:lstStyle/>
        <a:p>
          <a:r>
            <a:rPr lang="en-US"/>
            <a:t>Patients with low- to intermediate-risk prostate cancer can consider somatic tissue genomic testing, to aid in treatment decision-making</a:t>
          </a:r>
        </a:p>
      </dgm:t>
    </dgm:pt>
    <dgm:pt modelId="{ECA2C242-F950-4C0B-AA41-5E616367C411}" type="parTrans" cxnId="{B4A53AE7-9136-47EE-91C3-87E49C8D1938}">
      <dgm:prSet/>
      <dgm:spPr/>
      <dgm:t>
        <a:bodyPr/>
        <a:lstStyle/>
        <a:p>
          <a:endParaRPr lang="en-US"/>
        </a:p>
      </dgm:t>
    </dgm:pt>
    <dgm:pt modelId="{0659CD4D-0FC3-451D-B71D-A1C377756A36}" type="sibTrans" cxnId="{B4A53AE7-9136-47EE-91C3-87E49C8D1938}">
      <dgm:prSet/>
      <dgm:spPr/>
      <dgm:t>
        <a:bodyPr/>
        <a:lstStyle/>
        <a:p>
          <a:endParaRPr lang="en-US"/>
        </a:p>
      </dgm:t>
    </dgm:pt>
    <dgm:pt modelId="{2238A7E9-8581-46F3-972C-AC997A93A4AD}">
      <dgm:prSet/>
      <dgm:spPr/>
      <dgm:t>
        <a:bodyPr/>
        <a:lstStyle/>
        <a:p>
          <a:r>
            <a:rPr lang="en-US"/>
            <a:t>Men with intermediate- and higher-risk disease may consider germline genetic testing, if they have other factors, such as:</a:t>
          </a:r>
        </a:p>
      </dgm:t>
    </dgm:pt>
    <dgm:pt modelId="{498D634C-4D7E-4751-8757-7B125C3FFC6E}" type="parTrans" cxnId="{E1426D99-6B70-4669-8891-6CEF50C0B770}">
      <dgm:prSet/>
      <dgm:spPr/>
      <dgm:t>
        <a:bodyPr/>
        <a:lstStyle/>
        <a:p>
          <a:endParaRPr lang="en-US"/>
        </a:p>
      </dgm:t>
    </dgm:pt>
    <dgm:pt modelId="{DA04B735-A002-41C7-8103-BD588C0137A6}" type="sibTrans" cxnId="{E1426D99-6B70-4669-8891-6CEF50C0B770}">
      <dgm:prSet/>
      <dgm:spPr/>
      <dgm:t>
        <a:bodyPr/>
        <a:lstStyle/>
        <a:p>
          <a:endParaRPr lang="en-US"/>
        </a:p>
      </dgm:t>
    </dgm:pt>
    <dgm:pt modelId="{6079EFE1-AEAF-4AE0-A6E4-DDB00A8A174F}">
      <dgm:prSet/>
      <dgm:spPr/>
      <dgm:t>
        <a:bodyPr/>
        <a:lstStyle/>
        <a:p>
          <a:r>
            <a:rPr lang="en-US"/>
            <a:t>Advanced/metastatic disease</a:t>
          </a:r>
        </a:p>
      </dgm:t>
    </dgm:pt>
    <dgm:pt modelId="{67AC8B21-FA01-42E9-A629-A6E12792FBE8}" type="parTrans" cxnId="{20BBF5C5-CEFE-4927-96D2-5FC1A6E9FA9A}">
      <dgm:prSet/>
      <dgm:spPr/>
      <dgm:t>
        <a:bodyPr/>
        <a:lstStyle/>
        <a:p>
          <a:endParaRPr lang="en-US"/>
        </a:p>
      </dgm:t>
    </dgm:pt>
    <dgm:pt modelId="{C0479612-8671-4388-ADC1-BA52603CF4B6}" type="sibTrans" cxnId="{20BBF5C5-CEFE-4927-96D2-5FC1A6E9FA9A}">
      <dgm:prSet/>
      <dgm:spPr/>
      <dgm:t>
        <a:bodyPr/>
        <a:lstStyle/>
        <a:p>
          <a:endParaRPr lang="en-US"/>
        </a:p>
      </dgm:t>
    </dgm:pt>
    <dgm:pt modelId="{925A6761-4E50-4E93-8282-778046192A5E}">
      <dgm:prSet/>
      <dgm:spPr/>
      <dgm:t>
        <a:bodyPr/>
        <a:lstStyle/>
        <a:p>
          <a:r>
            <a:rPr lang="en-US"/>
            <a:t>Family history of specific cancers</a:t>
          </a:r>
        </a:p>
      </dgm:t>
    </dgm:pt>
    <dgm:pt modelId="{E6BA1B5B-76D2-42C3-920E-12D7A0A51B0F}" type="parTrans" cxnId="{76CEA0E3-F95B-4F19-A443-5E9EA3553C8F}">
      <dgm:prSet/>
      <dgm:spPr/>
      <dgm:t>
        <a:bodyPr/>
        <a:lstStyle/>
        <a:p>
          <a:endParaRPr lang="en-US"/>
        </a:p>
      </dgm:t>
    </dgm:pt>
    <dgm:pt modelId="{0332C369-1B94-4440-A8BD-130DEB533435}" type="sibTrans" cxnId="{76CEA0E3-F95B-4F19-A443-5E9EA3553C8F}">
      <dgm:prSet/>
      <dgm:spPr/>
      <dgm:t>
        <a:bodyPr/>
        <a:lstStyle/>
        <a:p>
          <a:endParaRPr lang="en-US"/>
        </a:p>
      </dgm:t>
    </dgm:pt>
    <dgm:pt modelId="{F3644C1D-67B5-4193-812C-62A71AAA0BDB}">
      <dgm:prSet/>
      <dgm:spPr/>
      <dgm:t>
        <a:bodyPr/>
        <a:lstStyle/>
        <a:p>
          <a:r>
            <a:rPr lang="en-US"/>
            <a:t>A known mutation in the family</a:t>
          </a:r>
        </a:p>
      </dgm:t>
    </dgm:pt>
    <dgm:pt modelId="{F8A5CC73-2269-4027-A3D0-ACB655A82B57}" type="parTrans" cxnId="{76A7A914-4842-40AA-BE8C-9793909F0F0D}">
      <dgm:prSet/>
      <dgm:spPr/>
      <dgm:t>
        <a:bodyPr/>
        <a:lstStyle/>
        <a:p>
          <a:endParaRPr lang="en-US"/>
        </a:p>
      </dgm:t>
    </dgm:pt>
    <dgm:pt modelId="{C50E52E9-DF1E-46DE-B3CD-1D242FF844A7}" type="sibTrans" cxnId="{76A7A914-4842-40AA-BE8C-9793909F0F0D}">
      <dgm:prSet/>
      <dgm:spPr/>
      <dgm:t>
        <a:bodyPr/>
        <a:lstStyle/>
        <a:p>
          <a:endParaRPr lang="en-US"/>
        </a:p>
      </dgm:t>
    </dgm:pt>
    <dgm:pt modelId="{A88298AA-39FD-4A29-A222-751291267EEB}">
      <dgm:prSet/>
      <dgm:spPr/>
      <dgm:t>
        <a:bodyPr/>
        <a:lstStyle/>
        <a:p>
          <a:r>
            <a:rPr lang="en-US" dirty="0"/>
            <a:t>Use of PARP inhibitors for men with advanced disease, who also carry a specific germline gene mutation (HR deficiency) </a:t>
          </a:r>
        </a:p>
        <a:p>
          <a:r>
            <a:rPr lang="en-US" dirty="0"/>
            <a:t>Possible access to immunotherapies, related to tissue biomarker testing</a:t>
          </a:r>
        </a:p>
      </dgm:t>
    </dgm:pt>
    <dgm:pt modelId="{4B7099D9-AB1D-4675-9E11-D4FD4CFAD8BD}" type="parTrans" cxnId="{0B4F1A86-1692-4BFB-837E-ABF1D7E28FF7}">
      <dgm:prSet/>
      <dgm:spPr/>
      <dgm:t>
        <a:bodyPr/>
        <a:lstStyle/>
        <a:p>
          <a:endParaRPr lang="en-US"/>
        </a:p>
      </dgm:t>
    </dgm:pt>
    <dgm:pt modelId="{62282701-94F6-41A4-B827-334FC612272F}" type="sibTrans" cxnId="{0B4F1A86-1692-4BFB-837E-ABF1D7E28FF7}">
      <dgm:prSet/>
      <dgm:spPr/>
      <dgm:t>
        <a:bodyPr/>
        <a:lstStyle/>
        <a:p>
          <a:endParaRPr lang="en-US"/>
        </a:p>
      </dgm:t>
    </dgm:pt>
    <dgm:pt modelId="{68C953AE-CB85-8D4B-8F61-40EA434C3682}" type="pres">
      <dgm:prSet presAssocID="{21AEABBA-5790-425F-9972-9FC0B54E64B2}" presName="linear" presStyleCnt="0">
        <dgm:presLayoutVars>
          <dgm:animLvl val="lvl"/>
          <dgm:resizeHandles val="exact"/>
        </dgm:presLayoutVars>
      </dgm:prSet>
      <dgm:spPr/>
    </dgm:pt>
    <dgm:pt modelId="{16636644-B4BF-F24F-9C3E-FEB70DFF2811}" type="pres">
      <dgm:prSet presAssocID="{0D965B3F-FEF4-4EA8-8238-8C85E5290916}" presName="parentText" presStyleLbl="node1" presStyleIdx="0" presStyleCnt="3">
        <dgm:presLayoutVars>
          <dgm:chMax val="0"/>
          <dgm:bulletEnabled val="1"/>
        </dgm:presLayoutVars>
      </dgm:prSet>
      <dgm:spPr/>
    </dgm:pt>
    <dgm:pt modelId="{C5BAAEDB-727C-0E46-855A-BF5D3C768342}" type="pres">
      <dgm:prSet presAssocID="{0659CD4D-0FC3-451D-B71D-A1C377756A36}" presName="spacer" presStyleCnt="0"/>
      <dgm:spPr/>
    </dgm:pt>
    <dgm:pt modelId="{6E1567A2-EBF0-5244-90F7-9D0B377223FF}" type="pres">
      <dgm:prSet presAssocID="{2238A7E9-8581-46F3-972C-AC997A93A4AD}" presName="parentText" presStyleLbl="node1" presStyleIdx="1" presStyleCnt="3">
        <dgm:presLayoutVars>
          <dgm:chMax val="0"/>
          <dgm:bulletEnabled val="1"/>
        </dgm:presLayoutVars>
      </dgm:prSet>
      <dgm:spPr/>
    </dgm:pt>
    <dgm:pt modelId="{0AEE50F0-4756-2344-ADF9-4C2FDEA917E6}" type="pres">
      <dgm:prSet presAssocID="{2238A7E9-8581-46F3-972C-AC997A93A4AD}" presName="childText" presStyleLbl="revTx" presStyleIdx="0" presStyleCnt="1">
        <dgm:presLayoutVars>
          <dgm:bulletEnabled val="1"/>
        </dgm:presLayoutVars>
      </dgm:prSet>
      <dgm:spPr/>
    </dgm:pt>
    <dgm:pt modelId="{E62D85AB-A5E3-1B4E-B38C-D28049657F89}" type="pres">
      <dgm:prSet presAssocID="{A88298AA-39FD-4A29-A222-751291267EEB}" presName="parentText" presStyleLbl="node1" presStyleIdx="2" presStyleCnt="3" custScaleY="124144">
        <dgm:presLayoutVars>
          <dgm:chMax val="0"/>
          <dgm:bulletEnabled val="1"/>
        </dgm:presLayoutVars>
      </dgm:prSet>
      <dgm:spPr/>
    </dgm:pt>
  </dgm:ptLst>
  <dgm:cxnLst>
    <dgm:cxn modelId="{8C75650A-A8E6-6C44-A239-2EDC9F1886D3}" type="presOf" srcId="{F3644C1D-67B5-4193-812C-62A71AAA0BDB}" destId="{0AEE50F0-4756-2344-ADF9-4C2FDEA917E6}" srcOrd="0" destOrd="2" presId="urn:microsoft.com/office/officeart/2005/8/layout/vList2"/>
    <dgm:cxn modelId="{1F2F6F12-8CB1-C749-A11A-0AD643E8A2DB}" type="presOf" srcId="{6079EFE1-AEAF-4AE0-A6E4-DDB00A8A174F}" destId="{0AEE50F0-4756-2344-ADF9-4C2FDEA917E6}" srcOrd="0" destOrd="0" presId="urn:microsoft.com/office/officeart/2005/8/layout/vList2"/>
    <dgm:cxn modelId="{76A7A914-4842-40AA-BE8C-9793909F0F0D}" srcId="{2238A7E9-8581-46F3-972C-AC997A93A4AD}" destId="{F3644C1D-67B5-4193-812C-62A71AAA0BDB}" srcOrd="2" destOrd="0" parTransId="{F8A5CC73-2269-4027-A3D0-ACB655A82B57}" sibTransId="{C50E52E9-DF1E-46DE-B3CD-1D242FF844A7}"/>
    <dgm:cxn modelId="{6861AF36-A8F6-D949-9D08-F7B159D827B6}" type="presOf" srcId="{925A6761-4E50-4E93-8282-778046192A5E}" destId="{0AEE50F0-4756-2344-ADF9-4C2FDEA917E6}" srcOrd="0" destOrd="1" presId="urn:microsoft.com/office/officeart/2005/8/layout/vList2"/>
    <dgm:cxn modelId="{8604985C-D467-6946-8B69-0D5C737CFA4E}" type="presOf" srcId="{21AEABBA-5790-425F-9972-9FC0B54E64B2}" destId="{68C953AE-CB85-8D4B-8F61-40EA434C3682}" srcOrd="0" destOrd="0" presId="urn:microsoft.com/office/officeart/2005/8/layout/vList2"/>
    <dgm:cxn modelId="{817BAF6A-D61A-5F40-ADE8-D370CF691D0D}" type="presOf" srcId="{A88298AA-39FD-4A29-A222-751291267EEB}" destId="{E62D85AB-A5E3-1B4E-B38C-D28049657F89}" srcOrd="0" destOrd="0" presId="urn:microsoft.com/office/officeart/2005/8/layout/vList2"/>
    <dgm:cxn modelId="{0B4F1A86-1692-4BFB-837E-ABF1D7E28FF7}" srcId="{21AEABBA-5790-425F-9972-9FC0B54E64B2}" destId="{A88298AA-39FD-4A29-A222-751291267EEB}" srcOrd="2" destOrd="0" parTransId="{4B7099D9-AB1D-4675-9E11-D4FD4CFAD8BD}" sibTransId="{62282701-94F6-41A4-B827-334FC612272F}"/>
    <dgm:cxn modelId="{E1426D99-6B70-4669-8891-6CEF50C0B770}" srcId="{21AEABBA-5790-425F-9972-9FC0B54E64B2}" destId="{2238A7E9-8581-46F3-972C-AC997A93A4AD}" srcOrd="1" destOrd="0" parTransId="{498D634C-4D7E-4751-8757-7B125C3FFC6E}" sibTransId="{DA04B735-A002-41C7-8103-BD588C0137A6}"/>
    <dgm:cxn modelId="{935E79A2-807E-9740-8A74-561520647B1E}" type="presOf" srcId="{0D965B3F-FEF4-4EA8-8238-8C85E5290916}" destId="{16636644-B4BF-F24F-9C3E-FEB70DFF2811}" srcOrd="0" destOrd="0" presId="urn:microsoft.com/office/officeart/2005/8/layout/vList2"/>
    <dgm:cxn modelId="{F7F293B0-6F85-6849-8990-FACEE325056D}" type="presOf" srcId="{2238A7E9-8581-46F3-972C-AC997A93A4AD}" destId="{6E1567A2-EBF0-5244-90F7-9D0B377223FF}" srcOrd="0" destOrd="0" presId="urn:microsoft.com/office/officeart/2005/8/layout/vList2"/>
    <dgm:cxn modelId="{20BBF5C5-CEFE-4927-96D2-5FC1A6E9FA9A}" srcId="{2238A7E9-8581-46F3-972C-AC997A93A4AD}" destId="{6079EFE1-AEAF-4AE0-A6E4-DDB00A8A174F}" srcOrd="0" destOrd="0" parTransId="{67AC8B21-FA01-42E9-A629-A6E12792FBE8}" sibTransId="{C0479612-8671-4388-ADC1-BA52603CF4B6}"/>
    <dgm:cxn modelId="{76CEA0E3-F95B-4F19-A443-5E9EA3553C8F}" srcId="{2238A7E9-8581-46F3-972C-AC997A93A4AD}" destId="{925A6761-4E50-4E93-8282-778046192A5E}" srcOrd="1" destOrd="0" parTransId="{E6BA1B5B-76D2-42C3-920E-12D7A0A51B0F}" sibTransId="{0332C369-1B94-4440-A8BD-130DEB533435}"/>
    <dgm:cxn modelId="{B4A53AE7-9136-47EE-91C3-87E49C8D1938}" srcId="{21AEABBA-5790-425F-9972-9FC0B54E64B2}" destId="{0D965B3F-FEF4-4EA8-8238-8C85E5290916}" srcOrd="0" destOrd="0" parTransId="{ECA2C242-F950-4C0B-AA41-5E616367C411}" sibTransId="{0659CD4D-0FC3-451D-B71D-A1C377756A36}"/>
    <dgm:cxn modelId="{7D5A4207-E0C6-4E44-8517-7CE2C9F8DEAD}" type="presParOf" srcId="{68C953AE-CB85-8D4B-8F61-40EA434C3682}" destId="{16636644-B4BF-F24F-9C3E-FEB70DFF2811}" srcOrd="0" destOrd="0" presId="urn:microsoft.com/office/officeart/2005/8/layout/vList2"/>
    <dgm:cxn modelId="{259EB7A6-71C0-1647-AFB4-BEE1F1628550}" type="presParOf" srcId="{68C953AE-CB85-8D4B-8F61-40EA434C3682}" destId="{C5BAAEDB-727C-0E46-855A-BF5D3C768342}" srcOrd="1" destOrd="0" presId="urn:microsoft.com/office/officeart/2005/8/layout/vList2"/>
    <dgm:cxn modelId="{60E13581-A257-014C-AD83-0C242F7C4878}" type="presParOf" srcId="{68C953AE-CB85-8D4B-8F61-40EA434C3682}" destId="{6E1567A2-EBF0-5244-90F7-9D0B377223FF}" srcOrd="2" destOrd="0" presId="urn:microsoft.com/office/officeart/2005/8/layout/vList2"/>
    <dgm:cxn modelId="{1B6FB603-3F89-8D4C-9577-DA6D9137EA45}" type="presParOf" srcId="{68C953AE-CB85-8D4B-8F61-40EA434C3682}" destId="{0AEE50F0-4756-2344-ADF9-4C2FDEA917E6}" srcOrd="3" destOrd="0" presId="urn:microsoft.com/office/officeart/2005/8/layout/vList2"/>
    <dgm:cxn modelId="{ED287E50-FFF7-CC47-9EF3-A11AFEFB2B65}" type="presParOf" srcId="{68C953AE-CB85-8D4B-8F61-40EA434C3682}" destId="{E62D85AB-A5E3-1B4E-B38C-D28049657F8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B555AF-FE56-4FD4-AFFF-8EC0E08F9D4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2E35A49-6EAF-4889-A79F-EE6A23D256ED}">
      <dgm:prSet/>
      <dgm:spPr/>
      <dgm:t>
        <a:bodyPr/>
        <a:lstStyle/>
        <a:p>
          <a:r>
            <a:rPr lang="en-US" b="1" dirty="0"/>
            <a:t>Nurses have unique opportunities to affect patients &amp; families, with knowledge of genetics/genomics</a:t>
          </a:r>
          <a:endParaRPr lang="en-US" dirty="0"/>
        </a:p>
      </dgm:t>
    </dgm:pt>
    <dgm:pt modelId="{5F6036F3-7992-4EA4-9A5C-6664B9CCE5C3}" type="parTrans" cxnId="{88F022B9-7CB4-4FEF-B57D-0EB0F5C85701}">
      <dgm:prSet/>
      <dgm:spPr/>
      <dgm:t>
        <a:bodyPr/>
        <a:lstStyle/>
        <a:p>
          <a:endParaRPr lang="en-US"/>
        </a:p>
      </dgm:t>
    </dgm:pt>
    <dgm:pt modelId="{CB9C9C4A-F8D8-437A-BBF1-0970FE905465}" type="sibTrans" cxnId="{88F022B9-7CB4-4FEF-B57D-0EB0F5C85701}">
      <dgm:prSet/>
      <dgm:spPr/>
      <dgm:t>
        <a:bodyPr/>
        <a:lstStyle/>
        <a:p>
          <a:endParaRPr lang="en-US"/>
        </a:p>
      </dgm:t>
    </dgm:pt>
    <dgm:pt modelId="{ACB2048D-BB13-4CAF-9C7D-5E0A7D35C75D}">
      <dgm:prSet/>
      <dgm:spPr/>
      <dgm:t>
        <a:bodyPr/>
        <a:lstStyle/>
        <a:p>
          <a:r>
            <a:rPr lang="en-US" b="1" dirty="0"/>
            <a:t>Genetics (and all “-omics) = crucial across the health care continuum</a:t>
          </a:r>
          <a:endParaRPr lang="en-US" dirty="0"/>
        </a:p>
      </dgm:t>
    </dgm:pt>
    <dgm:pt modelId="{B2A4BF6D-3590-48AE-BA3F-ADC0E42FFDB9}" type="parTrans" cxnId="{72297A88-AC48-40CF-9885-BFBCEA1FE191}">
      <dgm:prSet/>
      <dgm:spPr/>
      <dgm:t>
        <a:bodyPr/>
        <a:lstStyle/>
        <a:p>
          <a:endParaRPr lang="en-US"/>
        </a:p>
      </dgm:t>
    </dgm:pt>
    <dgm:pt modelId="{08338E7B-5664-466B-B39D-1F90F798FF7C}" type="sibTrans" cxnId="{72297A88-AC48-40CF-9885-BFBCEA1FE191}">
      <dgm:prSet/>
      <dgm:spPr/>
      <dgm:t>
        <a:bodyPr/>
        <a:lstStyle/>
        <a:p>
          <a:endParaRPr lang="en-US"/>
        </a:p>
      </dgm:t>
    </dgm:pt>
    <dgm:pt modelId="{2AB15CF5-5CB1-419A-B3BC-DA7ACEFCAEB0}">
      <dgm:prSet/>
      <dgm:spPr/>
      <dgm:t>
        <a:bodyPr/>
        <a:lstStyle/>
        <a:p>
          <a:r>
            <a:rPr lang="en-US" b="1" dirty="0"/>
            <a:t>Interventions can be simple, directly with patients or within the healthcare team</a:t>
          </a:r>
          <a:endParaRPr lang="en-US" dirty="0"/>
        </a:p>
      </dgm:t>
    </dgm:pt>
    <dgm:pt modelId="{FC8ABE4F-540A-4DD4-99F4-3E6E45FBD761}" type="parTrans" cxnId="{C8399D16-FC80-4F82-BAED-CA2E026C0EA6}">
      <dgm:prSet/>
      <dgm:spPr/>
      <dgm:t>
        <a:bodyPr/>
        <a:lstStyle/>
        <a:p>
          <a:endParaRPr lang="en-US"/>
        </a:p>
      </dgm:t>
    </dgm:pt>
    <dgm:pt modelId="{E8AF8781-BAAF-4CED-BCB9-314FE4BB0064}" type="sibTrans" cxnId="{C8399D16-FC80-4F82-BAED-CA2E026C0EA6}">
      <dgm:prSet/>
      <dgm:spPr/>
      <dgm:t>
        <a:bodyPr/>
        <a:lstStyle/>
        <a:p>
          <a:endParaRPr lang="en-US"/>
        </a:p>
      </dgm:t>
    </dgm:pt>
    <dgm:pt modelId="{8F8B5886-9E9C-49CB-92B8-EB624DFB4426}">
      <dgm:prSet/>
      <dgm:spPr/>
      <dgm:t>
        <a:bodyPr/>
        <a:lstStyle/>
        <a:p>
          <a:r>
            <a:rPr lang="en-US" b="1" dirty="0"/>
            <a:t>Valuable roles as educator &amp; advocate with patients</a:t>
          </a:r>
          <a:endParaRPr lang="en-US" dirty="0"/>
        </a:p>
      </dgm:t>
    </dgm:pt>
    <dgm:pt modelId="{F8AC53BA-46D6-449A-8D2E-3C1150100E48}" type="parTrans" cxnId="{16E5A2DE-5358-43CF-A654-EDC8984C56BA}">
      <dgm:prSet/>
      <dgm:spPr/>
      <dgm:t>
        <a:bodyPr/>
        <a:lstStyle/>
        <a:p>
          <a:endParaRPr lang="en-US"/>
        </a:p>
      </dgm:t>
    </dgm:pt>
    <dgm:pt modelId="{270B6512-443C-460C-8831-1816D13F3EA9}" type="sibTrans" cxnId="{16E5A2DE-5358-43CF-A654-EDC8984C56BA}">
      <dgm:prSet/>
      <dgm:spPr/>
      <dgm:t>
        <a:bodyPr/>
        <a:lstStyle/>
        <a:p>
          <a:endParaRPr lang="en-US"/>
        </a:p>
      </dgm:t>
    </dgm:pt>
    <dgm:pt modelId="{34B6F96F-99E7-5848-A7BE-D80E375AB5B1}" type="pres">
      <dgm:prSet presAssocID="{0AB555AF-FE56-4FD4-AFFF-8EC0E08F9D4A}" presName="linear" presStyleCnt="0">
        <dgm:presLayoutVars>
          <dgm:animLvl val="lvl"/>
          <dgm:resizeHandles val="exact"/>
        </dgm:presLayoutVars>
      </dgm:prSet>
      <dgm:spPr/>
    </dgm:pt>
    <dgm:pt modelId="{B3606B9C-8573-5840-A385-3A8D886EB7A4}" type="pres">
      <dgm:prSet presAssocID="{52E35A49-6EAF-4889-A79F-EE6A23D256ED}" presName="parentText" presStyleLbl="node1" presStyleIdx="0" presStyleCnt="4">
        <dgm:presLayoutVars>
          <dgm:chMax val="0"/>
          <dgm:bulletEnabled val="1"/>
        </dgm:presLayoutVars>
      </dgm:prSet>
      <dgm:spPr/>
    </dgm:pt>
    <dgm:pt modelId="{5F3209BD-7E13-6E47-B3CA-EF2BB83B8976}" type="pres">
      <dgm:prSet presAssocID="{CB9C9C4A-F8D8-437A-BBF1-0970FE905465}" presName="spacer" presStyleCnt="0"/>
      <dgm:spPr/>
    </dgm:pt>
    <dgm:pt modelId="{AD4E4169-8C3E-F746-BE07-733BF0EF33C0}" type="pres">
      <dgm:prSet presAssocID="{ACB2048D-BB13-4CAF-9C7D-5E0A7D35C75D}" presName="parentText" presStyleLbl="node1" presStyleIdx="1" presStyleCnt="4">
        <dgm:presLayoutVars>
          <dgm:chMax val="0"/>
          <dgm:bulletEnabled val="1"/>
        </dgm:presLayoutVars>
      </dgm:prSet>
      <dgm:spPr/>
    </dgm:pt>
    <dgm:pt modelId="{5D515383-1156-7545-8645-D1EDF40F3832}" type="pres">
      <dgm:prSet presAssocID="{08338E7B-5664-466B-B39D-1F90F798FF7C}" presName="spacer" presStyleCnt="0"/>
      <dgm:spPr/>
    </dgm:pt>
    <dgm:pt modelId="{B0A6D36D-6F66-E24F-8E8A-0112091FC71A}" type="pres">
      <dgm:prSet presAssocID="{2AB15CF5-5CB1-419A-B3BC-DA7ACEFCAEB0}" presName="parentText" presStyleLbl="node1" presStyleIdx="2" presStyleCnt="4">
        <dgm:presLayoutVars>
          <dgm:chMax val="0"/>
          <dgm:bulletEnabled val="1"/>
        </dgm:presLayoutVars>
      </dgm:prSet>
      <dgm:spPr/>
    </dgm:pt>
    <dgm:pt modelId="{E8E57B8A-82EB-F849-ADB2-38584996B6A4}" type="pres">
      <dgm:prSet presAssocID="{E8AF8781-BAAF-4CED-BCB9-314FE4BB0064}" presName="spacer" presStyleCnt="0"/>
      <dgm:spPr/>
    </dgm:pt>
    <dgm:pt modelId="{1458037B-AC30-0B4E-959A-BC34E938CEDB}" type="pres">
      <dgm:prSet presAssocID="{8F8B5886-9E9C-49CB-92B8-EB624DFB4426}" presName="parentText" presStyleLbl="node1" presStyleIdx="3" presStyleCnt="4">
        <dgm:presLayoutVars>
          <dgm:chMax val="0"/>
          <dgm:bulletEnabled val="1"/>
        </dgm:presLayoutVars>
      </dgm:prSet>
      <dgm:spPr/>
    </dgm:pt>
  </dgm:ptLst>
  <dgm:cxnLst>
    <dgm:cxn modelId="{798BEF0E-E053-B242-A0EF-B7EAF469154B}" type="presOf" srcId="{2AB15CF5-5CB1-419A-B3BC-DA7ACEFCAEB0}" destId="{B0A6D36D-6F66-E24F-8E8A-0112091FC71A}" srcOrd="0" destOrd="0" presId="urn:microsoft.com/office/officeart/2005/8/layout/vList2"/>
    <dgm:cxn modelId="{C8399D16-FC80-4F82-BAED-CA2E026C0EA6}" srcId="{0AB555AF-FE56-4FD4-AFFF-8EC0E08F9D4A}" destId="{2AB15CF5-5CB1-419A-B3BC-DA7ACEFCAEB0}" srcOrd="2" destOrd="0" parTransId="{FC8ABE4F-540A-4DD4-99F4-3E6E45FBD761}" sibTransId="{E8AF8781-BAAF-4CED-BCB9-314FE4BB0064}"/>
    <dgm:cxn modelId="{E4038C51-EE38-9148-8C7E-B6B68539F023}" type="presOf" srcId="{52E35A49-6EAF-4889-A79F-EE6A23D256ED}" destId="{B3606B9C-8573-5840-A385-3A8D886EB7A4}" srcOrd="0" destOrd="0" presId="urn:microsoft.com/office/officeart/2005/8/layout/vList2"/>
    <dgm:cxn modelId="{72297A88-AC48-40CF-9885-BFBCEA1FE191}" srcId="{0AB555AF-FE56-4FD4-AFFF-8EC0E08F9D4A}" destId="{ACB2048D-BB13-4CAF-9C7D-5E0A7D35C75D}" srcOrd="1" destOrd="0" parTransId="{B2A4BF6D-3590-48AE-BA3F-ADC0E42FFDB9}" sibTransId="{08338E7B-5664-466B-B39D-1F90F798FF7C}"/>
    <dgm:cxn modelId="{2D3DB4A7-FEB7-B344-BD67-478AE219DE27}" type="presOf" srcId="{8F8B5886-9E9C-49CB-92B8-EB624DFB4426}" destId="{1458037B-AC30-0B4E-959A-BC34E938CEDB}" srcOrd="0" destOrd="0" presId="urn:microsoft.com/office/officeart/2005/8/layout/vList2"/>
    <dgm:cxn modelId="{88F022B9-7CB4-4FEF-B57D-0EB0F5C85701}" srcId="{0AB555AF-FE56-4FD4-AFFF-8EC0E08F9D4A}" destId="{52E35A49-6EAF-4889-A79F-EE6A23D256ED}" srcOrd="0" destOrd="0" parTransId="{5F6036F3-7992-4EA4-9A5C-6664B9CCE5C3}" sibTransId="{CB9C9C4A-F8D8-437A-BBF1-0970FE905465}"/>
    <dgm:cxn modelId="{16E5A2DE-5358-43CF-A654-EDC8984C56BA}" srcId="{0AB555AF-FE56-4FD4-AFFF-8EC0E08F9D4A}" destId="{8F8B5886-9E9C-49CB-92B8-EB624DFB4426}" srcOrd="3" destOrd="0" parTransId="{F8AC53BA-46D6-449A-8D2E-3C1150100E48}" sibTransId="{270B6512-443C-460C-8831-1816D13F3EA9}"/>
    <dgm:cxn modelId="{8F7744E7-D173-3D46-A01E-A16E914B67E1}" type="presOf" srcId="{ACB2048D-BB13-4CAF-9C7D-5E0A7D35C75D}" destId="{AD4E4169-8C3E-F746-BE07-733BF0EF33C0}" srcOrd="0" destOrd="0" presId="urn:microsoft.com/office/officeart/2005/8/layout/vList2"/>
    <dgm:cxn modelId="{C45B48E7-5A0D-BE43-B0A3-23800C6B6B3F}" type="presOf" srcId="{0AB555AF-FE56-4FD4-AFFF-8EC0E08F9D4A}" destId="{34B6F96F-99E7-5848-A7BE-D80E375AB5B1}" srcOrd="0" destOrd="0" presId="urn:microsoft.com/office/officeart/2005/8/layout/vList2"/>
    <dgm:cxn modelId="{8C4642E5-3EF5-AC4F-8BCC-EBD717F122F9}" type="presParOf" srcId="{34B6F96F-99E7-5848-A7BE-D80E375AB5B1}" destId="{B3606B9C-8573-5840-A385-3A8D886EB7A4}" srcOrd="0" destOrd="0" presId="urn:microsoft.com/office/officeart/2005/8/layout/vList2"/>
    <dgm:cxn modelId="{F29C3BDE-1D85-F847-84F0-1206A580F573}" type="presParOf" srcId="{34B6F96F-99E7-5848-A7BE-D80E375AB5B1}" destId="{5F3209BD-7E13-6E47-B3CA-EF2BB83B8976}" srcOrd="1" destOrd="0" presId="urn:microsoft.com/office/officeart/2005/8/layout/vList2"/>
    <dgm:cxn modelId="{F6B4D228-FBDA-1D44-A970-9EFBC48F1A5C}" type="presParOf" srcId="{34B6F96F-99E7-5848-A7BE-D80E375AB5B1}" destId="{AD4E4169-8C3E-F746-BE07-733BF0EF33C0}" srcOrd="2" destOrd="0" presId="urn:microsoft.com/office/officeart/2005/8/layout/vList2"/>
    <dgm:cxn modelId="{2009D7F5-B828-1D4F-987C-559C013560F6}" type="presParOf" srcId="{34B6F96F-99E7-5848-A7BE-D80E375AB5B1}" destId="{5D515383-1156-7545-8645-D1EDF40F3832}" srcOrd="3" destOrd="0" presId="urn:microsoft.com/office/officeart/2005/8/layout/vList2"/>
    <dgm:cxn modelId="{3E5F5EF1-5B34-8C47-97A9-978C3333B1A3}" type="presParOf" srcId="{34B6F96F-99E7-5848-A7BE-D80E375AB5B1}" destId="{B0A6D36D-6F66-E24F-8E8A-0112091FC71A}" srcOrd="4" destOrd="0" presId="urn:microsoft.com/office/officeart/2005/8/layout/vList2"/>
    <dgm:cxn modelId="{FD1CC907-E15D-4D4A-9E33-BF1354CCB615}" type="presParOf" srcId="{34B6F96F-99E7-5848-A7BE-D80E375AB5B1}" destId="{E8E57B8A-82EB-F849-ADB2-38584996B6A4}" srcOrd="5" destOrd="0" presId="urn:microsoft.com/office/officeart/2005/8/layout/vList2"/>
    <dgm:cxn modelId="{30BFC8D0-26F1-0B48-B0F5-F476322111F5}" type="presParOf" srcId="{34B6F96F-99E7-5848-A7BE-D80E375AB5B1}" destId="{1458037B-AC30-0B4E-959A-BC34E938CED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58E976-B5C1-45B1-B771-43CA992565F8}"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59224DE8-1C60-4AEB-8B6D-013514E13389}">
      <dgm:prSet phldrT="[Text]" custT="1"/>
      <dgm:spPr>
        <a:solidFill>
          <a:srgbClr val="7030A0"/>
        </a:solidFill>
      </dgm:spPr>
      <dgm:t>
        <a:bodyPr/>
        <a:lstStyle/>
        <a:p>
          <a:r>
            <a:rPr lang="en-US" sz="1800" b="1" dirty="0">
              <a:latin typeface="Calibri" panose="020F0502020204030204" pitchFamily="34" charset="0"/>
              <a:cs typeface="Calibri" panose="020F0502020204030204" pitchFamily="34" charset="0"/>
            </a:rPr>
            <a:t>ALL men with mPC should receive genetic testing and genetic counseling, regardless of family history</a:t>
          </a:r>
          <a:endParaRPr lang="en-US" sz="1800" b="1" baseline="30000" dirty="0">
            <a:latin typeface="Calibri" panose="020F0502020204030204" pitchFamily="34" charset="0"/>
            <a:cs typeface="Calibri" panose="020F0502020204030204" pitchFamily="34" charset="0"/>
          </a:endParaRPr>
        </a:p>
      </dgm:t>
    </dgm:pt>
    <dgm:pt modelId="{17909CA6-4AD4-4CAE-B44E-0A446EC77F3B}" type="parTrans" cxnId="{FDD2085F-C681-4B74-8D10-3FE201D3B0CC}">
      <dgm:prSet/>
      <dgm:spPr/>
      <dgm:t>
        <a:bodyPr/>
        <a:lstStyle/>
        <a:p>
          <a:endParaRPr lang="en-US" sz="1800">
            <a:latin typeface="Calibri" panose="020F0502020204030204" pitchFamily="34" charset="0"/>
            <a:cs typeface="Calibri" panose="020F0502020204030204" pitchFamily="34" charset="0"/>
          </a:endParaRPr>
        </a:p>
      </dgm:t>
    </dgm:pt>
    <dgm:pt modelId="{8317CEA6-F402-4E0C-86D7-EC783E5F2E2A}" type="sibTrans" cxnId="{FDD2085F-C681-4B74-8D10-3FE201D3B0CC}">
      <dgm:prSet/>
      <dgm:spPr/>
      <dgm:t>
        <a:bodyPr/>
        <a:lstStyle/>
        <a:p>
          <a:endParaRPr lang="en-US" sz="1800">
            <a:latin typeface="Calibri" panose="020F0502020204030204" pitchFamily="34" charset="0"/>
            <a:cs typeface="Calibri" panose="020F0502020204030204" pitchFamily="34" charset="0"/>
          </a:endParaRPr>
        </a:p>
      </dgm:t>
    </dgm:pt>
    <dgm:pt modelId="{CB933980-79D7-4529-A794-9D5F6D8673E2}">
      <dgm:prSet phldrT="[Text]" custT="1"/>
      <dgm:spPr>
        <a:solidFill>
          <a:schemeClr val="bg2"/>
        </a:solidFill>
        <a:ln>
          <a:noFill/>
        </a:ln>
      </dgm:spPr>
      <dgm:t>
        <a:bodyPr/>
        <a:lstStyle/>
        <a:p>
          <a:r>
            <a:rPr lang="en-US" sz="1800" i="1" dirty="0">
              <a:latin typeface="Calibri" panose="020F0502020204030204" pitchFamily="34" charset="0"/>
              <a:cs typeface="Calibri" panose="020F0502020204030204" pitchFamily="34" charset="0"/>
            </a:rPr>
            <a:t>BRCA1</a:t>
          </a:r>
          <a:r>
            <a:rPr lang="en-US" sz="1800" dirty="0">
              <a:latin typeface="Calibri" panose="020F0502020204030204" pitchFamily="34" charset="0"/>
              <a:cs typeface="Calibri" panose="020F0502020204030204" pitchFamily="34" charset="0"/>
            </a:rPr>
            <a:t> or </a:t>
          </a:r>
          <a:r>
            <a:rPr lang="en-US" sz="1800" i="1" dirty="0">
              <a:latin typeface="Calibri" panose="020F0502020204030204" pitchFamily="34" charset="0"/>
              <a:cs typeface="Calibri" panose="020F0502020204030204" pitchFamily="34" charset="0"/>
            </a:rPr>
            <a:t>BRCA2</a:t>
          </a:r>
          <a:r>
            <a:rPr lang="en-US" sz="1800" dirty="0">
              <a:latin typeface="Calibri" panose="020F0502020204030204" pitchFamily="34" charset="0"/>
              <a:cs typeface="Calibri" panose="020F0502020204030204" pitchFamily="34" charset="0"/>
            </a:rPr>
            <a:t> and other DDR germline mutations associated with increased risk of prostate cancer</a:t>
          </a:r>
          <a:endParaRPr lang="en-US" sz="1800" baseline="30000" dirty="0">
            <a:latin typeface="Calibri" panose="020F0502020204030204" pitchFamily="34" charset="0"/>
            <a:cs typeface="Calibri" panose="020F0502020204030204" pitchFamily="34" charset="0"/>
          </a:endParaRPr>
        </a:p>
      </dgm:t>
    </dgm:pt>
    <dgm:pt modelId="{E0F80782-FE34-4252-A1F2-362DD820AD01}" type="parTrans" cxnId="{65A9E30A-0A8C-42B9-BBB2-6B7CE0F3EAA4}">
      <dgm:prSet/>
      <dgm:spPr>
        <a:solidFill>
          <a:schemeClr val="bg2"/>
        </a:solidFill>
      </dgm:spPr>
      <dgm:t>
        <a:bodyPr/>
        <a:lstStyle/>
        <a:p>
          <a:endParaRPr lang="en-US" sz="1800">
            <a:latin typeface="Calibri" panose="020F0502020204030204" pitchFamily="34" charset="0"/>
            <a:cs typeface="Calibri" panose="020F0502020204030204" pitchFamily="34" charset="0"/>
          </a:endParaRPr>
        </a:p>
      </dgm:t>
    </dgm:pt>
    <dgm:pt modelId="{F9303FA0-720F-4E27-A59D-B422095E3D0E}" type="sibTrans" cxnId="{65A9E30A-0A8C-42B9-BBB2-6B7CE0F3EAA4}">
      <dgm:prSet/>
      <dgm:spPr/>
      <dgm:t>
        <a:bodyPr/>
        <a:lstStyle/>
        <a:p>
          <a:endParaRPr lang="en-US" sz="1800">
            <a:latin typeface="Calibri" panose="020F0502020204030204" pitchFamily="34" charset="0"/>
            <a:cs typeface="Calibri" panose="020F0502020204030204" pitchFamily="34" charset="0"/>
          </a:endParaRPr>
        </a:p>
      </dgm:t>
    </dgm:pt>
    <dgm:pt modelId="{0236D307-A516-4779-821A-36E3C1D59476}">
      <dgm:prSet phldrT="[Text]" custT="1"/>
      <dgm:spPr>
        <a:solidFill>
          <a:schemeClr val="accent2"/>
        </a:solidFill>
        <a:ln>
          <a:noFill/>
        </a:ln>
      </dgm:spPr>
      <dgm:t>
        <a:bodyPr/>
        <a:lstStyle/>
        <a:p>
          <a:r>
            <a:rPr lang="en-US" sz="1800" dirty="0">
              <a:solidFill>
                <a:schemeClr val="tx1"/>
              </a:solidFill>
              <a:latin typeface="Calibri" panose="020F0502020204030204" pitchFamily="34" charset="0"/>
              <a:cs typeface="Calibri" panose="020F0502020204030204" pitchFamily="34" charset="0"/>
            </a:rPr>
            <a:t>11.8% of men with mPC have germline DNA-repair gene mutations regardless of family history</a:t>
          </a:r>
          <a:endParaRPr lang="en-US" sz="1800" baseline="30000" dirty="0">
            <a:solidFill>
              <a:schemeClr val="tx1"/>
            </a:solidFill>
            <a:latin typeface="Calibri" panose="020F0502020204030204" pitchFamily="34" charset="0"/>
            <a:cs typeface="Calibri" panose="020F0502020204030204" pitchFamily="34" charset="0"/>
          </a:endParaRPr>
        </a:p>
      </dgm:t>
    </dgm:pt>
    <dgm:pt modelId="{15BD2180-DD2B-41E6-B6B7-73D7747A4DC7}" type="parTrans" cxnId="{7D7E6BDD-B468-48CD-A5B4-254A4876DCEE}">
      <dgm:prSet/>
      <dgm:spPr>
        <a:solidFill>
          <a:schemeClr val="accent2"/>
        </a:solidFill>
      </dgm:spPr>
      <dgm:t>
        <a:bodyPr/>
        <a:lstStyle/>
        <a:p>
          <a:endParaRPr lang="en-US" sz="1800">
            <a:latin typeface="Calibri" panose="020F0502020204030204" pitchFamily="34" charset="0"/>
            <a:cs typeface="Calibri" panose="020F0502020204030204" pitchFamily="34" charset="0"/>
          </a:endParaRPr>
        </a:p>
      </dgm:t>
    </dgm:pt>
    <dgm:pt modelId="{D0D2107D-3215-4879-809A-574587851842}" type="sibTrans" cxnId="{7D7E6BDD-B468-48CD-A5B4-254A4876DCEE}">
      <dgm:prSet/>
      <dgm:spPr/>
      <dgm:t>
        <a:bodyPr/>
        <a:lstStyle/>
        <a:p>
          <a:endParaRPr lang="en-US" sz="1800">
            <a:latin typeface="Calibri" panose="020F0502020204030204" pitchFamily="34" charset="0"/>
            <a:cs typeface="Calibri" panose="020F0502020204030204" pitchFamily="34" charset="0"/>
          </a:endParaRPr>
        </a:p>
      </dgm:t>
    </dgm:pt>
    <dgm:pt modelId="{C6510868-333A-4BB8-9D3D-6D0B3148D099}">
      <dgm:prSet phldrT="[Text]" custT="1"/>
      <dgm:spPr>
        <a:solidFill>
          <a:srgbClr val="1C2D59"/>
        </a:solidFill>
        <a:ln>
          <a:noFill/>
        </a:ln>
      </dgm:spPr>
      <dgm:t>
        <a:bodyPr/>
        <a:lstStyle/>
        <a:p>
          <a:r>
            <a:rPr lang="en-US" sz="1800" dirty="0">
              <a:latin typeface="Calibri" panose="020F0502020204030204" pitchFamily="34" charset="0"/>
              <a:cs typeface="Calibri" panose="020F0502020204030204" pitchFamily="34" charset="0"/>
            </a:rPr>
            <a:t>Somatic</a:t>
          </a:r>
          <a:r>
            <a:rPr lang="en-US" sz="1800" baseline="0" dirty="0">
              <a:latin typeface="Calibri" panose="020F0502020204030204" pitchFamily="34" charset="0"/>
              <a:cs typeface="Calibri" panose="020F0502020204030204" pitchFamily="34" charset="0"/>
            </a:rPr>
            <a:t> mutations in DNA repair pathways in 19% of localized and 23% of mCRPC tumors</a:t>
          </a:r>
          <a:endParaRPr lang="en-US" sz="1800" baseline="30000" dirty="0">
            <a:latin typeface="Calibri" panose="020F0502020204030204" pitchFamily="34" charset="0"/>
            <a:cs typeface="Calibri" panose="020F0502020204030204" pitchFamily="34" charset="0"/>
          </a:endParaRPr>
        </a:p>
      </dgm:t>
    </dgm:pt>
    <dgm:pt modelId="{85D08D6B-CC9F-4036-9C6B-B7EE7F2E4FF4}" type="parTrans" cxnId="{F7A9DBAD-FC86-4C56-BB91-DC7DB8F50A95}">
      <dgm:prSet/>
      <dgm:spPr>
        <a:solidFill>
          <a:srgbClr val="1C2D59"/>
        </a:solidFill>
      </dgm:spPr>
      <dgm:t>
        <a:bodyPr/>
        <a:lstStyle/>
        <a:p>
          <a:endParaRPr lang="en-US" sz="1800">
            <a:latin typeface="Calibri" panose="020F0502020204030204" pitchFamily="34" charset="0"/>
            <a:cs typeface="Calibri" panose="020F0502020204030204" pitchFamily="34" charset="0"/>
          </a:endParaRPr>
        </a:p>
      </dgm:t>
    </dgm:pt>
    <dgm:pt modelId="{1C30AEA6-7FFC-40B8-AD44-43E6F933880C}" type="sibTrans" cxnId="{F7A9DBAD-FC86-4C56-BB91-DC7DB8F50A95}">
      <dgm:prSet/>
      <dgm:spPr/>
      <dgm:t>
        <a:bodyPr/>
        <a:lstStyle/>
        <a:p>
          <a:endParaRPr lang="en-US" sz="1800">
            <a:latin typeface="Calibri" panose="020F0502020204030204" pitchFamily="34" charset="0"/>
            <a:cs typeface="Calibri" panose="020F0502020204030204" pitchFamily="34" charset="0"/>
          </a:endParaRPr>
        </a:p>
      </dgm:t>
    </dgm:pt>
    <dgm:pt modelId="{F6199E75-BE70-445D-95F1-4FF55920B5A6}">
      <dgm:prSet phldrT="[Text]" custScaleX="99134" custScaleY="131009" custRadScaleRad="168694" custRadScaleInc="25336"/>
      <dgm:spPr>
        <a:solidFill>
          <a:srgbClr val="1C2D59"/>
        </a:solidFill>
        <a:ln>
          <a:noFill/>
        </a:ln>
      </dgm:spPr>
      <dgm:t>
        <a:bodyPr/>
        <a:lstStyle/>
        <a:p>
          <a:endParaRPr lang="en-US"/>
        </a:p>
      </dgm:t>
    </dgm:pt>
    <dgm:pt modelId="{52E5F510-AE90-468C-971C-BC44385F636F}" type="parTrans" cxnId="{F68A3B93-A5A9-43EE-83D5-8728ED251F37}">
      <dgm:prSet/>
      <dgm:spPr/>
      <dgm:t>
        <a:bodyPr/>
        <a:lstStyle/>
        <a:p>
          <a:endParaRPr lang="en-US"/>
        </a:p>
      </dgm:t>
    </dgm:pt>
    <dgm:pt modelId="{C380F4EA-7DCD-4AA2-B479-20110BF1B514}" type="sibTrans" cxnId="{F68A3B93-A5A9-43EE-83D5-8728ED251F37}">
      <dgm:prSet/>
      <dgm:spPr/>
      <dgm:t>
        <a:bodyPr/>
        <a:lstStyle/>
        <a:p>
          <a:endParaRPr lang="en-US"/>
        </a:p>
      </dgm:t>
    </dgm:pt>
    <dgm:pt modelId="{0909120A-C318-4492-819D-BCF03F6F90BB}">
      <dgm:prSet phldrT="[Text]" custScaleX="210762" custScaleY="101672" custLinFactNeighborX="-109" custLinFactNeighborY="-9527"/>
      <dgm:spPr>
        <a:solidFill>
          <a:srgbClr val="7030A0"/>
        </a:solidFill>
      </dgm:spPr>
      <dgm:t>
        <a:bodyPr/>
        <a:lstStyle/>
        <a:p>
          <a:endParaRPr lang="en-US"/>
        </a:p>
      </dgm:t>
    </dgm:pt>
    <dgm:pt modelId="{7023E6D6-5BEB-4318-8A89-537828A32105}" type="parTrans" cxnId="{D14E622C-C827-4B69-AFDD-3FEE07BC2744}">
      <dgm:prSet/>
      <dgm:spPr/>
      <dgm:t>
        <a:bodyPr/>
        <a:lstStyle/>
        <a:p>
          <a:endParaRPr lang="en-US"/>
        </a:p>
      </dgm:t>
    </dgm:pt>
    <dgm:pt modelId="{ECBF1ABC-7E6D-4CD6-84EF-09803CAAD6FE}" type="sibTrans" cxnId="{D14E622C-C827-4B69-AFDD-3FEE07BC2744}">
      <dgm:prSet/>
      <dgm:spPr/>
      <dgm:t>
        <a:bodyPr/>
        <a:lstStyle/>
        <a:p>
          <a:endParaRPr lang="en-US"/>
        </a:p>
      </dgm:t>
    </dgm:pt>
    <dgm:pt modelId="{158F47D7-19F2-4E96-8680-5C53A0ED11EC}" type="pres">
      <dgm:prSet presAssocID="{D558E976-B5C1-45B1-B771-43CA992565F8}" presName="cycle" presStyleCnt="0">
        <dgm:presLayoutVars>
          <dgm:chMax val="1"/>
          <dgm:dir/>
          <dgm:animLvl val="ctr"/>
          <dgm:resizeHandles val="exact"/>
        </dgm:presLayoutVars>
      </dgm:prSet>
      <dgm:spPr/>
    </dgm:pt>
    <dgm:pt modelId="{755C6E41-CB91-4E84-8C74-48FA5F6810AE}" type="pres">
      <dgm:prSet presAssocID="{59224DE8-1C60-4AEB-8B6D-013514E13389}" presName="centerShape" presStyleLbl="node0" presStyleIdx="0" presStyleCnt="1" custScaleX="210762" custScaleY="72052" custLinFactNeighborX="-109" custLinFactNeighborY="-11102"/>
      <dgm:spPr/>
    </dgm:pt>
    <dgm:pt modelId="{FC53867D-5084-48F8-A1B0-2E7EE9873E7C}" type="pres">
      <dgm:prSet presAssocID="{E0F80782-FE34-4252-A1F2-362DD820AD01}" presName="parTrans" presStyleLbl="bgSibTrans2D1" presStyleIdx="0" presStyleCnt="3"/>
      <dgm:spPr/>
    </dgm:pt>
    <dgm:pt modelId="{F5D7714A-9A90-404D-9082-1C71F020F010}" type="pres">
      <dgm:prSet presAssocID="{CB933980-79D7-4529-A794-9D5F6D8673E2}" presName="node" presStyleLbl="node1" presStyleIdx="0" presStyleCnt="3" custScaleX="99209" custScaleY="130832" custRadScaleRad="167278" custRadScaleInc="-28278">
        <dgm:presLayoutVars>
          <dgm:bulletEnabled val="1"/>
        </dgm:presLayoutVars>
      </dgm:prSet>
      <dgm:spPr/>
    </dgm:pt>
    <dgm:pt modelId="{231A24A3-08B2-4B6F-A1B8-BE6F53C1E18E}" type="pres">
      <dgm:prSet presAssocID="{15BD2180-DD2B-41E6-B6B7-73D7747A4DC7}" presName="parTrans" presStyleLbl="bgSibTrans2D1" presStyleIdx="1" presStyleCnt="3" custLinFactNeighborX="2803" custLinFactNeighborY="15091"/>
      <dgm:spPr/>
    </dgm:pt>
    <dgm:pt modelId="{0FAA840A-2521-4738-B7DF-ACC31DF6410B}" type="pres">
      <dgm:prSet presAssocID="{0236D307-A516-4779-821A-36E3C1D59476}" presName="node" presStyleLbl="node1" presStyleIdx="1" presStyleCnt="3" custScaleX="159480" custScaleY="83040" custRadScaleRad="93895" custRadScaleInc="-1344">
        <dgm:presLayoutVars>
          <dgm:bulletEnabled val="1"/>
        </dgm:presLayoutVars>
      </dgm:prSet>
      <dgm:spPr/>
    </dgm:pt>
    <dgm:pt modelId="{2566B578-E8AD-4B00-A74E-932E4D942FAB}" type="pres">
      <dgm:prSet presAssocID="{85D08D6B-CC9F-4036-9C6B-B7EE7F2E4FF4}" presName="parTrans" presStyleLbl="bgSibTrans2D1" presStyleIdx="2" presStyleCnt="3"/>
      <dgm:spPr/>
    </dgm:pt>
    <dgm:pt modelId="{9F0FC974-AC3F-46EA-AF45-9F7C740648F5}" type="pres">
      <dgm:prSet presAssocID="{C6510868-333A-4BB8-9D3D-6D0B3148D099}" presName="node" presStyleLbl="node1" presStyleIdx="2" presStyleCnt="3" custScaleX="99134" custScaleY="131009" custRadScaleRad="168694" custRadScaleInc="25336">
        <dgm:presLayoutVars>
          <dgm:bulletEnabled val="1"/>
        </dgm:presLayoutVars>
      </dgm:prSet>
      <dgm:spPr/>
    </dgm:pt>
  </dgm:ptLst>
  <dgm:cxnLst>
    <dgm:cxn modelId="{65A9E30A-0A8C-42B9-BBB2-6B7CE0F3EAA4}" srcId="{59224DE8-1C60-4AEB-8B6D-013514E13389}" destId="{CB933980-79D7-4529-A794-9D5F6D8673E2}" srcOrd="0" destOrd="0" parTransId="{E0F80782-FE34-4252-A1F2-362DD820AD01}" sibTransId="{F9303FA0-720F-4E27-A59D-B422095E3D0E}"/>
    <dgm:cxn modelId="{D6224B1F-5D4A-A54A-AC87-FC5C3573F8DD}" type="presOf" srcId="{85D08D6B-CC9F-4036-9C6B-B7EE7F2E4FF4}" destId="{2566B578-E8AD-4B00-A74E-932E4D942FAB}" srcOrd="0" destOrd="0" presId="urn:microsoft.com/office/officeart/2005/8/layout/radial4"/>
    <dgm:cxn modelId="{F8250C28-0C2D-C944-9952-1BC7966248BD}" type="presOf" srcId="{D558E976-B5C1-45B1-B771-43CA992565F8}" destId="{158F47D7-19F2-4E96-8680-5C53A0ED11EC}" srcOrd="0" destOrd="0" presId="urn:microsoft.com/office/officeart/2005/8/layout/radial4"/>
    <dgm:cxn modelId="{D14E622C-C827-4B69-AFDD-3FEE07BC2744}" srcId="{D558E976-B5C1-45B1-B771-43CA992565F8}" destId="{0909120A-C318-4492-819D-BCF03F6F90BB}" srcOrd="1" destOrd="0" parTransId="{7023E6D6-5BEB-4318-8A89-537828A32105}" sibTransId="{ECBF1ABC-7E6D-4CD6-84EF-09803CAAD6FE}"/>
    <dgm:cxn modelId="{D1E9E438-12A6-6649-9618-AAA0ACABDD7D}" type="presOf" srcId="{C6510868-333A-4BB8-9D3D-6D0B3148D099}" destId="{9F0FC974-AC3F-46EA-AF45-9F7C740648F5}" srcOrd="0" destOrd="0" presId="urn:microsoft.com/office/officeart/2005/8/layout/radial4"/>
    <dgm:cxn modelId="{FDD2085F-C681-4B74-8D10-3FE201D3B0CC}" srcId="{D558E976-B5C1-45B1-B771-43CA992565F8}" destId="{59224DE8-1C60-4AEB-8B6D-013514E13389}" srcOrd="0" destOrd="0" parTransId="{17909CA6-4AD4-4CAE-B44E-0A446EC77F3B}" sibTransId="{8317CEA6-F402-4E0C-86D7-EC783E5F2E2A}"/>
    <dgm:cxn modelId="{F68A3B93-A5A9-43EE-83D5-8728ED251F37}" srcId="{D558E976-B5C1-45B1-B771-43CA992565F8}" destId="{F6199E75-BE70-445D-95F1-4FF55920B5A6}" srcOrd="2" destOrd="0" parTransId="{52E5F510-AE90-468C-971C-BC44385F636F}" sibTransId="{C380F4EA-7DCD-4AA2-B479-20110BF1B514}"/>
    <dgm:cxn modelId="{6A81F99A-A7FB-114E-BCE9-B7BD043D81BC}" type="presOf" srcId="{59224DE8-1C60-4AEB-8B6D-013514E13389}" destId="{755C6E41-CB91-4E84-8C74-48FA5F6810AE}" srcOrd="0" destOrd="0" presId="urn:microsoft.com/office/officeart/2005/8/layout/radial4"/>
    <dgm:cxn modelId="{F7A9DBAD-FC86-4C56-BB91-DC7DB8F50A95}" srcId="{59224DE8-1C60-4AEB-8B6D-013514E13389}" destId="{C6510868-333A-4BB8-9D3D-6D0B3148D099}" srcOrd="2" destOrd="0" parTransId="{85D08D6B-CC9F-4036-9C6B-B7EE7F2E4FF4}" sibTransId="{1C30AEA6-7FFC-40B8-AD44-43E6F933880C}"/>
    <dgm:cxn modelId="{FF1E52AF-DA9F-6744-B1DE-614F0051595B}" type="presOf" srcId="{0236D307-A516-4779-821A-36E3C1D59476}" destId="{0FAA840A-2521-4738-B7DF-ACC31DF6410B}" srcOrd="0" destOrd="0" presId="urn:microsoft.com/office/officeart/2005/8/layout/radial4"/>
    <dgm:cxn modelId="{B4D0B1B1-BF7F-5B4E-B97B-FB14E7708A64}" type="presOf" srcId="{E0F80782-FE34-4252-A1F2-362DD820AD01}" destId="{FC53867D-5084-48F8-A1B0-2E7EE9873E7C}" srcOrd="0" destOrd="0" presId="urn:microsoft.com/office/officeart/2005/8/layout/radial4"/>
    <dgm:cxn modelId="{6E2067D6-CF9B-D243-8BFA-427FAF34E43F}" type="presOf" srcId="{CB933980-79D7-4529-A794-9D5F6D8673E2}" destId="{F5D7714A-9A90-404D-9082-1C71F020F010}" srcOrd="0" destOrd="0" presId="urn:microsoft.com/office/officeart/2005/8/layout/radial4"/>
    <dgm:cxn modelId="{7D7E6BDD-B468-48CD-A5B4-254A4876DCEE}" srcId="{59224DE8-1C60-4AEB-8B6D-013514E13389}" destId="{0236D307-A516-4779-821A-36E3C1D59476}" srcOrd="1" destOrd="0" parTransId="{15BD2180-DD2B-41E6-B6B7-73D7747A4DC7}" sibTransId="{D0D2107D-3215-4879-809A-574587851842}"/>
    <dgm:cxn modelId="{5E78A0FB-063B-634A-9035-7AE1AD334BED}" type="presOf" srcId="{15BD2180-DD2B-41E6-B6B7-73D7747A4DC7}" destId="{231A24A3-08B2-4B6F-A1B8-BE6F53C1E18E}" srcOrd="0" destOrd="0" presId="urn:microsoft.com/office/officeart/2005/8/layout/radial4"/>
    <dgm:cxn modelId="{3C1718CD-C6AB-DD4B-852B-E5872AFEBC94}" type="presParOf" srcId="{158F47D7-19F2-4E96-8680-5C53A0ED11EC}" destId="{755C6E41-CB91-4E84-8C74-48FA5F6810AE}" srcOrd="0" destOrd="0" presId="urn:microsoft.com/office/officeart/2005/8/layout/radial4"/>
    <dgm:cxn modelId="{8796155A-E819-1E47-A403-365E02249314}" type="presParOf" srcId="{158F47D7-19F2-4E96-8680-5C53A0ED11EC}" destId="{FC53867D-5084-48F8-A1B0-2E7EE9873E7C}" srcOrd="1" destOrd="0" presId="urn:microsoft.com/office/officeart/2005/8/layout/radial4"/>
    <dgm:cxn modelId="{A03E5456-9665-5C4C-88F0-B4ED2AEB6D04}" type="presParOf" srcId="{158F47D7-19F2-4E96-8680-5C53A0ED11EC}" destId="{F5D7714A-9A90-404D-9082-1C71F020F010}" srcOrd="2" destOrd="0" presId="urn:microsoft.com/office/officeart/2005/8/layout/radial4"/>
    <dgm:cxn modelId="{3B18AA49-C8A8-D342-ADBA-359B67DE36F9}" type="presParOf" srcId="{158F47D7-19F2-4E96-8680-5C53A0ED11EC}" destId="{231A24A3-08B2-4B6F-A1B8-BE6F53C1E18E}" srcOrd="3" destOrd="0" presId="urn:microsoft.com/office/officeart/2005/8/layout/radial4"/>
    <dgm:cxn modelId="{C857C117-7E24-FB41-A22D-FE277743F527}" type="presParOf" srcId="{158F47D7-19F2-4E96-8680-5C53A0ED11EC}" destId="{0FAA840A-2521-4738-B7DF-ACC31DF6410B}" srcOrd="4" destOrd="0" presId="urn:microsoft.com/office/officeart/2005/8/layout/radial4"/>
    <dgm:cxn modelId="{C81ABBEE-69F2-DE41-AA09-2B3F1B77B24E}" type="presParOf" srcId="{158F47D7-19F2-4E96-8680-5C53A0ED11EC}" destId="{2566B578-E8AD-4B00-A74E-932E4D942FAB}" srcOrd="5" destOrd="0" presId="urn:microsoft.com/office/officeart/2005/8/layout/radial4"/>
    <dgm:cxn modelId="{324E7B35-82AB-F94B-AD11-E43E13765AA7}" type="presParOf" srcId="{158F47D7-19F2-4E96-8680-5C53A0ED11EC}" destId="{9F0FC974-AC3F-46EA-AF45-9F7C740648F5}"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1E02B-C397-4BC1-92EA-C0A32C6EECB8}">
      <dsp:nvSpPr>
        <dsp:cNvPr id="0" name=""/>
        <dsp:cNvSpPr/>
      </dsp:nvSpPr>
      <dsp:spPr>
        <a:xfrm>
          <a:off x="0" y="7467"/>
          <a:ext cx="6513603" cy="97841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D2B0C-1822-4196-9386-031C659BFDB4}">
      <dsp:nvSpPr>
        <dsp:cNvPr id="0" name=""/>
        <dsp:cNvSpPr/>
      </dsp:nvSpPr>
      <dsp:spPr>
        <a:xfrm>
          <a:off x="295970" y="227610"/>
          <a:ext cx="538128" cy="538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48B34D-00A0-4855-93E4-AF56758E3E40}">
      <dsp:nvSpPr>
        <dsp:cNvPr id="0" name=""/>
        <dsp:cNvSpPr/>
      </dsp:nvSpPr>
      <dsp:spPr>
        <a:xfrm>
          <a:off x="1130069" y="7467"/>
          <a:ext cx="5382429"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1066800">
            <a:lnSpc>
              <a:spcPct val="90000"/>
            </a:lnSpc>
            <a:spcBef>
              <a:spcPct val="0"/>
            </a:spcBef>
            <a:spcAft>
              <a:spcPct val="35000"/>
            </a:spcAft>
            <a:buNone/>
          </a:pPr>
          <a:r>
            <a:rPr lang="en-US" sz="2400" kern="1200" dirty="0"/>
            <a:t>Review the basics of germline and somatic testing</a:t>
          </a:r>
        </a:p>
      </dsp:txBody>
      <dsp:txXfrm>
        <a:off x="1130069" y="7467"/>
        <a:ext cx="5382429" cy="978415"/>
      </dsp:txXfrm>
    </dsp:sp>
    <dsp:sp modelId="{2A836BC4-98A1-4214-98D8-2051C40F6645}">
      <dsp:nvSpPr>
        <dsp:cNvPr id="0" name=""/>
        <dsp:cNvSpPr/>
      </dsp:nvSpPr>
      <dsp:spPr>
        <a:xfrm>
          <a:off x="0" y="1230486"/>
          <a:ext cx="6513603" cy="97841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BC498-CEA6-4995-A9BA-02EF82E165E3}">
      <dsp:nvSpPr>
        <dsp:cNvPr id="0" name=""/>
        <dsp:cNvSpPr/>
      </dsp:nvSpPr>
      <dsp:spPr>
        <a:xfrm>
          <a:off x="295970" y="1450629"/>
          <a:ext cx="538128" cy="538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B1BD63-E70B-4E76-A271-AD9476A941F9}">
      <dsp:nvSpPr>
        <dsp:cNvPr id="0" name=""/>
        <dsp:cNvSpPr/>
      </dsp:nvSpPr>
      <dsp:spPr>
        <a:xfrm>
          <a:off x="1130069" y="1230486"/>
          <a:ext cx="5382429"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1066800">
            <a:lnSpc>
              <a:spcPct val="90000"/>
            </a:lnSpc>
            <a:spcBef>
              <a:spcPct val="0"/>
            </a:spcBef>
            <a:spcAft>
              <a:spcPct val="35000"/>
            </a:spcAft>
            <a:buNone/>
          </a:pPr>
          <a:r>
            <a:rPr lang="en-US" sz="2400" kern="1200" dirty="0"/>
            <a:t>Terminology in genetics, genomics, and precision medicine</a:t>
          </a:r>
        </a:p>
      </dsp:txBody>
      <dsp:txXfrm>
        <a:off x="1130069" y="1230486"/>
        <a:ext cx="5382429" cy="978415"/>
      </dsp:txXfrm>
    </dsp:sp>
    <dsp:sp modelId="{5D82E98C-0A10-4932-8E96-CDBD5E943F41}">
      <dsp:nvSpPr>
        <dsp:cNvPr id="0" name=""/>
        <dsp:cNvSpPr/>
      </dsp:nvSpPr>
      <dsp:spPr>
        <a:xfrm>
          <a:off x="0" y="2453505"/>
          <a:ext cx="6513603" cy="97841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A8170-916C-459E-B429-D9ABBF12CB7C}">
      <dsp:nvSpPr>
        <dsp:cNvPr id="0" name=""/>
        <dsp:cNvSpPr/>
      </dsp:nvSpPr>
      <dsp:spPr>
        <a:xfrm>
          <a:off x="295970" y="2673649"/>
          <a:ext cx="538128" cy="5381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5D760-EAAD-454F-AC21-A3160C46E548}">
      <dsp:nvSpPr>
        <dsp:cNvPr id="0" name=""/>
        <dsp:cNvSpPr/>
      </dsp:nvSpPr>
      <dsp:spPr>
        <a:xfrm>
          <a:off x="1130069" y="2453505"/>
          <a:ext cx="5382429"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1066800">
            <a:lnSpc>
              <a:spcPct val="90000"/>
            </a:lnSpc>
            <a:spcBef>
              <a:spcPct val="0"/>
            </a:spcBef>
            <a:spcAft>
              <a:spcPct val="35000"/>
            </a:spcAft>
            <a:buNone/>
          </a:pPr>
          <a:r>
            <a:rPr lang="en-US" sz="2400" kern="1200" dirty="0"/>
            <a:t>Criteria for testing</a:t>
          </a:r>
        </a:p>
      </dsp:txBody>
      <dsp:txXfrm>
        <a:off x="1130069" y="2453505"/>
        <a:ext cx="5382429" cy="978415"/>
      </dsp:txXfrm>
    </dsp:sp>
    <dsp:sp modelId="{378752FD-5CE0-4A50-8A31-9F4C10537F39}">
      <dsp:nvSpPr>
        <dsp:cNvPr id="0" name=""/>
        <dsp:cNvSpPr/>
      </dsp:nvSpPr>
      <dsp:spPr>
        <a:xfrm>
          <a:off x="0" y="3676525"/>
          <a:ext cx="6513603" cy="97841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C9393-911A-40EE-9836-B2557442ADCA}">
      <dsp:nvSpPr>
        <dsp:cNvPr id="0" name=""/>
        <dsp:cNvSpPr/>
      </dsp:nvSpPr>
      <dsp:spPr>
        <a:xfrm>
          <a:off x="295970" y="3896668"/>
          <a:ext cx="538128" cy="5381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317972-9223-4F4D-867F-7042F3AF2DBD}">
      <dsp:nvSpPr>
        <dsp:cNvPr id="0" name=""/>
        <dsp:cNvSpPr/>
      </dsp:nvSpPr>
      <dsp:spPr>
        <a:xfrm>
          <a:off x="1130069" y="3676525"/>
          <a:ext cx="5382429"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1066800">
            <a:lnSpc>
              <a:spcPct val="90000"/>
            </a:lnSpc>
            <a:spcBef>
              <a:spcPct val="0"/>
            </a:spcBef>
            <a:spcAft>
              <a:spcPct val="35000"/>
            </a:spcAft>
            <a:buNone/>
          </a:pPr>
          <a:r>
            <a:rPr lang="en-US" sz="2400" kern="1200" dirty="0"/>
            <a:t>Clinical implications of testing / case study (prostate cancer navigation)</a:t>
          </a:r>
        </a:p>
      </dsp:txBody>
      <dsp:txXfrm>
        <a:off x="1130069" y="3676525"/>
        <a:ext cx="5382429" cy="978415"/>
      </dsp:txXfrm>
    </dsp:sp>
    <dsp:sp modelId="{F08D3D0C-0A77-4016-A821-22D9203B4D38}">
      <dsp:nvSpPr>
        <dsp:cNvPr id="0" name=""/>
        <dsp:cNvSpPr/>
      </dsp:nvSpPr>
      <dsp:spPr>
        <a:xfrm>
          <a:off x="0" y="4899544"/>
          <a:ext cx="6513603" cy="97841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6B5A1-46DC-44AC-87BD-DA9801C1562B}">
      <dsp:nvSpPr>
        <dsp:cNvPr id="0" name=""/>
        <dsp:cNvSpPr/>
      </dsp:nvSpPr>
      <dsp:spPr>
        <a:xfrm>
          <a:off x="295970" y="5119687"/>
          <a:ext cx="538128" cy="5381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471D55-207A-4C4B-845A-4E3627388CC8}">
      <dsp:nvSpPr>
        <dsp:cNvPr id="0" name=""/>
        <dsp:cNvSpPr/>
      </dsp:nvSpPr>
      <dsp:spPr>
        <a:xfrm>
          <a:off x="1130069" y="4899544"/>
          <a:ext cx="2931121"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1066800">
            <a:lnSpc>
              <a:spcPct val="90000"/>
            </a:lnSpc>
            <a:spcBef>
              <a:spcPct val="0"/>
            </a:spcBef>
            <a:spcAft>
              <a:spcPct val="35000"/>
            </a:spcAft>
            <a:buNone/>
          </a:pPr>
          <a:r>
            <a:rPr lang="en-US" sz="2400" kern="1200" dirty="0"/>
            <a:t>Implications for oncology nurses</a:t>
          </a:r>
        </a:p>
      </dsp:txBody>
      <dsp:txXfrm>
        <a:off x="1130069" y="4899544"/>
        <a:ext cx="2931121" cy="978415"/>
      </dsp:txXfrm>
    </dsp:sp>
    <dsp:sp modelId="{7CD7C795-7D60-4F83-997F-15ACCADD3D3C}">
      <dsp:nvSpPr>
        <dsp:cNvPr id="0" name=""/>
        <dsp:cNvSpPr/>
      </dsp:nvSpPr>
      <dsp:spPr>
        <a:xfrm>
          <a:off x="4061191" y="4899544"/>
          <a:ext cx="2451307"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889000">
            <a:lnSpc>
              <a:spcPct val="90000"/>
            </a:lnSpc>
            <a:spcBef>
              <a:spcPct val="0"/>
            </a:spcBef>
            <a:spcAft>
              <a:spcPct val="35000"/>
            </a:spcAft>
            <a:buNone/>
          </a:pPr>
          <a:r>
            <a:rPr lang="en-US" sz="2000" kern="1200" dirty="0"/>
            <a:t>Collaboration with genetics professionals</a:t>
          </a:r>
        </a:p>
      </dsp:txBody>
      <dsp:txXfrm>
        <a:off x="4061191" y="4899544"/>
        <a:ext cx="2451307" cy="978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AA298-7BA6-E440-B77D-8DD2483FD50E}">
      <dsp:nvSpPr>
        <dsp:cNvPr id="0" name=""/>
        <dsp:cNvSpPr/>
      </dsp:nvSpPr>
      <dsp:spPr>
        <a:xfrm>
          <a:off x="1302720" y="1839"/>
          <a:ext cx="5210883" cy="188517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1244600">
            <a:lnSpc>
              <a:spcPct val="90000"/>
            </a:lnSpc>
            <a:spcBef>
              <a:spcPct val="0"/>
            </a:spcBef>
            <a:spcAft>
              <a:spcPct val="35000"/>
            </a:spcAft>
            <a:buNone/>
          </a:pPr>
          <a:r>
            <a:rPr lang="en-US" sz="2800" kern="1200" dirty="0"/>
            <a:t>Understand basic concepts of genetics &amp; how they relate to cancer biology</a:t>
          </a:r>
        </a:p>
      </dsp:txBody>
      <dsp:txXfrm>
        <a:off x="1302720" y="1839"/>
        <a:ext cx="5210883" cy="1885175"/>
      </dsp:txXfrm>
    </dsp:sp>
    <dsp:sp modelId="{63A9B6FC-B415-3E4B-83C5-987FC21D8BB1}">
      <dsp:nvSpPr>
        <dsp:cNvPr id="0" name=""/>
        <dsp:cNvSpPr/>
      </dsp:nvSpPr>
      <dsp:spPr>
        <a:xfrm>
          <a:off x="0" y="1839"/>
          <a:ext cx="1302720" cy="18851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844550">
            <a:lnSpc>
              <a:spcPct val="90000"/>
            </a:lnSpc>
            <a:spcBef>
              <a:spcPct val="0"/>
            </a:spcBef>
            <a:spcAft>
              <a:spcPct val="35000"/>
            </a:spcAft>
            <a:buNone/>
          </a:pPr>
          <a:r>
            <a:rPr lang="en-US" sz="1900" kern="1200"/>
            <a:t>Understand</a:t>
          </a:r>
        </a:p>
      </dsp:txBody>
      <dsp:txXfrm>
        <a:off x="0" y="1839"/>
        <a:ext cx="1302720" cy="1885175"/>
      </dsp:txXfrm>
    </dsp:sp>
    <dsp:sp modelId="{A68BCD27-0FA1-8B40-9728-27783A23D430}">
      <dsp:nvSpPr>
        <dsp:cNvPr id="0" name=""/>
        <dsp:cNvSpPr/>
      </dsp:nvSpPr>
      <dsp:spPr>
        <a:xfrm>
          <a:off x="1302720" y="2000125"/>
          <a:ext cx="5210883" cy="1885175"/>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1244600">
            <a:lnSpc>
              <a:spcPct val="90000"/>
            </a:lnSpc>
            <a:spcBef>
              <a:spcPct val="0"/>
            </a:spcBef>
            <a:spcAft>
              <a:spcPct val="35000"/>
            </a:spcAft>
            <a:buNone/>
          </a:pPr>
          <a:r>
            <a:rPr lang="en-US" sz="2800" kern="1200" dirty="0"/>
            <a:t>Recognize criteria for germline and tissue genetic testing (based upon NCCN)</a:t>
          </a:r>
        </a:p>
      </dsp:txBody>
      <dsp:txXfrm>
        <a:off x="1302720" y="2000125"/>
        <a:ext cx="5210883" cy="1885175"/>
      </dsp:txXfrm>
    </dsp:sp>
    <dsp:sp modelId="{5199D051-EB11-AE4C-9479-28215B126C9E}">
      <dsp:nvSpPr>
        <dsp:cNvPr id="0" name=""/>
        <dsp:cNvSpPr/>
      </dsp:nvSpPr>
      <dsp:spPr>
        <a:xfrm>
          <a:off x="0" y="2000125"/>
          <a:ext cx="1302720" cy="1885175"/>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844550">
            <a:lnSpc>
              <a:spcPct val="90000"/>
            </a:lnSpc>
            <a:spcBef>
              <a:spcPct val="0"/>
            </a:spcBef>
            <a:spcAft>
              <a:spcPct val="35000"/>
            </a:spcAft>
            <a:buNone/>
          </a:pPr>
          <a:r>
            <a:rPr lang="en-US" sz="1900" kern="1200"/>
            <a:t>Recognize</a:t>
          </a:r>
        </a:p>
      </dsp:txBody>
      <dsp:txXfrm>
        <a:off x="0" y="2000125"/>
        <a:ext cx="1302720" cy="1885175"/>
      </dsp:txXfrm>
    </dsp:sp>
    <dsp:sp modelId="{BF17C4B2-EC75-A740-BC9A-B146E0612702}">
      <dsp:nvSpPr>
        <dsp:cNvPr id="0" name=""/>
        <dsp:cNvSpPr/>
      </dsp:nvSpPr>
      <dsp:spPr>
        <a:xfrm>
          <a:off x="1302720" y="3998411"/>
          <a:ext cx="5210883" cy="188517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1244600">
            <a:lnSpc>
              <a:spcPct val="90000"/>
            </a:lnSpc>
            <a:spcBef>
              <a:spcPct val="0"/>
            </a:spcBef>
            <a:spcAft>
              <a:spcPct val="35000"/>
            </a:spcAft>
            <a:buNone/>
          </a:pPr>
          <a:r>
            <a:rPr lang="en-US" sz="2800" kern="1200" dirty="0"/>
            <a:t>Describe at least two interventions driven by genetics/genomics</a:t>
          </a:r>
        </a:p>
      </dsp:txBody>
      <dsp:txXfrm>
        <a:off x="1302720" y="3998411"/>
        <a:ext cx="5210883" cy="1885175"/>
      </dsp:txXfrm>
    </dsp:sp>
    <dsp:sp modelId="{F05B1490-4DCF-264F-8680-1FDE7C153D67}">
      <dsp:nvSpPr>
        <dsp:cNvPr id="0" name=""/>
        <dsp:cNvSpPr/>
      </dsp:nvSpPr>
      <dsp:spPr>
        <a:xfrm>
          <a:off x="0" y="3998411"/>
          <a:ext cx="1302720" cy="1885175"/>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844550">
            <a:lnSpc>
              <a:spcPct val="90000"/>
            </a:lnSpc>
            <a:spcBef>
              <a:spcPct val="0"/>
            </a:spcBef>
            <a:spcAft>
              <a:spcPct val="35000"/>
            </a:spcAft>
            <a:buNone/>
          </a:pPr>
          <a:r>
            <a:rPr lang="en-US" sz="1900" kern="1200"/>
            <a:t>Describe</a:t>
          </a:r>
        </a:p>
      </dsp:txBody>
      <dsp:txXfrm>
        <a:off x="0" y="3998411"/>
        <a:ext cx="1302720" cy="1885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64C2E-B260-7A4C-AA27-A489B76FE0F8}">
      <dsp:nvSpPr>
        <dsp:cNvPr id="0" name=""/>
        <dsp:cNvSpPr/>
      </dsp:nvSpPr>
      <dsp:spPr>
        <a:xfrm>
          <a:off x="0" y="13044"/>
          <a:ext cx="6513603" cy="21257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Incorporate a genetic focus into your daily practice</a:t>
          </a:r>
        </a:p>
      </dsp:txBody>
      <dsp:txXfrm>
        <a:off x="103770" y="116814"/>
        <a:ext cx="6306063" cy="1918203"/>
      </dsp:txXfrm>
    </dsp:sp>
    <dsp:sp modelId="{1B765090-F124-F949-80C1-923C9D038296}">
      <dsp:nvSpPr>
        <dsp:cNvPr id="0" name=""/>
        <dsp:cNvSpPr/>
      </dsp:nvSpPr>
      <dsp:spPr>
        <a:xfrm>
          <a:off x="0" y="2225188"/>
          <a:ext cx="6513603" cy="212574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With this improved understanding, allow you to provide ongoing support and management to patients and families </a:t>
          </a:r>
        </a:p>
      </dsp:txBody>
      <dsp:txXfrm>
        <a:off x="103770" y="2328958"/>
        <a:ext cx="6306063" cy="1918203"/>
      </dsp:txXfrm>
    </dsp:sp>
    <dsp:sp modelId="{38FB2C91-937C-8048-8CFC-1AA393FAAF06}">
      <dsp:nvSpPr>
        <dsp:cNvPr id="0" name=""/>
        <dsp:cNvSpPr/>
      </dsp:nvSpPr>
      <dsp:spPr>
        <a:xfrm>
          <a:off x="0" y="4350932"/>
          <a:ext cx="6513603" cy="152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Genetic-related health concerns</a:t>
          </a:r>
        </a:p>
        <a:p>
          <a:pPr marL="228600" lvl="1" indent="-228600" algn="l" defTabSz="1022350">
            <a:lnSpc>
              <a:spcPct val="90000"/>
            </a:lnSpc>
            <a:spcBef>
              <a:spcPct val="0"/>
            </a:spcBef>
            <a:spcAft>
              <a:spcPct val="20000"/>
            </a:spcAft>
            <a:buChar char="•"/>
          </a:pPr>
          <a:r>
            <a:rPr lang="en-US" sz="2300" kern="1200"/>
            <a:t>Cancer treatment influenced by </a:t>
          </a:r>
          <a:br>
            <a:rPr lang="en-US" sz="2300" kern="1200"/>
          </a:br>
          <a:r>
            <a:rPr lang="en-US" sz="2300" kern="1200"/>
            <a:t>genetic information</a:t>
          </a:r>
        </a:p>
        <a:p>
          <a:pPr marL="228600" lvl="1" indent="-228600" algn="l" defTabSz="1022350">
            <a:lnSpc>
              <a:spcPct val="90000"/>
            </a:lnSpc>
            <a:spcBef>
              <a:spcPct val="0"/>
            </a:spcBef>
            <a:spcAft>
              <a:spcPct val="20000"/>
            </a:spcAft>
            <a:buChar char="•"/>
          </a:pPr>
          <a:r>
            <a:rPr lang="en-US" sz="2300" kern="1200"/>
            <a:t>Identifying resources for practice</a:t>
          </a:r>
        </a:p>
      </dsp:txBody>
      <dsp:txXfrm>
        <a:off x="0" y="4350932"/>
        <a:ext cx="6513603" cy="15214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36644-B4BF-F24F-9C3E-FEB70DFF2811}">
      <dsp:nvSpPr>
        <dsp:cNvPr id="0" name=""/>
        <dsp:cNvSpPr/>
      </dsp:nvSpPr>
      <dsp:spPr>
        <a:xfrm>
          <a:off x="0" y="140787"/>
          <a:ext cx="6513603" cy="146926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Patients with low- to intermediate-risk prostate cancer can consider somatic tissue genomic testing, to aid in treatment decision-making</a:t>
          </a:r>
        </a:p>
      </dsp:txBody>
      <dsp:txXfrm>
        <a:off x="71724" y="212511"/>
        <a:ext cx="6370155" cy="1325816"/>
      </dsp:txXfrm>
    </dsp:sp>
    <dsp:sp modelId="{6E1567A2-EBF0-5244-90F7-9D0B377223FF}">
      <dsp:nvSpPr>
        <dsp:cNvPr id="0" name=""/>
        <dsp:cNvSpPr/>
      </dsp:nvSpPr>
      <dsp:spPr>
        <a:xfrm>
          <a:off x="0" y="1664771"/>
          <a:ext cx="6513603" cy="146926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Men with intermediate- and higher-risk disease may consider germline genetic testing, if they have other factors, such as:</a:t>
          </a:r>
        </a:p>
      </dsp:txBody>
      <dsp:txXfrm>
        <a:off x="71724" y="1736495"/>
        <a:ext cx="6370155" cy="1325816"/>
      </dsp:txXfrm>
    </dsp:sp>
    <dsp:sp modelId="{0AEE50F0-4756-2344-ADF9-4C2FDEA917E6}">
      <dsp:nvSpPr>
        <dsp:cNvPr id="0" name=""/>
        <dsp:cNvSpPr/>
      </dsp:nvSpPr>
      <dsp:spPr>
        <a:xfrm>
          <a:off x="0" y="3134035"/>
          <a:ext cx="6513603"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Advanced/metastatic disease</a:t>
          </a:r>
        </a:p>
        <a:p>
          <a:pPr marL="114300" lvl="1" indent="-114300" algn="l" defTabSz="666750">
            <a:lnSpc>
              <a:spcPct val="90000"/>
            </a:lnSpc>
            <a:spcBef>
              <a:spcPct val="0"/>
            </a:spcBef>
            <a:spcAft>
              <a:spcPct val="20000"/>
            </a:spcAft>
            <a:buChar char="•"/>
          </a:pPr>
          <a:r>
            <a:rPr lang="en-US" sz="1500" kern="1200"/>
            <a:t>Family history of specific cancers</a:t>
          </a:r>
        </a:p>
        <a:p>
          <a:pPr marL="114300" lvl="1" indent="-114300" algn="l" defTabSz="666750">
            <a:lnSpc>
              <a:spcPct val="90000"/>
            </a:lnSpc>
            <a:spcBef>
              <a:spcPct val="0"/>
            </a:spcBef>
            <a:spcAft>
              <a:spcPct val="20000"/>
            </a:spcAft>
            <a:buChar char="•"/>
          </a:pPr>
          <a:r>
            <a:rPr lang="en-US" sz="1500" kern="1200"/>
            <a:t>A known mutation in the family</a:t>
          </a:r>
        </a:p>
      </dsp:txBody>
      <dsp:txXfrm>
        <a:off x="0" y="3134035"/>
        <a:ext cx="6513603" cy="786599"/>
      </dsp:txXfrm>
    </dsp:sp>
    <dsp:sp modelId="{E62D85AB-A5E3-1B4E-B38C-D28049657F89}">
      <dsp:nvSpPr>
        <dsp:cNvPr id="0" name=""/>
        <dsp:cNvSpPr/>
      </dsp:nvSpPr>
      <dsp:spPr>
        <a:xfrm>
          <a:off x="0" y="3920635"/>
          <a:ext cx="6513603" cy="18240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Use of PARP inhibitors for men with advanced disease, who also carry a specific germline gene mutation (HR deficiency) </a:t>
          </a:r>
        </a:p>
        <a:p>
          <a:pPr marL="0" lvl="0" indent="0" algn="l" defTabSz="844550">
            <a:lnSpc>
              <a:spcPct val="90000"/>
            </a:lnSpc>
            <a:spcBef>
              <a:spcPct val="0"/>
            </a:spcBef>
            <a:spcAft>
              <a:spcPct val="35000"/>
            </a:spcAft>
            <a:buNone/>
          </a:pPr>
          <a:r>
            <a:rPr lang="en-US" sz="1900" kern="1200" dirty="0"/>
            <a:t>Possible access to immunotherapies, related to tissue biomarker testing</a:t>
          </a:r>
        </a:p>
      </dsp:txBody>
      <dsp:txXfrm>
        <a:off x="89040" y="4009675"/>
        <a:ext cx="6335523" cy="1645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6B9C-8573-5840-A385-3A8D886EB7A4}">
      <dsp:nvSpPr>
        <dsp:cNvPr id="0" name=""/>
        <dsp:cNvSpPr/>
      </dsp:nvSpPr>
      <dsp:spPr>
        <a:xfrm>
          <a:off x="0" y="85213"/>
          <a:ext cx="6513603" cy="13747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Nurses have unique opportunities to affect patients &amp; families, with knowledge of genetics/genomics</a:t>
          </a:r>
          <a:endParaRPr lang="en-US" sz="2500" kern="1200" dirty="0"/>
        </a:p>
      </dsp:txBody>
      <dsp:txXfrm>
        <a:off x="67110" y="152323"/>
        <a:ext cx="6379383" cy="1240530"/>
      </dsp:txXfrm>
    </dsp:sp>
    <dsp:sp modelId="{AD4E4169-8C3E-F746-BE07-733BF0EF33C0}">
      <dsp:nvSpPr>
        <dsp:cNvPr id="0" name=""/>
        <dsp:cNvSpPr/>
      </dsp:nvSpPr>
      <dsp:spPr>
        <a:xfrm>
          <a:off x="0" y="1531963"/>
          <a:ext cx="6513603" cy="137475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Genetics (and all “-omics) = crucial across the health care continuum</a:t>
          </a:r>
          <a:endParaRPr lang="en-US" sz="2500" kern="1200" dirty="0"/>
        </a:p>
      </dsp:txBody>
      <dsp:txXfrm>
        <a:off x="67110" y="1599073"/>
        <a:ext cx="6379383" cy="1240530"/>
      </dsp:txXfrm>
    </dsp:sp>
    <dsp:sp modelId="{B0A6D36D-6F66-E24F-8E8A-0112091FC71A}">
      <dsp:nvSpPr>
        <dsp:cNvPr id="0" name=""/>
        <dsp:cNvSpPr/>
      </dsp:nvSpPr>
      <dsp:spPr>
        <a:xfrm>
          <a:off x="0" y="2978713"/>
          <a:ext cx="6513603" cy="137475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Interventions can be simple, directly with patients or within the healthcare team</a:t>
          </a:r>
          <a:endParaRPr lang="en-US" sz="2500" kern="1200" dirty="0"/>
        </a:p>
      </dsp:txBody>
      <dsp:txXfrm>
        <a:off x="67110" y="3045823"/>
        <a:ext cx="6379383" cy="1240530"/>
      </dsp:txXfrm>
    </dsp:sp>
    <dsp:sp modelId="{1458037B-AC30-0B4E-959A-BC34E938CEDB}">
      <dsp:nvSpPr>
        <dsp:cNvPr id="0" name=""/>
        <dsp:cNvSpPr/>
      </dsp:nvSpPr>
      <dsp:spPr>
        <a:xfrm>
          <a:off x="0" y="4425463"/>
          <a:ext cx="6513603" cy="13747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Valuable roles as educator &amp; advocate with patients</a:t>
          </a:r>
          <a:endParaRPr lang="en-US" sz="2500" kern="1200" dirty="0"/>
        </a:p>
      </dsp:txBody>
      <dsp:txXfrm>
        <a:off x="67110" y="4492573"/>
        <a:ext cx="6379383" cy="1240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C6E41-CB91-4E84-8C74-48FA5F6810AE}">
      <dsp:nvSpPr>
        <dsp:cNvPr id="0" name=""/>
        <dsp:cNvSpPr/>
      </dsp:nvSpPr>
      <dsp:spPr>
        <a:xfrm>
          <a:off x="3577960" y="2140486"/>
          <a:ext cx="4180882" cy="1429294"/>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ALL men with mPC should receive genetic testing and genetic counseling, regardless of family history</a:t>
          </a:r>
          <a:endParaRPr lang="en-US" sz="1800" b="1" kern="1200" baseline="30000" dirty="0">
            <a:latin typeface="Calibri" panose="020F0502020204030204" pitchFamily="34" charset="0"/>
            <a:cs typeface="Calibri" panose="020F0502020204030204" pitchFamily="34" charset="0"/>
          </a:endParaRPr>
        </a:p>
      </dsp:txBody>
      <dsp:txXfrm>
        <a:off x="4190236" y="2349801"/>
        <a:ext cx="2956330" cy="1010664"/>
      </dsp:txXfrm>
    </dsp:sp>
    <dsp:sp modelId="{FC53867D-5084-48F8-A1B0-2E7EE9873E7C}">
      <dsp:nvSpPr>
        <dsp:cNvPr id="0" name=""/>
        <dsp:cNvSpPr/>
      </dsp:nvSpPr>
      <dsp:spPr>
        <a:xfrm rot="11432932">
          <a:off x="1513439" y="2004616"/>
          <a:ext cx="2211367" cy="565354"/>
        </a:xfrm>
        <a:prstGeom prst="lef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F5D7714A-9A90-404D-9082-1C71F020F010}">
      <dsp:nvSpPr>
        <dsp:cNvPr id="0" name=""/>
        <dsp:cNvSpPr/>
      </dsp:nvSpPr>
      <dsp:spPr>
        <a:xfrm>
          <a:off x="597323" y="1098652"/>
          <a:ext cx="1869606" cy="1972437"/>
        </a:xfrm>
        <a:prstGeom prst="roundRect">
          <a:avLst>
            <a:gd name="adj" fmla="val 10000"/>
          </a:avLst>
        </a:prstGeom>
        <a:solidFill>
          <a:schemeClr val="bg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latin typeface="Calibri" panose="020F0502020204030204" pitchFamily="34" charset="0"/>
              <a:cs typeface="Calibri" panose="020F0502020204030204" pitchFamily="34" charset="0"/>
            </a:rPr>
            <a:t>BRCA1</a:t>
          </a:r>
          <a:r>
            <a:rPr lang="en-US" sz="1800" kern="1200" dirty="0">
              <a:latin typeface="Calibri" panose="020F0502020204030204" pitchFamily="34" charset="0"/>
              <a:cs typeface="Calibri" panose="020F0502020204030204" pitchFamily="34" charset="0"/>
            </a:rPr>
            <a:t> or </a:t>
          </a:r>
          <a:r>
            <a:rPr lang="en-US" sz="1800" i="1" kern="1200" dirty="0">
              <a:latin typeface="Calibri" panose="020F0502020204030204" pitchFamily="34" charset="0"/>
              <a:cs typeface="Calibri" panose="020F0502020204030204" pitchFamily="34" charset="0"/>
            </a:rPr>
            <a:t>BRCA2</a:t>
          </a:r>
          <a:r>
            <a:rPr lang="en-US" sz="1800" kern="1200" dirty="0">
              <a:latin typeface="Calibri" panose="020F0502020204030204" pitchFamily="34" charset="0"/>
              <a:cs typeface="Calibri" panose="020F0502020204030204" pitchFamily="34" charset="0"/>
            </a:rPr>
            <a:t> and other DDR germline mutations associated with increased risk of prostate cancer</a:t>
          </a:r>
          <a:endParaRPr lang="en-US" sz="1800" kern="1200" baseline="30000" dirty="0">
            <a:latin typeface="Calibri" panose="020F0502020204030204" pitchFamily="34" charset="0"/>
            <a:cs typeface="Calibri" panose="020F0502020204030204" pitchFamily="34" charset="0"/>
          </a:endParaRPr>
        </a:p>
      </dsp:txBody>
      <dsp:txXfrm>
        <a:off x="652082" y="1153411"/>
        <a:ext cx="1760088" cy="1862919"/>
      </dsp:txXfrm>
    </dsp:sp>
    <dsp:sp modelId="{231A24A3-08B2-4B6F-A1B8-BE6F53C1E18E}">
      <dsp:nvSpPr>
        <dsp:cNvPr id="0" name=""/>
        <dsp:cNvSpPr/>
      </dsp:nvSpPr>
      <dsp:spPr>
        <a:xfrm rot="16147084">
          <a:off x="5134198" y="1335479"/>
          <a:ext cx="1088728" cy="565354"/>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0FAA840A-2521-4738-B7DF-ACC31DF6410B}">
      <dsp:nvSpPr>
        <dsp:cNvPr id="0" name=""/>
        <dsp:cNvSpPr/>
      </dsp:nvSpPr>
      <dsp:spPr>
        <a:xfrm>
          <a:off x="4136956" y="362579"/>
          <a:ext cx="3005421" cy="1251919"/>
        </a:xfrm>
        <a:prstGeom prst="roundRect">
          <a:avLst>
            <a:gd name="adj" fmla="val 10000"/>
          </a:avLst>
        </a:prstGeom>
        <a:solidFill>
          <a:schemeClr val="accent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11.8% of men with mPC have germline DNA-repair gene mutations regardless of family history</a:t>
          </a:r>
          <a:endParaRPr lang="en-US" sz="1800" kern="1200" baseline="30000" dirty="0">
            <a:solidFill>
              <a:schemeClr val="tx1"/>
            </a:solidFill>
            <a:latin typeface="Calibri" panose="020F0502020204030204" pitchFamily="34" charset="0"/>
            <a:cs typeface="Calibri" panose="020F0502020204030204" pitchFamily="34" charset="0"/>
          </a:endParaRPr>
        </a:p>
      </dsp:txBody>
      <dsp:txXfrm>
        <a:off x="4173623" y="399246"/>
        <a:ext cx="2932087" cy="1178585"/>
      </dsp:txXfrm>
    </dsp:sp>
    <dsp:sp modelId="{2566B578-E8AD-4B00-A74E-932E4D942FAB}">
      <dsp:nvSpPr>
        <dsp:cNvPr id="0" name=""/>
        <dsp:cNvSpPr/>
      </dsp:nvSpPr>
      <dsp:spPr>
        <a:xfrm rot="20856221">
          <a:off x="7530848" y="1909976"/>
          <a:ext cx="2303220" cy="565354"/>
        </a:xfrm>
        <a:prstGeom prst="leftArrow">
          <a:avLst>
            <a:gd name="adj1" fmla="val 60000"/>
            <a:gd name="adj2" fmla="val 50000"/>
          </a:avLst>
        </a:prstGeom>
        <a:solidFill>
          <a:srgbClr val="1C2D59"/>
        </a:solidFill>
        <a:ln>
          <a:noFill/>
        </a:ln>
        <a:effectLst/>
      </dsp:spPr>
      <dsp:style>
        <a:lnRef idx="0">
          <a:scrgbClr r="0" g="0" b="0"/>
        </a:lnRef>
        <a:fillRef idx="1">
          <a:scrgbClr r="0" g="0" b="0"/>
        </a:fillRef>
        <a:effectRef idx="0">
          <a:scrgbClr r="0" g="0" b="0"/>
        </a:effectRef>
        <a:fontRef idx="minor">
          <a:schemeClr val="lt1"/>
        </a:fontRef>
      </dsp:style>
    </dsp:sp>
    <dsp:sp modelId="{9F0FC974-AC3F-46EA-AF45-9F7C740648F5}">
      <dsp:nvSpPr>
        <dsp:cNvPr id="0" name=""/>
        <dsp:cNvSpPr/>
      </dsp:nvSpPr>
      <dsp:spPr>
        <a:xfrm>
          <a:off x="8873123" y="957882"/>
          <a:ext cx="1868193" cy="1975105"/>
        </a:xfrm>
        <a:prstGeom prst="roundRect">
          <a:avLst>
            <a:gd name="adj" fmla="val 10000"/>
          </a:avLst>
        </a:prstGeom>
        <a:solidFill>
          <a:srgbClr val="1C2D59"/>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Somatic</a:t>
          </a:r>
          <a:r>
            <a:rPr lang="en-US" sz="1800" kern="1200" baseline="0" dirty="0">
              <a:latin typeface="Calibri" panose="020F0502020204030204" pitchFamily="34" charset="0"/>
              <a:cs typeface="Calibri" panose="020F0502020204030204" pitchFamily="34" charset="0"/>
            </a:rPr>
            <a:t> mutations in DNA repair pathways in 19% of localized and 23% of mCRPC tumors</a:t>
          </a:r>
          <a:endParaRPr lang="en-US" sz="1800" kern="1200" baseline="30000" dirty="0">
            <a:latin typeface="Calibri" panose="020F0502020204030204" pitchFamily="34" charset="0"/>
            <a:cs typeface="Calibri" panose="020F0502020204030204" pitchFamily="34" charset="0"/>
          </a:endParaRPr>
        </a:p>
      </dsp:txBody>
      <dsp:txXfrm>
        <a:off x="8927841" y="1012600"/>
        <a:ext cx="1758757" cy="186566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47249-F694-9248-8FDA-6B1EE9B6A1A3}"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80C28-974D-0047-9070-CC842131263F}" type="slidenum">
              <a:rPr lang="en-US" smtClean="0"/>
              <a:t>‹#›</a:t>
            </a:fld>
            <a:endParaRPr lang="en-US"/>
          </a:p>
        </p:txBody>
      </p:sp>
    </p:spTree>
    <p:extLst>
      <p:ext uri="{BB962C8B-B14F-4D97-AF65-F5344CB8AC3E}">
        <p14:creationId xmlns:p14="http://schemas.microsoft.com/office/powerpoint/2010/main" val="1561296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Eukaryote" TargetMode="External"/><Relationship Id="rId13" Type="http://schemas.openxmlformats.org/officeDocument/2006/relationships/hyperlink" Target="https://en.wikipedia.org/wiki/RNA-dependent_RNA_polymerase" TargetMode="External"/><Relationship Id="rId18" Type="http://schemas.openxmlformats.org/officeDocument/2006/relationships/hyperlink" Target="https://en.wikipedia.org/wiki/Escherichia_coli" TargetMode="External"/><Relationship Id="rId3" Type="http://schemas.openxmlformats.org/officeDocument/2006/relationships/hyperlink" Target="https://en.wikipedia.org/w/index.php?title=Central_dogma_of_molecular_biology&amp;action=edit&amp;section=6" TargetMode="External"/><Relationship Id="rId21" Type="http://schemas.openxmlformats.org/officeDocument/2006/relationships/hyperlink" Target="https://en.wikipedia.org/wiki/Central_dogma_of_molecular_biology#cite_note-Uzawa-13" TargetMode="External"/><Relationship Id="rId7" Type="http://schemas.openxmlformats.org/officeDocument/2006/relationships/hyperlink" Target="https://en.wikipedia.org/wiki/HIV" TargetMode="External"/><Relationship Id="rId12" Type="http://schemas.openxmlformats.org/officeDocument/2006/relationships/hyperlink" Target="https://en.wikipedia.org/w/index.php?title=Central_dogma_of_molecular_biology&amp;action=edit&amp;section=8" TargetMode="External"/><Relationship Id="rId17" Type="http://schemas.openxmlformats.org/officeDocument/2006/relationships/hyperlink" Target="https://en.wikipedia.org/w/index.php?title=Central_dogma_of_molecular_biology&amp;action=edit&amp;section=9" TargetMode="External"/><Relationship Id="rId2" Type="http://schemas.openxmlformats.org/officeDocument/2006/relationships/slide" Target="../slides/slide13.xml"/><Relationship Id="rId16" Type="http://schemas.openxmlformats.org/officeDocument/2006/relationships/hyperlink" Target="https://en.wikipedia.org/wiki/RNA_editing" TargetMode="External"/><Relationship Id="rId20" Type="http://schemas.openxmlformats.org/officeDocument/2006/relationships/hyperlink" Target="https://en.wikipedia.org/wiki/Central_dogma_of_molecular_biology#cite_note-McCarthy-12" TargetMode="External"/><Relationship Id="rId1" Type="http://schemas.openxmlformats.org/officeDocument/2006/relationships/notesMaster" Target="../notesMasters/notesMaster1.xml"/><Relationship Id="rId6" Type="http://schemas.openxmlformats.org/officeDocument/2006/relationships/hyperlink" Target="https://en.wikipedia.org/wiki/Retrovirus" TargetMode="External"/><Relationship Id="rId11" Type="http://schemas.openxmlformats.org/officeDocument/2006/relationships/hyperlink" Target="https://en.wikipedia.org/wiki/Reverse_transcriptase" TargetMode="External"/><Relationship Id="rId5" Type="http://schemas.openxmlformats.org/officeDocument/2006/relationships/hyperlink" Target="https://en.wikipedia.org/wiki/Reverse_transcription" TargetMode="External"/><Relationship Id="rId15" Type="http://schemas.openxmlformats.org/officeDocument/2006/relationships/hyperlink" Target="https://en.wikipedia.org/wiki/Central_dogma_of_molecular_biology#cite_note-11" TargetMode="External"/><Relationship Id="rId10" Type="http://schemas.openxmlformats.org/officeDocument/2006/relationships/hyperlink" Target="https://en.wikipedia.org/wiki/Telomere" TargetMode="External"/><Relationship Id="rId19" Type="http://schemas.openxmlformats.org/officeDocument/2006/relationships/hyperlink" Target="https://en.wikipedia.org/wiki/Neomycin" TargetMode="External"/><Relationship Id="rId4" Type="http://schemas.openxmlformats.org/officeDocument/2006/relationships/hyperlink" Target="https://en.wikipedia.org/w/index.php?title=Central_dogma_of_molecular_biology&amp;action=edit&amp;section=7" TargetMode="External"/><Relationship Id="rId9" Type="http://schemas.openxmlformats.org/officeDocument/2006/relationships/hyperlink" Target="https://en.wikipedia.org/wiki/Retrotransposon" TargetMode="External"/><Relationship Id="rId14" Type="http://schemas.openxmlformats.org/officeDocument/2006/relationships/hyperlink" Target="https://en.wikipedia.org/wiki/RNA_silenc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ancer.net/all-about-cancer/genetics/genetics-canc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ancer.net/vgn-ext-templating/v/index.jsp?vgnextoid=befa03e8448d9010VgnVCM100000f2730ad1RCRD&amp;sectionId=20464&amp;vgnextrefresh=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jons-online.com/issues/2022/june-2022-vol-13-no-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en.wikipedia.org/w/index.php?title=DNA_adduct&amp;action=edit&amp;section=3" TargetMode="External"/><Relationship Id="rId13" Type="http://schemas.openxmlformats.org/officeDocument/2006/relationships/hyperlink" Target="https://en.wikipedia.org/wiki/Lipid_peroxidation" TargetMode="External"/><Relationship Id="rId18" Type="http://schemas.openxmlformats.org/officeDocument/2006/relationships/hyperlink" Target="https://en.wikipedia.org/wiki/DNA_adduct#cite_note-9" TargetMode="External"/><Relationship Id="rId26" Type="http://schemas.openxmlformats.org/officeDocument/2006/relationships/hyperlink" Target="https://en.wikipedia.org/wiki/DNA_adduct#cite_note-14" TargetMode="External"/><Relationship Id="rId3" Type="http://schemas.openxmlformats.org/officeDocument/2006/relationships/hyperlink" Target="https://en.wikipedia.org/wiki/Molecular_genetics" TargetMode="External"/><Relationship Id="rId21" Type="http://schemas.openxmlformats.org/officeDocument/2006/relationships/hyperlink" Target="https://en.wikipedia.org/wiki/DNA_adduct#cite_note-11" TargetMode="External"/><Relationship Id="rId7" Type="http://schemas.openxmlformats.org/officeDocument/2006/relationships/hyperlink" Target="https://en.wikipedia.org/wiki/Biomarker" TargetMode="External"/><Relationship Id="rId12" Type="http://schemas.openxmlformats.org/officeDocument/2006/relationships/hyperlink" Target="https://en.wikipedia.org/wiki/Malondialdehyde" TargetMode="External"/><Relationship Id="rId17" Type="http://schemas.openxmlformats.org/officeDocument/2006/relationships/hyperlink" Target="https://en.wikipedia.org/wiki/Nitrosamine" TargetMode="External"/><Relationship Id="rId25" Type="http://schemas.openxmlformats.org/officeDocument/2006/relationships/hyperlink" Target="https://en.wikipedia.org/wiki/Methylating_agent" TargetMode="External"/><Relationship Id="rId2" Type="http://schemas.openxmlformats.org/officeDocument/2006/relationships/slide" Target="../slides/slide50.xml"/><Relationship Id="rId16" Type="http://schemas.openxmlformats.org/officeDocument/2006/relationships/hyperlink" Target="https://en.wikipedia.org/wiki/DNA_adduct#cite_note-8" TargetMode="External"/><Relationship Id="rId20" Type="http://schemas.openxmlformats.org/officeDocument/2006/relationships/hyperlink" Target="https://en.wikipedia.org/wiki/DNA_adduct#cite_note-10" TargetMode="External"/><Relationship Id="rId29" Type="http://schemas.openxmlformats.org/officeDocument/2006/relationships/hyperlink" Target="https://en.wikipedia.org/wiki/Haloalkane" TargetMode="External"/><Relationship Id="rId1" Type="http://schemas.openxmlformats.org/officeDocument/2006/relationships/notesMaster" Target="../notesMasters/notesMaster1.xml"/><Relationship Id="rId6" Type="http://schemas.openxmlformats.org/officeDocument/2006/relationships/hyperlink" Target="https://en.wikipedia.org/wiki/Carcinogenesis" TargetMode="External"/><Relationship Id="rId11" Type="http://schemas.openxmlformats.org/officeDocument/2006/relationships/hyperlink" Target="https://en.wikipedia.org/wiki/7,12-dimethylbenz(a)anthracene" TargetMode="External"/><Relationship Id="rId24" Type="http://schemas.openxmlformats.org/officeDocument/2006/relationships/hyperlink" Target="https://en.wikipedia.org/wiki/DNA_adduct#cite_note-13" TargetMode="External"/><Relationship Id="rId5" Type="http://schemas.openxmlformats.org/officeDocument/2006/relationships/hyperlink" Target="https://en.wikipedia.org/wiki/Carcinogen" TargetMode="External"/><Relationship Id="rId15" Type="http://schemas.openxmlformats.org/officeDocument/2006/relationships/hyperlink" Target="https://en.wikipedia.org/wiki/DNA_adduct#cite_note-7" TargetMode="External"/><Relationship Id="rId23" Type="http://schemas.openxmlformats.org/officeDocument/2006/relationships/hyperlink" Target="https://en.wikipedia.org/wiki/DNA_adduct#cite_note-12" TargetMode="External"/><Relationship Id="rId28" Type="http://schemas.openxmlformats.org/officeDocument/2006/relationships/hyperlink" Target="https://en.wikipedia.org/wiki/DNA_adduct#cite_note-15" TargetMode="External"/><Relationship Id="rId10" Type="http://schemas.openxmlformats.org/officeDocument/2006/relationships/hyperlink" Target="https://en.wikipedia.org/wiki/Cisplatin" TargetMode="External"/><Relationship Id="rId19" Type="http://schemas.openxmlformats.org/officeDocument/2006/relationships/hyperlink" Target="https://en.wikipedia.org/wiki/Aflatoxin" TargetMode="External"/><Relationship Id="rId4" Type="http://schemas.openxmlformats.org/officeDocument/2006/relationships/hyperlink" Target="https://en.wikipedia.org/wiki/DNA" TargetMode="External"/><Relationship Id="rId9" Type="http://schemas.openxmlformats.org/officeDocument/2006/relationships/hyperlink" Target="https://en.wikipedia.org/wiki/Acetaldehyde" TargetMode="External"/><Relationship Id="rId14" Type="http://schemas.openxmlformats.org/officeDocument/2006/relationships/hyperlink" Target="https://en.wikipedia.org/wiki/Polycyclic_aromatic_hydrocarbon" TargetMode="External"/><Relationship Id="rId22" Type="http://schemas.openxmlformats.org/officeDocument/2006/relationships/hyperlink" Target="https://en.wikipedia.org/wiki/Aromatic_amine" TargetMode="External"/><Relationship Id="rId27" Type="http://schemas.openxmlformats.org/officeDocument/2006/relationships/hyperlink" Target="https://en.wikipedia.org/wiki/Alkylating_agents" TargetMode="External"/><Relationship Id="rId30" Type="http://schemas.openxmlformats.org/officeDocument/2006/relationships/hyperlink" Target="https://en.wikipedia.org/wiki/DNA_adduct#cite_note-16"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FRANK – intro</a:t>
            </a:r>
          </a:p>
          <a:p>
            <a:pPr marL="171450" indent="-171450">
              <a:buFontTx/>
              <a:buChar char="-"/>
            </a:pPr>
            <a:r>
              <a:rPr lang="en-US" dirty="0"/>
              <a:t>AONN member since inception</a:t>
            </a:r>
          </a:p>
          <a:p>
            <a:pPr marL="171450" indent="-171450">
              <a:buFontTx/>
              <a:buChar char="-"/>
            </a:pPr>
            <a:r>
              <a:rPr lang="en-US" dirty="0"/>
              <a:t>PCNN to genetics nurse</a:t>
            </a:r>
          </a:p>
          <a:p>
            <a:pPr marL="171450" indent="-171450">
              <a:buFontTx/>
              <a:buChar char="-"/>
            </a:pPr>
            <a:r>
              <a:rPr lang="en-US" dirty="0"/>
              <a:t>New grads/veterans</a:t>
            </a:r>
          </a:p>
          <a:p>
            <a:pPr marL="171450" indent="-171450">
              <a:buFontTx/>
              <a:buChar char="-"/>
            </a:pPr>
            <a:r>
              <a:rPr lang="en-US" dirty="0"/>
              <a:t>Years ago – here Genetics 101 / today = recent developments, emerging tech (</a:t>
            </a:r>
            <a:r>
              <a:rPr lang="en-US" dirty="0" err="1"/>
              <a:t>iphone</a:t>
            </a:r>
            <a:r>
              <a:rPr lang="en-US" dirty="0"/>
              <a:t> X to 11 – features you didn’t even know you wanted)</a:t>
            </a:r>
          </a:p>
          <a:p>
            <a:pPr marL="171450" indent="-171450">
              <a:buFontTx/>
              <a:buChar char="-"/>
            </a:pPr>
            <a:endParaRPr lang="en-US" dirty="0"/>
          </a:p>
          <a:p>
            <a:pPr marL="171450" indent="-171450">
              <a:buFontTx/>
              <a:buChar char="-"/>
            </a:pPr>
            <a:r>
              <a:rPr lang="en-US" dirty="0"/>
              <a:t>IN THE CHAT – specialty navigated, </a:t>
            </a:r>
            <a:r>
              <a:rPr lang="en-US" dirty="0" err="1"/>
              <a:t>yrs</a:t>
            </a:r>
            <a:r>
              <a:rPr lang="en-US" dirty="0"/>
              <a:t> in oncology, is genetics / genomics part of your practice Y or N</a:t>
            </a:r>
          </a:p>
          <a:p>
            <a:pPr marL="171450" indent="-171450">
              <a:buFontTx/>
              <a:buChar char="-"/>
            </a:pPr>
            <a:r>
              <a:rPr lang="en-US" dirty="0"/>
              <a:t>- questions OK throughout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08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9CA39-9385-464F-8EEF-08CC03BEB6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146" name="Rectangle 2"/>
          <p:cNvSpPr>
            <a:spLocks noGrp="1" noRot="1" noChangeAspect="1" noChangeArrowheads="1" noTextEdit="1"/>
          </p:cNvSpPr>
          <p:nvPr>
            <p:ph type="sldImg"/>
          </p:nvPr>
        </p:nvSpPr>
        <p:spPr>
          <a:xfrm>
            <a:off x="12700" y="666750"/>
            <a:ext cx="3203575" cy="1803400"/>
          </a:xfrm>
          <a:ln/>
        </p:spPr>
      </p:sp>
      <p:sp>
        <p:nvSpPr>
          <p:cNvPr id="134147" name="Rectangle 3"/>
          <p:cNvSpPr>
            <a:spLocks noGrp="1" noChangeArrowheads="1"/>
          </p:cNvSpPr>
          <p:nvPr>
            <p:ph type="body" idx="1"/>
          </p:nvPr>
        </p:nvSpPr>
        <p:spPr/>
        <p:txBody>
          <a:bodyPr/>
          <a:lstStyle/>
          <a:p>
            <a:r>
              <a:rPr lang="en-US" dirty="0"/>
              <a:t>2 of 3 (educator / knowledge)</a:t>
            </a:r>
          </a:p>
        </p:txBody>
      </p:sp>
    </p:spTree>
    <p:extLst>
      <p:ext uri="{BB962C8B-B14F-4D97-AF65-F5344CB8AC3E}">
        <p14:creationId xmlns:p14="http://schemas.microsoft.com/office/powerpoint/2010/main" val="1578851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9CA39-9385-464F-8EEF-08CC03BEB6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146" name="Rectangle 2"/>
          <p:cNvSpPr>
            <a:spLocks noGrp="1" noRot="1" noChangeAspect="1" noChangeArrowheads="1" noTextEdit="1"/>
          </p:cNvSpPr>
          <p:nvPr>
            <p:ph type="sldImg"/>
          </p:nvPr>
        </p:nvSpPr>
        <p:spPr>
          <a:xfrm>
            <a:off x="12700" y="666750"/>
            <a:ext cx="3203575" cy="1803400"/>
          </a:xfrm>
          <a:ln/>
        </p:spPr>
      </p:sp>
      <p:sp>
        <p:nvSpPr>
          <p:cNvPr id="134147" name="Rectangle 3"/>
          <p:cNvSpPr>
            <a:spLocks noGrp="1" noChangeArrowheads="1"/>
          </p:cNvSpPr>
          <p:nvPr>
            <p:ph type="body" idx="1"/>
          </p:nvPr>
        </p:nvSpPr>
        <p:spPr/>
        <p:txBody>
          <a:bodyPr/>
          <a:lstStyle/>
          <a:p>
            <a:r>
              <a:rPr lang="en-US" dirty="0"/>
              <a:t>3 of</a:t>
            </a:r>
            <a:r>
              <a:rPr lang="en-US" baseline="0" dirty="0"/>
              <a:t> 3 (big picture / ELSI)</a:t>
            </a:r>
          </a:p>
          <a:p>
            <a:endParaRPr lang="en-US" baseline="0" dirty="0"/>
          </a:p>
          <a:p>
            <a:r>
              <a:rPr lang="en-US" baseline="0" dirty="0"/>
              <a:t>- consider KNOWLEDGE BARRIER for navigated patients</a:t>
            </a:r>
          </a:p>
          <a:p>
            <a:r>
              <a:rPr lang="en-US" baseline="0" dirty="0"/>
              <a:t>- confusion...</a:t>
            </a:r>
            <a:endParaRPr lang="en-US" dirty="0"/>
          </a:p>
        </p:txBody>
      </p:sp>
    </p:spTree>
    <p:extLst>
      <p:ext uri="{BB962C8B-B14F-4D97-AF65-F5344CB8AC3E}">
        <p14:creationId xmlns:p14="http://schemas.microsoft.com/office/powerpoint/2010/main" val="55329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Söhne"/>
              </a:rPr>
              <a:t>The central dogma of molecular biology is a fundamental principle that describes how genetic information flows within a biological system. It can be summarized as follows:</a:t>
            </a:r>
          </a:p>
          <a:p>
            <a:pPr algn="l">
              <a:buFont typeface="+mj-lt"/>
              <a:buAutoNum type="arabicPeriod"/>
            </a:pPr>
            <a:r>
              <a:rPr lang="en-US" b="1" i="0" dirty="0">
                <a:solidFill>
                  <a:srgbClr val="0D0D0D"/>
                </a:solidFill>
                <a:effectLst/>
                <a:highlight>
                  <a:srgbClr val="FFFFFF"/>
                </a:highlight>
                <a:latin typeface="Söhne"/>
              </a:rPr>
              <a:t>DNA Replication</a:t>
            </a:r>
            <a:r>
              <a:rPr lang="en-US" b="0" i="0" dirty="0">
                <a:solidFill>
                  <a:srgbClr val="0D0D0D"/>
                </a:solidFill>
                <a:effectLst/>
                <a:highlight>
                  <a:srgbClr val="FFFFFF"/>
                </a:highlight>
                <a:latin typeface="Söhne"/>
              </a:rPr>
              <a:t>: The process by which DNA makes an identical copy of itself. This occurs before cell division, ensuring that each new cell receives a complete set of genetic instructions.</a:t>
            </a:r>
          </a:p>
          <a:p>
            <a:pPr algn="l">
              <a:buFont typeface="+mj-lt"/>
              <a:buAutoNum type="arabicPeriod"/>
            </a:pPr>
            <a:r>
              <a:rPr lang="en-US" b="1" i="0" dirty="0">
                <a:solidFill>
                  <a:srgbClr val="0D0D0D"/>
                </a:solidFill>
                <a:effectLst/>
                <a:highlight>
                  <a:srgbClr val="FFFFFF"/>
                </a:highlight>
                <a:latin typeface="Söhne"/>
              </a:rPr>
              <a:t>Transcription</a:t>
            </a:r>
            <a:r>
              <a:rPr lang="en-US" b="0" i="0" dirty="0">
                <a:solidFill>
                  <a:srgbClr val="0D0D0D"/>
                </a:solidFill>
                <a:effectLst/>
                <a:highlight>
                  <a:srgbClr val="FFFFFF"/>
                </a:highlight>
                <a:latin typeface="Söhne"/>
              </a:rPr>
              <a:t>: In this step, the genetic information encoded in DNA is copied into a molecule called messenger RNA (mRNA). This process occurs in the cell nucleus and is mediated by enzymes called RNA polymerases.</a:t>
            </a:r>
          </a:p>
          <a:p>
            <a:pPr algn="l">
              <a:buFont typeface="+mj-lt"/>
              <a:buAutoNum type="arabicPeriod"/>
            </a:pPr>
            <a:r>
              <a:rPr lang="en-US" b="1" i="0" dirty="0">
                <a:solidFill>
                  <a:srgbClr val="0D0D0D"/>
                </a:solidFill>
                <a:effectLst/>
                <a:highlight>
                  <a:srgbClr val="FFFFFF"/>
                </a:highlight>
                <a:latin typeface="Söhne"/>
              </a:rPr>
              <a:t>Translation</a:t>
            </a:r>
            <a:r>
              <a:rPr lang="en-US" b="0" i="0" dirty="0">
                <a:solidFill>
                  <a:srgbClr val="0D0D0D"/>
                </a:solidFill>
                <a:effectLst/>
                <a:highlight>
                  <a:srgbClr val="FFFFFF"/>
                </a:highlight>
                <a:latin typeface="Söhne"/>
              </a:rPr>
              <a:t>: The mRNA produced in transcription carries the genetic code from the nucleus to the ribosomes in the cytoplasm. At the ribosomes, the genetic information is translated into a specific sequence of amino acids, forming a protein molecule.</a:t>
            </a:r>
          </a:p>
          <a:p>
            <a:pPr algn="l"/>
            <a:r>
              <a:rPr lang="en-US" b="0" i="0" dirty="0">
                <a:solidFill>
                  <a:srgbClr val="0D0D0D"/>
                </a:solidFill>
                <a:effectLst/>
                <a:highlight>
                  <a:srgbClr val="FFFFFF"/>
                </a:highlight>
                <a:latin typeface="Söhne"/>
              </a:rPr>
              <a:t>In essence, the central dogma states that genetic information flows from DNA to RNA to protein, and this flow of information is unidirectional and fundamental to the functioning of living organisms.</a:t>
            </a:r>
          </a:p>
          <a:p>
            <a:pPr algn="l"/>
            <a:endParaRPr lang="en-US" b="0" i="0" dirty="0">
              <a:solidFill>
                <a:srgbClr val="0D0D0D"/>
              </a:solidFill>
              <a:effectLst/>
              <a:highlight>
                <a:srgbClr val="FFFFFF"/>
              </a:highlight>
              <a:latin typeface="Söhne"/>
            </a:endParaRPr>
          </a:p>
          <a:p>
            <a:pPr algn="l"/>
            <a:r>
              <a:rPr lang="en-US" b="0" i="0" dirty="0">
                <a:solidFill>
                  <a:srgbClr val="000000"/>
                </a:solidFill>
                <a:effectLst/>
                <a:highlight>
                  <a:srgbClr val="FFFFFF"/>
                </a:highlight>
                <a:latin typeface="Linux Libertine"/>
              </a:rPr>
              <a:t>Special transfers of biological sequential information</a:t>
            </a:r>
            <a:r>
              <a:rPr lang="en-US" b="0" i="0" dirty="0">
                <a:solidFill>
                  <a:srgbClr val="54595D"/>
                </a:solidFill>
                <a:effectLst/>
                <a:highlight>
                  <a:srgbClr val="FFFFFF"/>
                </a:highlight>
                <a:latin typeface="Arial" panose="020B0604020202020204" pitchFamily="34" charset="0"/>
              </a:rPr>
              <a:t>[</a:t>
            </a:r>
            <a:r>
              <a:rPr lang="en-US" b="0" i="0" u="none" strike="noStrike" dirty="0">
                <a:solidFill>
                  <a:srgbClr val="3366CC"/>
                </a:solidFill>
                <a:effectLst/>
                <a:highlight>
                  <a:srgbClr val="FFFFFF"/>
                </a:highlight>
                <a:latin typeface="Arial" panose="020B0604020202020204" pitchFamily="34" charset="0"/>
                <a:hlinkClick r:id="rId3" tooltip="Edit section: Special transfers of biological sequential information"/>
              </a:rPr>
              <a:t>edit</a:t>
            </a:r>
            <a:r>
              <a:rPr lang="en-US" b="0" i="0" dirty="0">
                <a:solidFill>
                  <a:srgbClr val="54595D"/>
                </a:solidFill>
                <a:effectLst/>
                <a:highlight>
                  <a:srgbClr val="FFFFFF"/>
                </a:highlight>
                <a:latin typeface="Arial" panose="020B0604020202020204" pitchFamily="34" charset="0"/>
              </a:rPr>
              <a:t>]</a:t>
            </a:r>
            <a:endParaRPr lang="en-US" b="0" i="0" dirty="0">
              <a:solidFill>
                <a:srgbClr val="000000"/>
              </a:solidFill>
              <a:effectLst/>
              <a:highlight>
                <a:srgbClr val="FFFFFF"/>
              </a:highlight>
              <a:latin typeface="Linux Libertine"/>
            </a:endParaRPr>
          </a:p>
          <a:p>
            <a:pPr algn="l"/>
            <a:r>
              <a:rPr lang="en-US" b="1" i="0" dirty="0">
                <a:solidFill>
                  <a:srgbClr val="000000"/>
                </a:solidFill>
                <a:effectLst/>
                <a:highlight>
                  <a:srgbClr val="FFFFFF"/>
                </a:highlight>
                <a:latin typeface="Arial" panose="020B0604020202020204" pitchFamily="34" charset="0"/>
              </a:rPr>
              <a:t>Reverse transcription</a:t>
            </a:r>
            <a:r>
              <a:rPr lang="en-US" b="0" i="0" dirty="0">
                <a:solidFill>
                  <a:srgbClr val="54595D"/>
                </a:solidFill>
                <a:effectLst/>
                <a:highlight>
                  <a:srgbClr val="FFFFFF"/>
                </a:highlight>
                <a:latin typeface="Arial" panose="020B0604020202020204" pitchFamily="34" charset="0"/>
              </a:rPr>
              <a:t>[</a:t>
            </a:r>
            <a:r>
              <a:rPr lang="en-US" b="0" i="0" u="none" strike="noStrike" dirty="0">
                <a:solidFill>
                  <a:srgbClr val="3366CC"/>
                </a:solidFill>
                <a:effectLst/>
                <a:highlight>
                  <a:srgbClr val="FFFFFF"/>
                </a:highlight>
                <a:latin typeface="Arial" panose="020B0604020202020204" pitchFamily="34" charset="0"/>
                <a:hlinkClick r:id="rId4" tooltip="Edit section: Reverse transcription"/>
              </a:rPr>
              <a:t>edit</a:t>
            </a:r>
            <a:r>
              <a:rPr lang="en-US" b="0" i="0" dirty="0">
                <a:solidFill>
                  <a:srgbClr val="54595D"/>
                </a:solidFill>
                <a:effectLst/>
                <a:highlight>
                  <a:srgbClr val="FFFFFF"/>
                </a:highlight>
                <a:latin typeface="Arial" panose="020B0604020202020204" pitchFamily="34" charset="0"/>
              </a:rPr>
              <a:t>]</a:t>
            </a:r>
            <a:endParaRPr lang="en-US" b="1" i="0" dirty="0">
              <a:solidFill>
                <a:srgbClr val="000000"/>
              </a:solidFill>
              <a:effectLst/>
              <a:highlight>
                <a:srgbClr val="FFFFFF"/>
              </a:highlight>
              <a:latin typeface="Arial" panose="020B0604020202020204" pitchFamily="34" charset="0"/>
            </a:endParaRPr>
          </a:p>
          <a:p>
            <a:pPr algn="l"/>
            <a:r>
              <a:rPr lang="en-US" dirty="0"/>
              <a:t>Unusual flows of information highlighted in </a:t>
            </a:r>
            <a:r>
              <a:rPr lang="en-US" dirty="0" err="1"/>
              <a:t>green</a:t>
            </a:r>
            <a:r>
              <a:rPr lang="en-US" b="0" i="1" dirty="0" err="1">
                <a:solidFill>
                  <a:srgbClr val="202122"/>
                </a:solidFill>
                <a:effectLst/>
                <a:highlight>
                  <a:srgbClr val="FFFFFF"/>
                </a:highlight>
                <a:latin typeface="Arial" panose="020B0604020202020204" pitchFamily="34" charset="0"/>
              </a:rPr>
              <a:t>Main</a:t>
            </a:r>
            <a:r>
              <a:rPr lang="en-US" b="0" i="1" dirty="0">
                <a:solidFill>
                  <a:srgbClr val="202122"/>
                </a:solidFill>
                <a:effectLst/>
                <a:highlight>
                  <a:srgbClr val="FFFFFF"/>
                </a:highlight>
                <a:latin typeface="Arial" panose="020B0604020202020204" pitchFamily="34" charset="0"/>
              </a:rPr>
              <a:t> article: </a:t>
            </a:r>
            <a:r>
              <a:rPr lang="en-US" b="0" i="1" u="none" strike="noStrike" dirty="0">
                <a:solidFill>
                  <a:srgbClr val="3366CC"/>
                </a:solidFill>
                <a:effectLst/>
                <a:highlight>
                  <a:srgbClr val="FFFFFF"/>
                </a:highlight>
                <a:latin typeface="Arial" panose="020B0604020202020204" pitchFamily="34" charset="0"/>
                <a:hlinkClick r:id="rId5" tooltip="Reverse transcription"/>
              </a:rPr>
              <a:t>Reverse transcription</a:t>
            </a:r>
            <a:endParaRPr lang="en-US" b="0" i="1" dirty="0">
              <a:solidFill>
                <a:srgbClr val="202122"/>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Reverse transcription is the transfer of information from RNA to DNA (the reverse of normal transcription). This is known to occur in the case of </a:t>
            </a:r>
            <a:r>
              <a:rPr lang="en-US" b="0" i="0" u="none" strike="noStrike" dirty="0">
                <a:solidFill>
                  <a:srgbClr val="3366CC"/>
                </a:solidFill>
                <a:effectLst/>
                <a:highlight>
                  <a:srgbClr val="FFFFFF"/>
                </a:highlight>
                <a:latin typeface="Arial" panose="020B0604020202020204" pitchFamily="34" charset="0"/>
                <a:hlinkClick r:id="rId6" tooltip="Retrovirus"/>
              </a:rPr>
              <a:t>retroviruses</a:t>
            </a:r>
            <a:r>
              <a:rPr lang="en-US" b="0" i="0" dirty="0">
                <a:solidFill>
                  <a:srgbClr val="202122"/>
                </a:solidFill>
                <a:effectLst/>
                <a:highlight>
                  <a:srgbClr val="FFFFFF"/>
                </a:highlight>
                <a:latin typeface="Arial" panose="020B0604020202020204" pitchFamily="34" charset="0"/>
              </a:rPr>
              <a:t>, such as </a:t>
            </a:r>
            <a:r>
              <a:rPr lang="en-US" b="0" i="0" u="none" strike="noStrike" dirty="0">
                <a:solidFill>
                  <a:srgbClr val="3366CC"/>
                </a:solidFill>
                <a:effectLst/>
                <a:highlight>
                  <a:srgbClr val="FFFFFF"/>
                </a:highlight>
                <a:latin typeface="Arial" panose="020B0604020202020204" pitchFamily="34" charset="0"/>
                <a:hlinkClick r:id="rId7" tooltip="HIV"/>
              </a:rPr>
              <a:t>HIV</a:t>
            </a:r>
            <a:r>
              <a:rPr lang="en-US" b="0" i="0" dirty="0">
                <a:solidFill>
                  <a:srgbClr val="202122"/>
                </a:solidFill>
                <a:effectLst/>
                <a:highlight>
                  <a:srgbClr val="FFFFFF"/>
                </a:highlight>
                <a:latin typeface="Arial" panose="020B0604020202020204" pitchFamily="34" charset="0"/>
              </a:rPr>
              <a:t>, as well as in </a:t>
            </a:r>
            <a:r>
              <a:rPr lang="en-US" b="0" i="0" u="none" strike="noStrike" dirty="0">
                <a:solidFill>
                  <a:srgbClr val="3366CC"/>
                </a:solidFill>
                <a:effectLst/>
                <a:highlight>
                  <a:srgbClr val="FFFFFF"/>
                </a:highlight>
                <a:latin typeface="Arial" panose="020B0604020202020204" pitchFamily="34" charset="0"/>
                <a:hlinkClick r:id="rId8" tooltip="Eukaryote"/>
              </a:rPr>
              <a:t>eukaryotes</a:t>
            </a:r>
            <a:r>
              <a:rPr lang="en-US" b="0" i="0" dirty="0">
                <a:solidFill>
                  <a:srgbClr val="202122"/>
                </a:solidFill>
                <a:effectLst/>
                <a:highlight>
                  <a:srgbClr val="FFFFFF"/>
                </a:highlight>
                <a:latin typeface="Arial" panose="020B0604020202020204" pitchFamily="34" charset="0"/>
              </a:rPr>
              <a:t>, in the case of </a:t>
            </a:r>
            <a:r>
              <a:rPr lang="en-US" b="0" i="0" u="none" strike="noStrike" dirty="0">
                <a:solidFill>
                  <a:srgbClr val="3366CC"/>
                </a:solidFill>
                <a:effectLst/>
                <a:highlight>
                  <a:srgbClr val="FFFFFF"/>
                </a:highlight>
                <a:latin typeface="Arial" panose="020B0604020202020204" pitchFamily="34" charset="0"/>
                <a:hlinkClick r:id="rId9" tooltip="Retrotransposon"/>
              </a:rPr>
              <a:t>retrotransposons</a:t>
            </a:r>
            <a:r>
              <a:rPr lang="en-US" b="0" i="0" dirty="0">
                <a:solidFill>
                  <a:srgbClr val="202122"/>
                </a:solidFill>
                <a:effectLst/>
                <a:highlight>
                  <a:srgbClr val="FFFFFF"/>
                </a:highlight>
                <a:latin typeface="Arial" panose="020B0604020202020204" pitchFamily="34" charset="0"/>
              </a:rPr>
              <a:t> and </a:t>
            </a:r>
            <a:r>
              <a:rPr lang="en-US" b="0" i="0" u="none" strike="noStrike" dirty="0">
                <a:solidFill>
                  <a:srgbClr val="3366CC"/>
                </a:solidFill>
                <a:effectLst/>
                <a:highlight>
                  <a:srgbClr val="FFFFFF"/>
                </a:highlight>
                <a:latin typeface="Arial" panose="020B0604020202020204" pitchFamily="34" charset="0"/>
                <a:hlinkClick r:id="rId10" tooltip="Telomere"/>
              </a:rPr>
              <a:t>telomere</a:t>
            </a:r>
            <a:r>
              <a:rPr lang="en-US" b="0" i="0" dirty="0">
                <a:solidFill>
                  <a:srgbClr val="202122"/>
                </a:solidFill>
                <a:effectLst/>
                <a:highlight>
                  <a:srgbClr val="FFFFFF"/>
                </a:highlight>
                <a:latin typeface="Arial" panose="020B0604020202020204" pitchFamily="34" charset="0"/>
              </a:rPr>
              <a:t> synthesis. It is the process by which genetic information from RNA gets transcribed into new DNA. The family of enzymes involved in this process is called </a:t>
            </a:r>
            <a:r>
              <a:rPr lang="en-US" b="0" i="0" u="none" strike="noStrike" dirty="0">
                <a:solidFill>
                  <a:srgbClr val="3366CC"/>
                </a:solidFill>
                <a:effectLst/>
                <a:highlight>
                  <a:srgbClr val="FFFFFF"/>
                </a:highlight>
                <a:latin typeface="Arial" panose="020B0604020202020204" pitchFamily="34" charset="0"/>
                <a:hlinkClick r:id="rId11" tooltip="Reverse transcriptase"/>
              </a:rPr>
              <a:t>Reverse Transcriptase</a:t>
            </a:r>
            <a:r>
              <a:rPr lang="en-US" b="0" i="0" dirty="0">
                <a:solidFill>
                  <a:srgbClr val="202122"/>
                </a:solidFill>
                <a:effectLst/>
                <a:highlight>
                  <a:srgbClr val="FFFFFF"/>
                </a:highlight>
                <a:latin typeface="Arial" panose="020B0604020202020204" pitchFamily="34" charset="0"/>
              </a:rPr>
              <a:t>.</a:t>
            </a:r>
          </a:p>
          <a:p>
            <a:pPr algn="l"/>
            <a:r>
              <a:rPr lang="en-US" b="1" i="0" dirty="0">
                <a:solidFill>
                  <a:srgbClr val="000000"/>
                </a:solidFill>
                <a:effectLst/>
                <a:highlight>
                  <a:srgbClr val="FFFFFF"/>
                </a:highlight>
                <a:latin typeface="Arial" panose="020B0604020202020204" pitchFamily="34" charset="0"/>
              </a:rPr>
              <a:t>RNA replication</a:t>
            </a:r>
            <a:r>
              <a:rPr lang="en-US" b="0" i="0" dirty="0">
                <a:solidFill>
                  <a:srgbClr val="54595D"/>
                </a:solidFill>
                <a:effectLst/>
                <a:highlight>
                  <a:srgbClr val="FFFFFF"/>
                </a:highlight>
                <a:latin typeface="Arial" panose="020B0604020202020204" pitchFamily="34" charset="0"/>
              </a:rPr>
              <a:t>[</a:t>
            </a:r>
            <a:r>
              <a:rPr lang="en-US" b="0" i="0" u="none" strike="noStrike" dirty="0">
                <a:solidFill>
                  <a:srgbClr val="3366CC"/>
                </a:solidFill>
                <a:effectLst/>
                <a:highlight>
                  <a:srgbClr val="FFFFFF"/>
                </a:highlight>
                <a:latin typeface="Arial" panose="020B0604020202020204" pitchFamily="34" charset="0"/>
                <a:hlinkClick r:id="rId12" tooltip="Edit section: RNA replication"/>
              </a:rPr>
              <a:t>edit</a:t>
            </a:r>
            <a:r>
              <a:rPr lang="en-US" b="0" i="0" dirty="0">
                <a:solidFill>
                  <a:srgbClr val="54595D"/>
                </a:solidFill>
                <a:effectLst/>
                <a:highlight>
                  <a:srgbClr val="FFFFFF"/>
                </a:highlight>
                <a:latin typeface="Arial" panose="020B0604020202020204" pitchFamily="34" charset="0"/>
              </a:rPr>
              <a:t>]</a:t>
            </a:r>
            <a:endParaRPr lang="en-US" b="1" i="0" dirty="0">
              <a:solidFill>
                <a:srgbClr val="000000"/>
              </a:solidFill>
              <a:effectLst/>
              <a:highlight>
                <a:srgbClr val="FFFFFF"/>
              </a:highlight>
              <a:latin typeface="Arial" panose="020B0604020202020204" pitchFamily="34" charset="0"/>
            </a:endParaRPr>
          </a:p>
          <a:p>
            <a:pPr algn="l"/>
            <a:r>
              <a:rPr lang="en-US" b="0" i="1" dirty="0">
                <a:solidFill>
                  <a:srgbClr val="202122"/>
                </a:solidFill>
                <a:effectLst/>
                <a:highlight>
                  <a:srgbClr val="FFFFFF"/>
                </a:highlight>
                <a:latin typeface="Arial" panose="020B0604020202020204" pitchFamily="34" charset="0"/>
              </a:rPr>
              <a:t>Main article: </a:t>
            </a:r>
            <a:r>
              <a:rPr lang="en-US" b="0" i="1" u="none" strike="noStrike" dirty="0">
                <a:solidFill>
                  <a:srgbClr val="3366CC"/>
                </a:solidFill>
                <a:effectLst/>
                <a:highlight>
                  <a:srgbClr val="FFFFFF"/>
                </a:highlight>
                <a:latin typeface="Arial" panose="020B0604020202020204" pitchFamily="34" charset="0"/>
                <a:hlinkClick r:id="rId13" tooltip="RNA-dependent RNA polymerase"/>
              </a:rPr>
              <a:t>RNA-dependent RNA polymerase</a:t>
            </a:r>
            <a:endParaRPr lang="en-US" b="0" i="1" dirty="0">
              <a:solidFill>
                <a:srgbClr val="202122"/>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RNA replication is the copying of one RNA to another. Many viruses replicate this way. The enzymes that copy RNA to new RNA, called </a:t>
            </a:r>
            <a:r>
              <a:rPr lang="en-US" b="0" i="0" u="none" strike="noStrike" dirty="0">
                <a:solidFill>
                  <a:srgbClr val="3366CC"/>
                </a:solidFill>
                <a:effectLst/>
                <a:highlight>
                  <a:srgbClr val="FFFFFF"/>
                </a:highlight>
                <a:latin typeface="Arial" panose="020B0604020202020204" pitchFamily="34" charset="0"/>
                <a:hlinkClick r:id="rId13" tooltip="RNA-dependent RNA polymerase"/>
              </a:rPr>
              <a:t>RNA-dependent RNA polymerases</a:t>
            </a:r>
            <a:r>
              <a:rPr lang="en-US" b="0" i="0" dirty="0">
                <a:solidFill>
                  <a:srgbClr val="202122"/>
                </a:solidFill>
                <a:effectLst/>
                <a:highlight>
                  <a:srgbClr val="FFFFFF"/>
                </a:highlight>
                <a:latin typeface="Arial" panose="020B0604020202020204" pitchFamily="34" charset="0"/>
              </a:rPr>
              <a:t>, are also found in many eukaryotes where they are involved in </a:t>
            </a:r>
            <a:r>
              <a:rPr lang="en-US" b="0" i="0" u="none" strike="noStrike" dirty="0">
                <a:solidFill>
                  <a:srgbClr val="3366CC"/>
                </a:solidFill>
                <a:effectLst/>
                <a:highlight>
                  <a:srgbClr val="FFFFFF"/>
                </a:highlight>
                <a:latin typeface="Arial" panose="020B0604020202020204" pitchFamily="34" charset="0"/>
                <a:hlinkClick r:id="rId14" tooltip="RNA silencing"/>
              </a:rPr>
              <a:t>RNA silencing</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3366CC"/>
                </a:solidFill>
                <a:effectLst/>
                <a:highlight>
                  <a:srgbClr val="FFFFFF"/>
                </a:highlight>
                <a:latin typeface="Arial" panose="020B0604020202020204" pitchFamily="34" charset="0"/>
                <a:hlinkClick r:id="rId15"/>
              </a:rPr>
              <a:t>[11]</a:t>
            </a:r>
            <a:endParaRPr lang="en-US" b="0" i="0" dirty="0">
              <a:solidFill>
                <a:srgbClr val="202122"/>
              </a:solidFill>
              <a:effectLst/>
              <a:highlight>
                <a:srgbClr val="FFFFFF"/>
              </a:highlight>
              <a:latin typeface="Arial" panose="020B0604020202020204" pitchFamily="34" charset="0"/>
            </a:endParaRPr>
          </a:p>
          <a:p>
            <a:pPr algn="l"/>
            <a:r>
              <a:rPr lang="en-US" b="0" i="0" u="none" strike="noStrike" dirty="0">
                <a:solidFill>
                  <a:srgbClr val="3366CC"/>
                </a:solidFill>
                <a:effectLst/>
                <a:highlight>
                  <a:srgbClr val="FFFFFF"/>
                </a:highlight>
                <a:latin typeface="Arial" panose="020B0604020202020204" pitchFamily="34" charset="0"/>
                <a:hlinkClick r:id="rId16" tooltip="RNA editing"/>
              </a:rPr>
              <a:t>RNA editing</a:t>
            </a:r>
            <a:r>
              <a:rPr lang="en-US" b="0" i="0" dirty="0">
                <a:solidFill>
                  <a:srgbClr val="202122"/>
                </a:solidFill>
                <a:effectLst/>
                <a:highlight>
                  <a:srgbClr val="FFFFFF"/>
                </a:highlight>
                <a:latin typeface="Arial" panose="020B0604020202020204" pitchFamily="34" charset="0"/>
              </a:rPr>
              <a:t>, in which an RNA sequence is altered by a complex of proteins and a "guide RNA", could also be seen as an RNA-to-RNA transfer.</a:t>
            </a:r>
          </a:p>
          <a:p>
            <a:pPr algn="l"/>
            <a:r>
              <a:rPr lang="en-US" b="1" i="0" dirty="0">
                <a:solidFill>
                  <a:srgbClr val="000000"/>
                </a:solidFill>
                <a:effectLst/>
                <a:highlight>
                  <a:srgbClr val="FFFFFF"/>
                </a:highlight>
                <a:latin typeface="Arial" panose="020B0604020202020204" pitchFamily="34" charset="0"/>
              </a:rPr>
              <a:t>Direct translation from DNA to protein</a:t>
            </a:r>
            <a:r>
              <a:rPr lang="en-US" b="0" i="0" dirty="0">
                <a:solidFill>
                  <a:srgbClr val="54595D"/>
                </a:solidFill>
                <a:effectLst/>
                <a:highlight>
                  <a:srgbClr val="FFFFFF"/>
                </a:highlight>
                <a:latin typeface="Arial" panose="020B0604020202020204" pitchFamily="34" charset="0"/>
              </a:rPr>
              <a:t>[</a:t>
            </a:r>
            <a:r>
              <a:rPr lang="en-US" b="0" i="0" u="none" strike="noStrike" dirty="0">
                <a:solidFill>
                  <a:srgbClr val="3366CC"/>
                </a:solidFill>
                <a:effectLst/>
                <a:highlight>
                  <a:srgbClr val="FFFFFF"/>
                </a:highlight>
                <a:latin typeface="Arial" panose="020B0604020202020204" pitchFamily="34" charset="0"/>
                <a:hlinkClick r:id="rId17" tooltip="Edit section: Direct translation from DNA to protein"/>
              </a:rPr>
              <a:t>edit</a:t>
            </a:r>
            <a:r>
              <a:rPr lang="en-US" b="0" i="0" dirty="0">
                <a:solidFill>
                  <a:srgbClr val="54595D"/>
                </a:solidFill>
                <a:effectLst/>
                <a:highlight>
                  <a:srgbClr val="FFFFFF"/>
                </a:highlight>
                <a:latin typeface="Arial" panose="020B0604020202020204" pitchFamily="34" charset="0"/>
              </a:rPr>
              <a:t>]</a:t>
            </a:r>
            <a:endParaRPr lang="en-US" b="1" i="0" dirty="0">
              <a:solidFill>
                <a:srgbClr val="000000"/>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Direct translation from DNA to protein has been demonstrated in a cell-free system (i.e. in a test tube), using extracts from </a:t>
            </a:r>
            <a:r>
              <a:rPr lang="en-US" b="0" i="1" u="none" strike="noStrike" dirty="0">
                <a:solidFill>
                  <a:srgbClr val="3366CC"/>
                </a:solidFill>
                <a:effectLst/>
                <a:highlight>
                  <a:srgbClr val="FFFFFF"/>
                </a:highlight>
                <a:latin typeface="Arial" panose="020B0604020202020204" pitchFamily="34" charset="0"/>
                <a:hlinkClick r:id="rId18" tooltip="Escherichia coli"/>
              </a:rPr>
              <a:t>E. coli</a:t>
            </a:r>
            <a:r>
              <a:rPr lang="en-US" b="0" i="0" dirty="0">
                <a:solidFill>
                  <a:srgbClr val="202122"/>
                </a:solidFill>
                <a:effectLst/>
                <a:highlight>
                  <a:srgbClr val="FFFFFF"/>
                </a:highlight>
                <a:latin typeface="Arial" panose="020B0604020202020204" pitchFamily="34" charset="0"/>
              </a:rPr>
              <a:t> that contained ribosomes, but not intact cells. These cell fragments could synthesize proteins from single-stranded DNA templates isolated from other organisms (e.g., mouse or toad), and </a:t>
            </a:r>
            <a:r>
              <a:rPr lang="en-US" b="0" i="0" u="none" strike="noStrike" dirty="0">
                <a:solidFill>
                  <a:srgbClr val="3366CC"/>
                </a:solidFill>
                <a:effectLst/>
                <a:highlight>
                  <a:srgbClr val="FFFFFF"/>
                </a:highlight>
                <a:latin typeface="Arial" panose="020B0604020202020204" pitchFamily="34" charset="0"/>
                <a:hlinkClick r:id="rId19" tooltip="Neomycin"/>
              </a:rPr>
              <a:t>neomycin</a:t>
            </a:r>
            <a:r>
              <a:rPr lang="en-US" b="0" i="0" dirty="0">
                <a:solidFill>
                  <a:srgbClr val="202122"/>
                </a:solidFill>
                <a:effectLst/>
                <a:highlight>
                  <a:srgbClr val="FFFFFF"/>
                </a:highlight>
                <a:latin typeface="Arial" panose="020B0604020202020204" pitchFamily="34" charset="0"/>
              </a:rPr>
              <a:t> was found to enhance this effect. However, it was unclear whether this mechanism of translation corresponded specifically to the genetic code.</a:t>
            </a:r>
            <a:r>
              <a:rPr lang="en-US" b="0" i="0" u="none" strike="noStrike" baseline="30000" dirty="0">
                <a:solidFill>
                  <a:srgbClr val="3366CC"/>
                </a:solidFill>
                <a:effectLst/>
                <a:highlight>
                  <a:srgbClr val="FFFFFF"/>
                </a:highlight>
                <a:latin typeface="Arial" panose="020B0604020202020204" pitchFamily="34" charset="0"/>
                <a:hlinkClick r:id="rId20"/>
              </a:rPr>
              <a:t>[12]</a:t>
            </a:r>
            <a:r>
              <a:rPr lang="en-US" b="0" i="0" u="none" strike="noStrike" baseline="30000" dirty="0">
                <a:solidFill>
                  <a:srgbClr val="3366CC"/>
                </a:solidFill>
                <a:effectLst/>
                <a:highlight>
                  <a:srgbClr val="FFFFFF"/>
                </a:highlight>
                <a:latin typeface="Arial" panose="020B0604020202020204" pitchFamily="34" charset="0"/>
                <a:hlinkClick r:id="rId21"/>
              </a:rPr>
              <a:t>[13]</a:t>
            </a:r>
            <a:endParaRPr lang="en-US" b="0" i="0" dirty="0">
              <a:solidFill>
                <a:srgbClr val="202122"/>
              </a:solidFill>
              <a:effectLst/>
              <a:highlight>
                <a:srgbClr val="FFFFFF"/>
              </a:highlight>
              <a:latin typeface="Arial" panose="020B0604020202020204" pitchFamily="34" charset="0"/>
            </a:endParaRPr>
          </a:p>
          <a:p>
            <a:r>
              <a:rPr lang="en-US" dirty="0"/>
              <a:t>https://</a:t>
            </a:r>
            <a:r>
              <a:rPr lang="en-US" dirty="0" err="1"/>
              <a:t>en.wikipedia.org</a:t>
            </a:r>
            <a:r>
              <a:rPr lang="en-US" dirty="0"/>
              <a:t>/wiki/</a:t>
            </a:r>
            <a:r>
              <a:rPr lang="en-US" dirty="0" err="1"/>
              <a:t>Central_dogma_of_molecular_biology</a:t>
            </a:r>
            <a:br>
              <a:rPr lang="en-US" dirty="0"/>
            </a:br>
            <a:endParaRPr lang="en-US" b="0" i="0" dirty="0">
              <a:solidFill>
                <a:srgbClr val="0D0D0D"/>
              </a:solidFill>
              <a:effectLst/>
              <a:highlight>
                <a:srgbClr val="FFFFFF"/>
              </a:highlight>
              <a:latin typeface="Söhne"/>
            </a:endParaRPr>
          </a:p>
          <a:p>
            <a:r>
              <a:rPr lang="en-US" dirty="0">
                <a:effectLst/>
              </a:rPr>
              <a:t>Reverse transcription is a molecular process in which RNA is converted back into DNA. This process is catalyzed by an enzyme called reverse transcriptase. Reverse transcription is a key step in the life cycle of retroviruses, such as HIV, as well as in the replication of retrotransposons, a type of genetic element that can move around within a genome.</a:t>
            </a:r>
          </a:p>
          <a:p>
            <a:r>
              <a:rPr lang="en-US" dirty="0">
                <a:effectLst/>
              </a:rPr>
              <a:t>In the context of molecular biology research, reverse transcription is commonly used to generate complementary DNA (cDNA) from RNA templates. This cDNA can then be amplified by techniques such as polymerase chain reaction (PCR) and analyzed further. Reverse transcription followed by PCR is a powerful tool for studying gene expression, as it allows researchers to measure the levels of specific RNA molecules present in a sample. It is widely used in fields such as molecular biology, genetics, and biotechnology.</a:t>
            </a:r>
          </a:p>
          <a:p>
            <a:pPr algn="l"/>
            <a:br>
              <a:rPr lang="en-US" b="0" i="0" dirty="0">
                <a:solidFill>
                  <a:srgbClr val="000000"/>
                </a:solidFill>
                <a:effectLst/>
                <a:highlight>
                  <a:srgbClr val="FFFFFF"/>
                </a:highlight>
                <a:latin typeface="Söhne"/>
              </a:rPr>
            </a:br>
            <a:endParaRPr lang="en-US" b="0" i="0" dirty="0">
              <a:solidFill>
                <a:srgbClr val="000000"/>
              </a:solidFill>
              <a:effectLst/>
              <a:highlight>
                <a:srgbClr val="FFFFFF"/>
              </a:highlight>
              <a:latin typeface="Söhne"/>
            </a:endParaRPr>
          </a:p>
          <a:p>
            <a:pPr algn="l"/>
            <a:endParaRPr lang="en-US" b="0" i="0" dirty="0">
              <a:solidFill>
                <a:srgbClr val="0D0D0D"/>
              </a:solidFill>
              <a:effectLst/>
              <a:highlight>
                <a:srgbClr val="FFFFFF"/>
              </a:highlight>
              <a:latin typeface="Söhne"/>
            </a:endParaRPr>
          </a:p>
          <a:p>
            <a:endParaRPr lang="en-US" dirty="0"/>
          </a:p>
        </p:txBody>
      </p:sp>
      <p:sp>
        <p:nvSpPr>
          <p:cNvPr id="4" name="Slide Number Placeholder 3"/>
          <p:cNvSpPr>
            <a:spLocks noGrp="1"/>
          </p:cNvSpPr>
          <p:nvPr>
            <p:ph type="sldNum" sz="quarter" idx="5"/>
          </p:nvPr>
        </p:nvSpPr>
        <p:spPr/>
        <p:txBody>
          <a:bodyPr/>
          <a:lstStyle/>
          <a:p>
            <a:fld id="{A6980C28-974D-0047-9070-CC842131263F}" type="slidenum">
              <a:rPr lang="en-US" smtClean="0"/>
              <a:t>13</a:t>
            </a:fld>
            <a:endParaRPr lang="en-US"/>
          </a:p>
        </p:txBody>
      </p:sp>
    </p:spTree>
    <p:extLst>
      <p:ext uri="{BB962C8B-B14F-4D97-AF65-F5344CB8AC3E}">
        <p14:creationId xmlns:p14="http://schemas.microsoft.com/office/powerpoint/2010/main" val="2880549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0D0D0D"/>
                </a:solidFill>
                <a:effectLst/>
                <a:highlight>
                  <a:srgbClr val="FFFFFF"/>
                </a:highlight>
                <a:latin typeface="Söhne"/>
              </a:rPr>
            </a:br>
            <a:r>
              <a:rPr lang="en-US" b="0" i="0" dirty="0">
                <a:solidFill>
                  <a:srgbClr val="0D0D0D"/>
                </a:solidFill>
                <a:effectLst/>
                <a:highlight>
                  <a:srgbClr val="FFFFFF"/>
                </a:highlight>
                <a:latin typeface="Söhne"/>
              </a:rPr>
              <a:t>"Omics" is a term used to describe fields of study that focus on large-scale analysis of biological molecules or systems. In genetics, several "omics" disciplines have emerged, each focusing on a different aspect of genetic information. Here are some of the key "omics" related to genetics:</a:t>
            </a:r>
          </a:p>
          <a:p>
            <a:pPr algn="l">
              <a:buFont typeface="+mj-lt"/>
              <a:buAutoNum type="arabicPeriod"/>
            </a:pPr>
            <a:r>
              <a:rPr lang="en-US" b="0" i="0" dirty="0">
                <a:solidFill>
                  <a:srgbClr val="0D0D0D"/>
                </a:solidFill>
                <a:effectLst/>
                <a:highlight>
                  <a:srgbClr val="FFFFFF"/>
                </a:highlight>
                <a:latin typeface="Söhne"/>
              </a:rPr>
              <a:t>Genomics: The study of an organism's entire genome, including the sequencing and analysis of its DNA.</a:t>
            </a:r>
          </a:p>
          <a:p>
            <a:pPr algn="l">
              <a:buFont typeface="+mj-lt"/>
              <a:buAutoNum type="arabicPeriod"/>
            </a:pPr>
            <a:r>
              <a:rPr lang="en-US" b="0" i="0" dirty="0">
                <a:solidFill>
                  <a:srgbClr val="0D0D0D"/>
                </a:solidFill>
                <a:effectLst/>
                <a:highlight>
                  <a:srgbClr val="FFFFFF"/>
                </a:highlight>
                <a:latin typeface="Söhne"/>
              </a:rPr>
              <a:t>Transcriptomics: The study of all the RNA transcripts produced by the genome under specific conditions or in specific tissues. It involves analyzing gene expression patterns and regulation.</a:t>
            </a:r>
          </a:p>
          <a:p>
            <a:pPr algn="l">
              <a:buFont typeface="+mj-lt"/>
              <a:buAutoNum type="arabicPeriod"/>
            </a:pPr>
            <a:r>
              <a:rPr lang="en-US" b="0" i="0" dirty="0">
                <a:solidFill>
                  <a:srgbClr val="0D0D0D"/>
                </a:solidFill>
                <a:effectLst/>
                <a:highlight>
                  <a:srgbClr val="FFFFFF"/>
                </a:highlight>
                <a:latin typeface="Söhne"/>
              </a:rPr>
              <a:t>Proteomics: The study of all the proteins produced by the genome under specific conditions or in specific tissues. It involves analyzing protein structures, functions, interactions, and expression levels.</a:t>
            </a:r>
          </a:p>
          <a:p>
            <a:pPr algn="l">
              <a:buFont typeface="+mj-lt"/>
              <a:buAutoNum type="arabicPeriod"/>
            </a:pPr>
            <a:r>
              <a:rPr lang="en-US" b="0" i="0" dirty="0">
                <a:solidFill>
                  <a:srgbClr val="0D0D0D"/>
                </a:solidFill>
                <a:effectLst/>
                <a:highlight>
                  <a:srgbClr val="FFFFFF"/>
                </a:highlight>
                <a:latin typeface="Söhne"/>
              </a:rPr>
              <a:t>Metabolomics: The study of all the small molecules (metabolites) produced by cellular processes. It involves analyzing metabolic pathways, metabolite concentrations, and metabolic changes in response to various factors.</a:t>
            </a:r>
          </a:p>
          <a:p>
            <a:pPr algn="l">
              <a:buFont typeface="+mj-lt"/>
              <a:buAutoNum type="arabicPeriod"/>
            </a:pPr>
            <a:r>
              <a:rPr lang="en-US" b="0" i="0" dirty="0">
                <a:solidFill>
                  <a:srgbClr val="0D0D0D"/>
                </a:solidFill>
                <a:effectLst/>
                <a:highlight>
                  <a:srgbClr val="FFFFFF"/>
                </a:highlight>
                <a:latin typeface="Söhne"/>
              </a:rPr>
              <a:t>Epigenomics: The study of chemical modifications to DNA and histone proteins that can influence gene expression without changing the underlying DNA sequence. It involves analyzing epigenetic marks such as DNA methylation and histone acetylation.</a:t>
            </a:r>
          </a:p>
          <a:p>
            <a:pPr algn="l">
              <a:buFont typeface="+mj-lt"/>
              <a:buAutoNum type="arabicPeriod"/>
            </a:pPr>
            <a:r>
              <a:rPr lang="en-US" b="0" i="0" dirty="0">
                <a:solidFill>
                  <a:srgbClr val="0D0D0D"/>
                </a:solidFill>
                <a:effectLst/>
                <a:highlight>
                  <a:srgbClr val="FFFFFF"/>
                </a:highlight>
                <a:latin typeface="Söhne"/>
              </a:rPr>
              <a:t>Pharmacogenomics: The study of how genetic variations affect an individual's response to drugs. It involves analyzing genetic factors that influence drug metabolism, efficacy, and adverse reactions.</a:t>
            </a:r>
          </a:p>
          <a:p>
            <a:pPr algn="l">
              <a:buFont typeface="+mj-lt"/>
              <a:buAutoNum type="arabicPeriod"/>
            </a:pPr>
            <a:r>
              <a:rPr lang="en-US" b="0" i="0" dirty="0">
                <a:solidFill>
                  <a:srgbClr val="0D0D0D"/>
                </a:solidFill>
                <a:effectLst/>
                <a:highlight>
                  <a:srgbClr val="FFFFFF"/>
                </a:highlight>
                <a:latin typeface="Söhne"/>
              </a:rPr>
              <a:t>Metagenomics: The study of genetic material recovered directly from environmental samples, such as soil, water, or the human gut microbiome. It involves analyzing the collective genomes of microbial communities.</a:t>
            </a:r>
          </a:p>
          <a:p>
            <a:br>
              <a:rPr lang="en-US" dirty="0"/>
            </a:br>
            <a:endParaRPr lang="en-US" dirty="0"/>
          </a:p>
        </p:txBody>
      </p:sp>
      <p:sp>
        <p:nvSpPr>
          <p:cNvPr id="4" name="Slide Number Placeholder 3"/>
          <p:cNvSpPr>
            <a:spLocks noGrp="1"/>
          </p:cNvSpPr>
          <p:nvPr>
            <p:ph type="sldNum" sz="quarter" idx="5"/>
          </p:nvPr>
        </p:nvSpPr>
        <p:spPr/>
        <p:txBody>
          <a:bodyPr/>
          <a:lstStyle/>
          <a:p>
            <a:fld id="{A6980C28-974D-0047-9070-CC842131263F}" type="slidenum">
              <a:rPr lang="en-US" smtClean="0"/>
              <a:t>14</a:t>
            </a:fld>
            <a:endParaRPr lang="en-US"/>
          </a:p>
        </p:txBody>
      </p:sp>
    </p:spTree>
    <p:extLst>
      <p:ext uri="{BB962C8B-B14F-4D97-AF65-F5344CB8AC3E}">
        <p14:creationId xmlns:p14="http://schemas.microsoft.com/office/powerpoint/2010/main" val="62533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 y="666750"/>
            <a:ext cx="3203575" cy="1803400"/>
          </a:xfrm>
        </p:spPr>
      </p:sp>
      <p:sp>
        <p:nvSpPr>
          <p:cNvPr id="3" name="Notes Placeholder 2"/>
          <p:cNvSpPr>
            <a:spLocks noGrp="1"/>
          </p:cNvSpPr>
          <p:nvPr>
            <p:ph type="body" idx="1"/>
          </p:nvPr>
        </p:nvSpPr>
        <p:spPr/>
        <p:txBody>
          <a:bodyPr/>
          <a:lstStyle/>
          <a:p>
            <a:r>
              <a:rPr lang="en-US" dirty="0"/>
              <a:t>That was genetics in general – where we’ve been,</a:t>
            </a:r>
            <a:r>
              <a:rPr lang="en-US" baseline="0" dirty="0"/>
              <a:t> where we are today</a:t>
            </a:r>
          </a:p>
          <a:p>
            <a:r>
              <a:rPr lang="en-US" baseline="0" dirty="0"/>
              <a:t>Still plenty of potential.</a:t>
            </a:r>
          </a:p>
          <a:p>
            <a:endParaRPr lang="en-US" baseline="0" dirty="0"/>
          </a:p>
          <a:p>
            <a:r>
              <a:rPr lang="en-US" baseline="0" dirty="0"/>
              <a:t>Genetics of disease … Genetics of Cancer</a:t>
            </a:r>
          </a:p>
          <a:p>
            <a:endParaRPr lang="en-US" baseline="0" dirty="0"/>
          </a:p>
          <a:p>
            <a:r>
              <a:rPr lang="en-US" baseline="0" dirty="0"/>
              <a:t>Oncology – genetics knowledge is enough where it can be clinically relevant – even used to make clinical decisions</a:t>
            </a:r>
          </a:p>
          <a:p>
            <a:r>
              <a:rPr lang="en-US" baseline="0" dirty="0"/>
              <a:t>(vs. Cardio, </a:t>
            </a:r>
            <a:r>
              <a:rPr lang="en-US" baseline="0" dirty="0" err="1"/>
              <a:t>Neuro</a:t>
            </a:r>
            <a:r>
              <a:rPr lang="en-US" baseline="0" dirty="0"/>
              <a:t>)</a:t>
            </a:r>
          </a:p>
          <a:p>
            <a:endParaRPr lang="en-US" baseline="0" dirty="0"/>
          </a:p>
          <a:p>
            <a:r>
              <a:rPr lang="en-US" dirty="0">
                <a:hlinkClick r:id="rId3"/>
              </a:rPr>
              <a:t>http://www.cancer.net/all-about-cancer/genetics/genetics-cancer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5EF2C-19D0-489F-AAC0-854931633F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084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ADD5-6896-4133-987E-F372299067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54" name="Rectangle 2"/>
          <p:cNvSpPr>
            <a:spLocks noGrp="1" noRot="1" noChangeAspect="1" noChangeArrowheads="1" noTextEdit="1"/>
          </p:cNvSpPr>
          <p:nvPr>
            <p:ph type="sldImg"/>
          </p:nvPr>
        </p:nvSpPr>
        <p:spPr>
          <a:xfrm>
            <a:off x="12700" y="666750"/>
            <a:ext cx="3203575" cy="1803400"/>
          </a:xfrm>
          <a:ln/>
        </p:spPr>
      </p:sp>
      <p:sp>
        <p:nvSpPr>
          <p:cNvPr id="23555" name="Rectangle 3"/>
          <p:cNvSpPr>
            <a:spLocks noGrp="1" noChangeArrowheads="1"/>
          </p:cNvSpPr>
          <p:nvPr>
            <p:ph type="body" idx="1"/>
          </p:nvPr>
        </p:nvSpPr>
        <p:spPr/>
        <p:txBody>
          <a:bodyPr/>
          <a:lstStyle/>
          <a:p>
            <a:pPr algn="l" rtl="0"/>
            <a:r>
              <a:rPr lang="en-US" sz="1050" b="1" i="0" dirty="0">
                <a:solidFill>
                  <a:srgbClr val="1B1B1B"/>
                </a:solidFill>
                <a:effectLst/>
                <a:highlight>
                  <a:srgbClr val="FFFFFF"/>
                </a:highlight>
                <a:latin typeface="Poppins" panose="020B0604020202020204" pitchFamily="34" charset="0"/>
              </a:rPr>
              <a:t>How Genetic Changes Lead to Cancer</a:t>
            </a:r>
          </a:p>
          <a:p>
            <a:pPr algn="l" rtl="0"/>
            <a:r>
              <a:rPr lang="en-US" sz="1050" b="0" i="0" dirty="0">
                <a:solidFill>
                  <a:srgbClr val="1B1B1B"/>
                </a:solidFill>
                <a:effectLst/>
                <a:highlight>
                  <a:srgbClr val="FFFFFF"/>
                </a:highlight>
                <a:latin typeface="inherit"/>
              </a:rPr>
              <a:t>Genes contain information to make proteins, and proteins control many important functions like cell growth. Genetic mutations can change how proteins function. Some types of genetic mutations change proteins in ways that cause healthy cells to become cancerous.</a:t>
            </a:r>
          </a:p>
          <a:p>
            <a:pPr>
              <a:lnSpc>
                <a:spcPct val="80000"/>
              </a:lnSpc>
            </a:pPr>
            <a:endParaRPr lang="en-US" sz="800" dirty="0"/>
          </a:p>
          <a:p>
            <a:pPr>
              <a:lnSpc>
                <a:spcPct val="80000"/>
              </a:lnSpc>
            </a:pPr>
            <a:endParaRPr lang="en-US" sz="800" dirty="0"/>
          </a:p>
          <a:p>
            <a:pPr>
              <a:lnSpc>
                <a:spcPct val="80000"/>
              </a:lnSpc>
            </a:pPr>
            <a:r>
              <a:rPr lang="en-US" sz="800" dirty="0"/>
              <a:t>The Genetics of Cancer   </a:t>
            </a:r>
            <a:br>
              <a:rPr lang="en-US" sz="800" dirty="0"/>
            </a:br>
            <a:br>
              <a:rPr lang="en-US" sz="800" dirty="0"/>
            </a:br>
            <a:r>
              <a:rPr lang="en-US" sz="800" b="1" dirty="0"/>
              <a:t>This section has been reviewed and approved by the </a:t>
            </a:r>
            <a:r>
              <a:rPr lang="en-US" sz="800" b="1" dirty="0">
                <a:hlinkClick r:id="rId3"/>
              </a:rPr>
              <a:t>Cancer.Net Editorial Board</a:t>
            </a:r>
            <a:r>
              <a:rPr lang="en-US" sz="800" b="1" dirty="0"/>
              <a:t>,</a:t>
            </a:r>
            <a:r>
              <a:rPr lang="en-US" sz="800" dirty="0"/>
              <a:t> </a:t>
            </a:r>
            <a:r>
              <a:rPr lang="en-US" sz="800" b="1" dirty="0"/>
              <a:t> 08/06</a:t>
            </a:r>
            <a:br>
              <a:rPr lang="en-US" sz="800" dirty="0"/>
            </a:br>
            <a:br>
              <a:rPr lang="en-US" sz="800" dirty="0"/>
            </a:br>
            <a:r>
              <a:rPr lang="en-US" sz="800" dirty="0"/>
              <a:t>CANCER is by nature a genetic disease.  Our cells are constantly dividing/duplicating.  Genetic material / DNA is copied in the process, but mistakes happen. When a cell accumulates enough mistakes/mutations/variants, it may forget how to stop dividing.</a:t>
            </a:r>
          </a:p>
          <a:p>
            <a:pPr>
              <a:lnSpc>
                <a:spcPct val="80000"/>
              </a:lnSpc>
            </a:pPr>
            <a:endParaRPr lang="en-US" sz="800" dirty="0"/>
          </a:p>
          <a:p>
            <a:pPr>
              <a:lnSpc>
                <a:spcPct val="80000"/>
              </a:lnSpc>
            </a:pPr>
            <a:r>
              <a:rPr lang="en-US" sz="800" dirty="0"/>
              <a:t>We now know that many of the genes we're born with, are responsible in some way, to help prevent or even correct those mistakes (BRCA, Lynch).</a:t>
            </a:r>
          </a:p>
          <a:p>
            <a:pPr>
              <a:lnSpc>
                <a:spcPct val="80000"/>
              </a:lnSpc>
            </a:pPr>
            <a:endParaRPr lang="en-US" sz="800" dirty="0"/>
          </a:p>
          <a:p>
            <a:pPr>
              <a:lnSpc>
                <a:spcPct val="80000"/>
              </a:lnSpc>
            </a:pPr>
            <a:r>
              <a:rPr lang="en-US" sz="800" dirty="0"/>
              <a:t>There are basically two types of genetic mutations that come into play...</a:t>
            </a:r>
          </a:p>
          <a:p>
            <a:pPr>
              <a:lnSpc>
                <a:spcPct val="80000"/>
              </a:lnSpc>
            </a:pPr>
            <a:endParaRPr lang="en-US" sz="800" b="1" dirty="0"/>
          </a:p>
          <a:p>
            <a:pPr>
              <a:lnSpc>
                <a:spcPct val="80000"/>
              </a:lnSpc>
            </a:pPr>
            <a:r>
              <a:rPr lang="en-US" sz="800" b="1" dirty="0"/>
              <a:t>How genes cause </a:t>
            </a:r>
            <a:r>
              <a:rPr lang="en-US" sz="800" b="1" dirty="0" err="1"/>
              <a:t>cancer</a:t>
            </a:r>
            <a:r>
              <a:rPr lang="en-US" sz="800" dirty="0" err="1"/>
              <a:t>For</a:t>
            </a:r>
            <a:r>
              <a:rPr lang="en-US" sz="800" dirty="0"/>
              <a:t> various reasons, genes often undergo mutations (changes). Some mutations have no effect on a cell, while other mutations are harmful or helpful to the cell. There are two basic kinds of genetic mutations. If the mutation is passed from one of the parents to the child, it is called a </a:t>
            </a:r>
            <a:r>
              <a:rPr lang="en-US" sz="800" dirty="0" err="1"/>
              <a:t>germline</a:t>
            </a:r>
            <a:r>
              <a:rPr lang="en-US" sz="800" dirty="0"/>
              <a:t> mutation. When a </a:t>
            </a:r>
            <a:r>
              <a:rPr lang="en-US" sz="800" dirty="0" err="1"/>
              <a:t>germline</a:t>
            </a:r>
            <a:r>
              <a:rPr lang="en-US" sz="800" dirty="0"/>
              <a:t> mutation is passed on from a parent to the child, it is present in every cell of the child's body, including the reproductive sperm and egg cells. Because the mutation affects reproductive cells, it is passed from generation to generation. </a:t>
            </a:r>
            <a:r>
              <a:rPr lang="en-US" sz="800" dirty="0" err="1"/>
              <a:t>Germline</a:t>
            </a:r>
            <a:r>
              <a:rPr lang="en-US" sz="800" dirty="0"/>
              <a:t> mutations are responsible for 5% to 10% of cancer cases. This is also called familial (occurring in families) </a:t>
            </a:r>
            <a:r>
              <a:rPr lang="en-US" sz="800" dirty="0" err="1"/>
              <a:t>cancer.Most</a:t>
            </a:r>
            <a:r>
              <a:rPr lang="en-US" sz="800" dirty="0"/>
              <a:t> cancers are caused by a series of mutations that develop during a person's lifetime called acquired mutations. Acquired mutations are caused by tobacco, over-exposure to UV radiation, and other toxins and chemicals. These mutations are not in every cell of the body and are not passed from parent to child. Cancer caused by this type of mutation is called sporadic </a:t>
            </a:r>
            <a:r>
              <a:rPr lang="en-US" sz="800" dirty="0" err="1"/>
              <a:t>cancer.Most</a:t>
            </a:r>
            <a:r>
              <a:rPr lang="en-US" sz="800" dirty="0"/>
              <a:t> scientists believe that cancer happens when several genes of a particular group of cells become mutated. Some people may have more inherited mutations than others, and even with the same amount of environmental exposure, some people are simply more likely to develop </a:t>
            </a:r>
            <a:r>
              <a:rPr lang="en-US" sz="800" dirty="0" err="1"/>
              <a:t>cancer.</a:t>
            </a:r>
            <a:r>
              <a:rPr lang="en-US" sz="800" b="1" dirty="0" err="1"/>
              <a:t>Genes</a:t>
            </a:r>
            <a:r>
              <a:rPr lang="en-US" sz="800" b="1" dirty="0"/>
              <a:t> that play a role in </a:t>
            </a:r>
            <a:r>
              <a:rPr lang="en-US" sz="800" b="1" dirty="0" err="1"/>
              <a:t>cancer</a:t>
            </a:r>
            <a:r>
              <a:rPr lang="en-US" sz="800" dirty="0" err="1"/>
              <a:t>The</a:t>
            </a:r>
            <a:r>
              <a:rPr lang="en-US" sz="800" dirty="0"/>
              <a:t> following types of genes contribute to </a:t>
            </a:r>
            <a:r>
              <a:rPr lang="en-US" sz="800" dirty="0" err="1"/>
              <a:t>cancer:</a:t>
            </a:r>
            <a:r>
              <a:rPr lang="en-US" sz="800" b="1" dirty="0" err="1"/>
              <a:t>Tumor</a:t>
            </a:r>
            <a:r>
              <a:rPr lang="en-US" sz="800" b="1" dirty="0"/>
              <a:t> suppressor genes.</a:t>
            </a:r>
            <a:r>
              <a:rPr lang="en-US" sz="800" dirty="0"/>
              <a:t> These are protective genes. Normally, they suppress (limit) cell growth by monitoring the rate at which cells divide, repairing mismatched DNA, and controlling cell death. When a tumor suppressor gene is mutated (due to heredity or environmental factors), cells continue to grow and can eventually form a tumor. Close to 30 tumor suppressor genes have already been identified, including </a:t>
            </a:r>
            <a:r>
              <a:rPr lang="en-US" sz="800" i="1" dirty="0"/>
              <a:t>BRCA1</a:t>
            </a:r>
            <a:r>
              <a:rPr lang="en-US" sz="800" dirty="0"/>
              <a:t>, </a:t>
            </a:r>
            <a:r>
              <a:rPr lang="en-US" sz="800" i="1" dirty="0"/>
              <a:t>BRCA2</a:t>
            </a:r>
            <a:r>
              <a:rPr lang="en-US" sz="800" dirty="0"/>
              <a:t>, and </a:t>
            </a:r>
            <a:r>
              <a:rPr lang="en-US" sz="800" i="1" dirty="0"/>
              <a:t>p53</a:t>
            </a:r>
            <a:r>
              <a:rPr lang="en-US" sz="800" dirty="0"/>
              <a:t>. In fact, nearly 50% of all cancers involve a missing or damaged </a:t>
            </a:r>
            <a:r>
              <a:rPr lang="en-US" sz="800" i="1" dirty="0"/>
              <a:t>p53</a:t>
            </a:r>
            <a:r>
              <a:rPr lang="en-US" sz="800" dirty="0"/>
              <a:t> </a:t>
            </a:r>
            <a:r>
              <a:rPr lang="en-US" sz="800" dirty="0" err="1"/>
              <a:t>gene.</a:t>
            </a:r>
            <a:r>
              <a:rPr lang="en-US" sz="800" b="1" dirty="0" err="1"/>
              <a:t>Oncogenes</a:t>
            </a:r>
            <a:r>
              <a:rPr lang="en-US" sz="800" b="1" dirty="0"/>
              <a:t>.</a:t>
            </a:r>
            <a:r>
              <a:rPr lang="en-US" sz="800" dirty="0"/>
              <a:t> These genes turn a healthy cell into a cancerous one. </a:t>
            </a:r>
            <a:r>
              <a:rPr lang="en-US" sz="800" i="1" dirty="0"/>
              <a:t>HER2/</a:t>
            </a:r>
            <a:r>
              <a:rPr lang="en-US" sz="800" i="1" dirty="0" err="1"/>
              <a:t>neu</a:t>
            </a:r>
            <a:r>
              <a:rPr lang="en-US" sz="800" dirty="0"/>
              <a:t> and </a:t>
            </a:r>
            <a:r>
              <a:rPr lang="en-US" sz="800" i="1" dirty="0" err="1"/>
              <a:t>ras</a:t>
            </a:r>
            <a:r>
              <a:rPr lang="en-US" sz="800" dirty="0"/>
              <a:t> are two common </a:t>
            </a:r>
            <a:r>
              <a:rPr lang="en-US" sz="800" dirty="0" err="1"/>
              <a:t>oncogenes.</a:t>
            </a:r>
            <a:r>
              <a:rPr lang="en-US" sz="800" b="1" dirty="0" err="1"/>
              <a:t>DNA</a:t>
            </a:r>
            <a:r>
              <a:rPr lang="en-US" sz="800" b="1" dirty="0"/>
              <a:t> repair genes.</a:t>
            </a:r>
            <a:r>
              <a:rPr lang="en-US" sz="800" dirty="0"/>
              <a:t> These are genes that fix any mistakes made when DNA is replicated (copied). Mistakes that aren't fixed become mutations, which may eventually lead to cancer, especially if the mutation occurs in a tumor suppressor gene or </a:t>
            </a:r>
            <a:r>
              <a:rPr lang="en-US" sz="800" dirty="0" err="1"/>
              <a:t>oncogene.Cancer</a:t>
            </a:r>
            <a:r>
              <a:rPr lang="en-US" sz="800" dirty="0"/>
              <a:t> develops when several genes in a cell become mutated in a way that overrides the checks and balances of the cell. However, many cancers cannot be tied to a specific gene, and some genes may interact in unpredictable ways with other genes or factors in the environment to cause cancer. In the future, doctors hope to learn more about the role of genetic changes in the development of cancer, which may lead to improved cancer treatment and prevention strategies.</a:t>
            </a:r>
          </a:p>
        </p:txBody>
      </p:sp>
    </p:spTree>
    <p:extLst>
      <p:ext uri="{BB962C8B-B14F-4D97-AF65-F5344CB8AC3E}">
        <p14:creationId xmlns:p14="http://schemas.microsoft.com/office/powerpoint/2010/main" val="262659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altLang="en-US" dirty="0"/>
              <a:t>An important context for the impact of genetics/genomics in cancer care is that we are dealing with two sets of genomic variants – those that we were born with and that exist in every cell of our body (germline) and those that specific cells have acquired during our lifetimes through a variety of mechanisms, including damage from the environment (somatic). Somatic changes are present in cancer cells but not in other cells of the body.</a:t>
            </a:r>
          </a:p>
          <a:p>
            <a:pPr eaLnBrk="1" hangingPunct="1"/>
            <a:endParaRPr lang="en-US" altLang="en-US" dirty="0"/>
          </a:p>
          <a:p>
            <a:pPr eaLnBrk="1" hangingPunct="1"/>
            <a:r>
              <a:rPr lang="en-US" altLang="en-US" dirty="0"/>
              <a:t>Somatic variants cannot be passed on or inherited; germline variants can be. </a:t>
            </a:r>
          </a:p>
          <a:p>
            <a:pPr eaLnBrk="1" hangingPunct="1"/>
            <a:r>
              <a:rPr lang="en-US" altLang="en-US" dirty="0"/>
              <a:t>Germline = heritable, present in the sex cells</a:t>
            </a:r>
          </a:p>
          <a:p>
            <a:pPr eaLnBrk="1" hangingPunct="1"/>
            <a:r>
              <a:rPr lang="en-US" altLang="en-US" dirty="0"/>
              <a:t>Somatic = acquired, present in the tumor cells only</a:t>
            </a:r>
          </a:p>
          <a:p>
            <a:pPr eaLnBrk="1" hangingPunct="1"/>
            <a:endParaRPr lang="en-US" altLang="en-US" dirty="0"/>
          </a:p>
          <a:p>
            <a:pPr eaLnBrk="1" hangingPunct="1"/>
            <a:r>
              <a:rPr lang="en-US" altLang="en-US" dirty="0"/>
              <a:t>Both types may impact cancer development and progression</a:t>
            </a:r>
          </a:p>
          <a:p>
            <a:pPr eaLnBrk="1" hangingPunct="1"/>
            <a:endParaRPr lang="en-US" altLang="en-US" dirty="0"/>
          </a:p>
          <a:p>
            <a:r>
              <a:rPr lang="en-US" sz="1200" kern="1200" dirty="0">
                <a:solidFill>
                  <a:schemeClr val="tx1"/>
                </a:solidFill>
                <a:effectLst/>
                <a:latin typeface="+mn-lt"/>
                <a:ea typeface="+mn-ea"/>
                <a:cs typeface="+mn-cs"/>
              </a:rPr>
              <a:t>____Germline mutations –mutation in reproductive cell (egg or sperm) that is transmitted to every cell in offspring</a:t>
            </a:r>
          </a:p>
          <a:p>
            <a:r>
              <a:rPr lang="en-US" sz="1200" kern="1200" dirty="0">
                <a:solidFill>
                  <a:schemeClr val="tx1"/>
                </a:solidFill>
                <a:effectLst/>
                <a:latin typeface="+mn-lt"/>
                <a:ea typeface="+mn-ea"/>
                <a:cs typeface="+mn-cs"/>
              </a:rPr>
              <a:t>•Referred to as “hereditary” or “inherited”</a:t>
            </a:r>
          </a:p>
          <a:p>
            <a:r>
              <a:rPr lang="en-US" sz="1200" kern="1200" dirty="0">
                <a:solidFill>
                  <a:schemeClr val="tx1"/>
                </a:solidFill>
                <a:effectLst/>
                <a:latin typeface="+mn-lt"/>
                <a:ea typeface="+mn-ea"/>
                <a:cs typeface="+mn-cs"/>
              </a:rPr>
              <a:t>•Usually detected in blood/saliva</a:t>
            </a:r>
          </a:p>
          <a:p>
            <a:r>
              <a:rPr lang="en-US" sz="1200" kern="1200" dirty="0">
                <a:solidFill>
                  <a:schemeClr val="tx1"/>
                </a:solidFill>
                <a:effectLst/>
                <a:latin typeface="+mn-lt"/>
                <a:ea typeface="+mn-ea"/>
                <a:cs typeface="+mn-cs"/>
              </a:rPr>
              <a:t>•Can be detected in healthy people = cancer predisposition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Somatic mutations –occurs AFTER conception</a:t>
            </a:r>
          </a:p>
          <a:p>
            <a:r>
              <a:rPr lang="en-US" sz="1200" kern="1200" dirty="0">
                <a:solidFill>
                  <a:schemeClr val="tx1"/>
                </a:solidFill>
                <a:effectLst/>
                <a:latin typeface="+mn-lt"/>
                <a:ea typeface="+mn-ea"/>
                <a:cs typeface="+mn-cs"/>
              </a:rPr>
              <a:t>•In cancers, usually occurs in the tumor cells</a:t>
            </a:r>
          </a:p>
          <a:p>
            <a:r>
              <a:rPr lang="en-US" sz="1200" kern="1200" dirty="0">
                <a:solidFill>
                  <a:schemeClr val="tx1"/>
                </a:solidFill>
                <a:effectLst/>
                <a:latin typeface="+mn-lt"/>
                <a:ea typeface="+mn-ea"/>
                <a:cs typeface="+mn-cs"/>
              </a:rPr>
              <a:t>•Cells that are derived from cells with the mutation also have the mutation</a:t>
            </a:r>
          </a:p>
          <a:p>
            <a:pPr eaLnBrk="1" hangingPunct="1"/>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215F7-9A20-5347-82B8-4FF990F56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46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a:t>
            </a:r>
            <a:r>
              <a:rPr lang="en-US" dirty="0">
                <a:effectLst/>
                <a:latin typeface="Calibri" panose="020F0502020204030204" pitchFamily="34" charset="0"/>
              </a:rPr>
              <a:t> Leigha </a:t>
            </a:r>
            <a:r>
              <a:rPr lang="en-US" dirty="0" err="1">
                <a:effectLst/>
                <a:latin typeface="Calibri" panose="020F0502020204030204" pitchFamily="34" charset="0"/>
              </a:rPr>
              <a:t>Senter</a:t>
            </a:r>
            <a:r>
              <a:rPr lang="en-US" dirty="0">
                <a:effectLst/>
                <a:latin typeface="Calibri" panose="020F0502020204030204" pitchFamily="34" charset="0"/>
              </a:rPr>
              <a:t>-Jamieson, MS, CGC</a:t>
            </a:r>
          </a:p>
          <a:p>
            <a:pPr algn="l"/>
            <a:r>
              <a:rPr lang="en-US" b="1" i="0" dirty="0">
                <a:solidFill>
                  <a:srgbClr val="000000"/>
                </a:solidFill>
                <a:effectLst/>
                <a:highlight>
                  <a:srgbClr val="FFFFFF"/>
                </a:highlight>
                <a:latin typeface="Source Sans Pro" panose="020B0503030403020204" pitchFamily="34" charset="0"/>
              </a:rPr>
              <a:t>Blurred Lines Between Germline and Somatic Testing for Precision Medicine JONS</a:t>
            </a:r>
          </a:p>
          <a:p>
            <a:pPr algn="l"/>
            <a:r>
              <a:rPr lang="en-US" b="0" i="0" u="none" strike="noStrike" dirty="0">
                <a:solidFill>
                  <a:srgbClr val="4D1244"/>
                </a:solidFill>
                <a:effectLst/>
                <a:highlight>
                  <a:srgbClr val="FFFFFF"/>
                </a:highlight>
                <a:latin typeface="Source Sans Pro" panose="020B0503030403020204" pitchFamily="34" charset="0"/>
                <a:hlinkClick r:id="rId3"/>
              </a:rPr>
              <a:t>June 2022 Vol 13, No 6</a:t>
            </a:r>
            <a:endParaRPr lang="en-US" b="0" i="0" dirty="0">
              <a:solidFill>
                <a:srgbClr val="000000"/>
              </a:solidFill>
              <a:effectLst/>
              <a:highlight>
                <a:srgbClr val="FFFFFF"/>
              </a:highligh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A6980C28-974D-0047-9070-CC842131263F}" type="slidenum">
              <a:rPr lang="en-US" smtClean="0"/>
              <a:t>19</a:t>
            </a:fld>
            <a:endParaRPr lang="en-US"/>
          </a:p>
        </p:txBody>
      </p:sp>
    </p:spTree>
    <p:extLst>
      <p:ext uri="{BB962C8B-B14F-4D97-AF65-F5344CB8AC3E}">
        <p14:creationId xmlns:p14="http://schemas.microsoft.com/office/powerpoint/2010/main" val="918024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FRANK</a:t>
            </a:r>
          </a:p>
          <a:p>
            <a:endParaRPr lang="en-US" dirty="0"/>
          </a:p>
          <a:p>
            <a:r>
              <a:rPr lang="en-US" dirty="0"/>
              <a:t>Examples of tissue &amp; germline impacting patient/family</a:t>
            </a:r>
          </a:p>
        </p:txBody>
      </p:sp>
      <p:sp>
        <p:nvSpPr>
          <p:cNvPr id="4" name="Slide Number Placeholder 3"/>
          <p:cNvSpPr>
            <a:spLocks noGrp="1"/>
          </p:cNvSpPr>
          <p:nvPr>
            <p:ph type="sldNum" sz="quarter" idx="5"/>
          </p:nvPr>
        </p:nvSpPr>
        <p:spPr/>
        <p:txBody>
          <a:bodyPr/>
          <a:lstStyle/>
          <a:p>
            <a:fld id="{1EF254E1-CA79-CC41-B4FB-318E03D192E8}" type="slidenum">
              <a:rPr lang="en-US" smtClean="0"/>
              <a:t>24</a:t>
            </a:fld>
            <a:endParaRPr lang="en-US" dirty="0"/>
          </a:p>
        </p:txBody>
      </p:sp>
    </p:spTree>
    <p:extLst>
      <p:ext uri="{BB962C8B-B14F-4D97-AF65-F5344CB8AC3E}">
        <p14:creationId xmlns:p14="http://schemas.microsoft.com/office/powerpoint/2010/main" val="274019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Söhne"/>
              </a:rPr>
              <a:t>A prostate cancer gene expression study is a research investigation that focuses on analyzing the activity levels of genes in prostate cancer cells. Gene expression refers to the process by which information encoded in genes is used to produce functional gene products, such as proteins or RNA molecules.</a:t>
            </a:r>
          </a:p>
          <a:p>
            <a:pPr algn="l"/>
            <a:r>
              <a:rPr lang="en-US" b="0" i="0" dirty="0">
                <a:solidFill>
                  <a:srgbClr val="0D0D0D"/>
                </a:solidFill>
                <a:effectLst/>
                <a:highlight>
                  <a:srgbClr val="FFFFFF"/>
                </a:highlight>
                <a:latin typeface="Söhne"/>
              </a:rPr>
              <a:t>In a prostate cancer gene expression study, researchers typically compare the patterns of gene expression between prostate cancer cells and normal prostate cells. This comparison can help identify genes that are upregulated (expressed at higher levels) or downregulated (expressed at lower levels) in prostate cancer cells compared to normal cells. By identifying these genes, researchers can gain insights into the molecular mechanisms underlying prostate cancer development and progression.</a:t>
            </a:r>
          </a:p>
          <a:p>
            <a:pPr algn="l"/>
            <a:r>
              <a:rPr lang="en-US" b="0" i="0" dirty="0">
                <a:solidFill>
                  <a:srgbClr val="0D0D0D"/>
                </a:solidFill>
                <a:effectLst/>
                <a:highlight>
                  <a:srgbClr val="FFFFFF"/>
                </a:highlight>
                <a:latin typeface="Söhne"/>
              </a:rPr>
              <a:t>Prostate cancer gene expression studies often use techniques such as microarray analysis or RNA sequencing to measure the expression levels of thousands of genes simultaneously. These studies may also involve the analysis of clinical data to correlate gene expression patterns with various clinical parameters, such as tumor stage, grade, or patient outcomes.</a:t>
            </a:r>
          </a:p>
          <a:p>
            <a:pPr algn="l"/>
            <a:r>
              <a:rPr lang="en-US" b="0" i="0" dirty="0">
                <a:solidFill>
                  <a:srgbClr val="0D0D0D"/>
                </a:solidFill>
                <a:effectLst/>
                <a:highlight>
                  <a:srgbClr val="FFFFFF"/>
                </a:highlight>
                <a:latin typeface="Söhne"/>
              </a:rPr>
              <a:t>The findings of prostate cancer gene expression studies can have important implications for understanding the biology of prostate cancer, identifying potential diagnostic markers, predicting patient prognosis, and developing targeted therapies for the disease.</a:t>
            </a:r>
          </a:p>
          <a:p>
            <a:endParaRPr lang="en-US" dirty="0"/>
          </a:p>
        </p:txBody>
      </p:sp>
      <p:sp>
        <p:nvSpPr>
          <p:cNvPr id="4" name="Slide Number Placeholder 3"/>
          <p:cNvSpPr>
            <a:spLocks noGrp="1"/>
          </p:cNvSpPr>
          <p:nvPr>
            <p:ph type="sldNum" sz="quarter" idx="5"/>
          </p:nvPr>
        </p:nvSpPr>
        <p:spPr/>
        <p:txBody>
          <a:bodyPr/>
          <a:lstStyle/>
          <a:p>
            <a:fld id="{A6980C28-974D-0047-9070-CC842131263F}" type="slidenum">
              <a:rPr lang="en-US" smtClean="0"/>
              <a:t>25</a:t>
            </a:fld>
            <a:endParaRPr lang="en-US"/>
          </a:p>
        </p:txBody>
      </p:sp>
    </p:spTree>
    <p:extLst>
      <p:ext uri="{BB962C8B-B14F-4D97-AF65-F5344CB8AC3E}">
        <p14:creationId xmlns:p14="http://schemas.microsoft.com/office/powerpoint/2010/main" val="261836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that often come up in the media</a:t>
            </a:r>
          </a:p>
          <a:p>
            <a:r>
              <a:rPr lang="en-US" dirty="0"/>
              <a:t>- patients find this info and wonder, what does it mean for them?</a:t>
            </a:r>
          </a:p>
          <a:p>
            <a:r>
              <a:rPr lang="en-US" dirty="0"/>
              <a:t>- genetics, genomics, biomarkers, precision medicine = can be very confusing words for patients, caregivers, and also physicians, HCP, and navigators in general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54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8500"/>
            <a:ext cx="4470400" cy="2514600"/>
          </a:xfrm>
        </p:spPr>
      </p:sp>
      <p:sp>
        <p:nvSpPr>
          <p:cNvPr id="3" name="Notes Placeholder 2"/>
          <p:cNvSpPr>
            <a:spLocks noGrp="1"/>
          </p:cNvSpPr>
          <p:nvPr>
            <p:ph type="body" idx="1"/>
          </p:nvPr>
        </p:nvSpPr>
        <p:spPr/>
        <p:txBody>
          <a:bodyPr/>
          <a:lstStyle/>
          <a:p>
            <a:r>
              <a:rPr lang="en-US" sz="1100" b="1" i="0" kern="1200" dirty="0">
                <a:solidFill>
                  <a:schemeClr val="tx1"/>
                </a:solidFill>
                <a:effectLst/>
                <a:latin typeface="+mn-lt"/>
                <a:ea typeface="+mn-ea"/>
                <a:cs typeface="+mn-cs"/>
              </a:rPr>
              <a:t>Table 1</a:t>
            </a:r>
          </a:p>
          <a:p>
            <a:r>
              <a:rPr lang="en-US" sz="1100" b="0" i="0" kern="1200" dirty="0">
                <a:solidFill>
                  <a:schemeClr val="tx1"/>
                </a:solidFill>
                <a:effectLst/>
                <a:latin typeface="+mn-lt"/>
                <a:ea typeface="+mn-ea"/>
                <a:cs typeface="+mn-cs"/>
              </a:rPr>
              <a:t>Medical factors influencing decision making regarding radiation therapy for breast cancer</a:t>
            </a:r>
          </a:p>
          <a:p>
            <a:r>
              <a:rPr lang="en-US" sz="1100" b="0" i="0" kern="1200" dirty="0">
                <a:solidFill>
                  <a:schemeClr val="tx1"/>
                </a:solidFill>
                <a:effectLst/>
                <a:latin typeface="+mn-lt"/>
                <a:ea typeface="+mn-ea"/>
                <a:cs typeface="+mn-cs"/>
              </a:rPr>
              <a:t>Cardiovascular factors• Coronary artery disease• Implanted cardiac </a:t>
            </a:r>
            <a:r>
              <a:rPr lang="en-US" sz="1100" b="0" i="0" kern="1200" dirty="0" err="1">
                <a:solidFill>
                  <a:schemeClr val="tx1"/>
                </a:solidFill>
                <a:effectLst/>
                <a:latin typeface="+mn-lt"/>
                <a:ea typeface="+mn-ea"/>
                <a:cs typeface="+mn-cs"/>
              </a:rPr>
              <a:t>devicesPulmonary</a:t>
            </a:r>
            <a:r>
              <a:rPr lang="en-US" sz="1100" b="0" i="0" kern="1200" dirty="0">
                <a:solidFill>
                  <a:schemeClr val="tx1"/>
                </a:solidFill>
                <a:effectLst/>
                <a:latin typeface="+mn-lt"/>
                <a:ea typeface="+mn-ea"/>
                <a:cs typeface="+mn-cs"/>
              </a:rPr>
              <a:t> factors• Radiation </a:t>
            </a:r>
            <a:r>
              <a:rPr lang="en-US" sz="1100" b="0" i="0" kern="1200" dirty="0" err="1">
                <a:solidFill>
                  <a:schemeClr val="tx1"/>
                </a:solidFill>
                <a:effectLst/>
                <a:latin typeface="+mn-lt"/>
                <a:ea typeface="+mn-ea"/>
                <a:cs typeface="+mn-cs"/>
              </a:rPr>
              <a:t>pneumonitisConnective</a:t>
            </a:r>
            <a:r>
              <a:rPr lang="en-US" sz="1100" b="0" i="0" kern="1200" dirty="0">
                <a:solidFill>
                  <a:schemeClr val="tx1"/>
                </a:solidFill>
                <a:effectLst/>
                <a:latin typeface="+mn-lt"/>
                <a:ea typeface="+mn-ea"/>
                <a:cs typeface="+mn-cs"/>
              </a:rPr>
              <a:t> tissue disease factors• Rheumatoid arthritis• Mixed connective tissue disease• Systemic lupus erythematosus• Scleroderma• Psoriasis• </a:t>
            </a:r>
            <a:r>
              <a:rPr lang="en-US" sz="1100" b="0" i="0" kern="1200" dirty="0" err="1">
                <a:solidFill>
                  <a:schemeClr val="tx1"/>
                </a:solidFill>
                <a:effectLst/>
                <a:latin typeface="+mn-lt"/>
                <a:ea typeface="+mn-ea"/>
                <a:cs typeface="+mn-cs"/>
              </a:rPr>
              <a:t>VitiligoPrior</a:t>
            </a:r>
            <a:r>
              <a:rPr lang="en-US" sz="1100" b="0" i="0" kern="1200" dirty="0">
                <a:solidFill>
                  <a:schemeClr val="tx1"/>
                </a:solidFill>
                <a:effectLst/>
                <a:latin typeface="+mn-lt"/>
                <a:ea typeface="+mn-ea"/>
                <a:cs typeface="+mn-cs"/>
              </a:rPr>
              <a:t> radiation therapy• Prior breast radiation therapy and subsequent in-breast recurrence• High- and low-dose brachytherapy• External beam radiation therapy• Three-dimensional conformal external-beam radiation therapy• History of Hodgkin </a:t>
            </a:r>
            <a:r>
              <a:rPr lang="en-US" sz="1100" b="0" i="0" kern="1200" dirty="0" err="1">
                <a:solidFill>
                  <a:schemeClr val="tx1"/>
                </a:solidFill>
                <a:effectLst/>
                <a:latin typeface="+mn-lt"/>
                <a:ea typeface="+mn-ea"/>
                <a:cs typeface="+mn-cs"/>
              </a:rPr>
              <a:t>lymphomaGenetic</a:t>
            </a:r>
            <a:r>
              <a:rPr lang="en-US" sz="1100" b="0" i="0" kern="1200" dirty="0">
                <a:solidFill>
                  <a:schemeClr val="tx1"/>
                </a:solidFill>
                <a:effectLst/>
                <a:latin typeface="+mn-lt"/>
                <a:ea typeface="+mn-ea"/>
                <a:cs typeface="+mn-cs"/>
              </a:rPr>
              <a:t> factors• </a:t>
            </a:r>
            <a:r>
              <a:rPr lang="en-US" sz="1100" b="0" i="1" kern="1200" dirty="0">
                <a:solidFill>
                  <a:schemeClr val="tx1"/>
                </a:solidFill>
                <a:effectLst/>
                <a:latin typeface="+mn-lt"/>
                <a:ea typeface="+mn-ea"/>
                <a:cs typeface="+mn-cs"/>
              </a:rPr>
              <a:t>BRCA1/2</a:t>
            </a:r>
            <a:r>
              <a:rPr lang="en-US" sz="1100" b="0" i="0" kern="1200" dirty="0">
                <a:solidFill>
                  <a:schemeClr val="tx1"/>
                </a:solidFill>
                <a:effectLst/>
                <a:latin typeface="+mn-lt"/>
                <a:ea typeface="+mn-ea"/>
                <a:cs typeface="+mn-cs"/>
              </a:rPr>
              <a:t> mutations• Li-</a:t>
            </a:r>
            <a:r>
              <a:rPr lang="en-US" sz="1100" b="0" i="0" kern="1200" dirty="0" err="1">
                <a:solidFill>
                  <a:schemeClr val="tx1"/>
                </a:solidFill>
                <a:effectLst/>
                <a:latin typeface="+mn-lt"/>
                <a:ea typeface="+mn-ea"/>
                <a:cs typeface="+mn-cs"/>
              </a:rPr>
              <a:t>Fraumeni</a:t>
            </a:r>
            <a:r>
              <a:rPr lang="en-US" sz="1100" b="0" i="0" kern="1200" dirty="0">
                <a:solidFill>
                  <a:schemeClr val="tx1"/>
                </a:solidFill>
                <a:effectLst/>
                <a:latin typeface="+mn-lt"/>
                <a:ea typeface="+mn-ea"/>
                <a:cs typeface="+mn-cs"/>
              </a:rPr>
              <a:t> syndrome• Cowden syndrome• Ataxia telangiectasia syndrome</a:t>
            </a:r>
          </a:p>
          <a:p>
            <a:endParaRPr lang="en-US" dirty="0"/>
          </a:p>
          <a:p>
            <a:r>
              <a:rPr lang="en-US"/>
              <a:t>https://www.ncbi.nlm.nih.gov/pmc/articles/PMC4242405/table/t1-ijwh-6-945/</a:t>
            </a:r>
            <a:endParaRPr lang="en-US" dirty="0"/>
          </a:p>
        </p:txBody>
      </p:sp>
    </p:spTree>
    <p:extLst>
      <p:ext uri="{BB962C8B-B14F-4D97-AF65-F5344CB8AC3E}">
        <p14:creationId xmlns:p14="http://schemas.microsoft.com/office/powerpoint/2010/main" val="1702796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26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 panose="020B0604020202020204" pitchFamily="34" charset="0"/>
              <a:buChar char="•"/>
              <a:defRPr/>
            </a:pPr>
            <a:r>
              <a:rPr lang="en-US" dirty="0">
                <a:latin typeface="Century Gothic" panose="020B0502020202020204" pitchFamily="34" charset="0"/>
              </a:rPr>
              <a:t>EXPRESSION – Normal cells express PSMA within the cell vs. Cancer cells express it outside the cell @ membrane</a:t>
            </a:r>
          </a:p>
          <a:p>
            <a:pPr marL="175856" indent="-175856">
              <a:buFont typeface="Arial" panose="020B0604020202020204" pitchFamily="34" charset="0"/>
              <a:buChar char="•"/>
              <a:defRPr/>
            </a:pPr>
            <a:r>
              <a:rPr lang="en-US" dirty="0">
                <a:latin typeface="Century Gothic" panose="020B0502020202020204" pitchFamily="34" charset="0"/>
              </a:rPr>
              <a:t>Over expressed 1000x higher approx. in cancer cells</a:t>
            </a:r>
          </a:p>
          <a:p>
            <a:pPr marL="175856" indent="-175856">
              <a:buFont typeface="Arial" panose="020B0604020202020204" pitchFamily="34" charset="0"/>
              <a:buChar char="•"/>
              <a:defRPr/>
            </a:pPr>
            <a:r>
              <a:rPr lang="en-US" dirty="0">
                <a:latin typeface="Century Gothic" panose="020B0502020202020204" pitchFamily="34" charset="0"/>
              </a:rPr>
              <a:t>DENSITY much higher as well</a:t>
            </a:r>
          </a:p>
          <a:p>
            <a:pPr marL="175856" indent="-175856">
              <a:buFont typeface="Arial" panose="020B0604020202020204" pitchFamily="34" charset="0"/>
              <a:buChar char="•"/>
              <a:defRPr/>
            </a:pPr>
            <a:endParaRPr lang="en-US" dirty="0">
              <a:latin typeface="Century Gothic" panose="020B0502020202020204" pitchFamily="34" charset="0"/>
            </a:endParaRPr>
          </a:p>
          <a:p>
            <a:pPr marL="175856" indent="-175856">
              <a:buFont typeface="Arial" panose="020B0604020202020204" pitchFamily="34" charset="0"/>
              <a:buChar char="•"/>
              <a:defRPr/>
            </a:pPr>
            <a:r>
              <a:rPr lang="en-US" dirty="0">
                <a:latin typeface="Century Gothic" panose="020B0502020202020204" pitchFamily="34" charset="0"/>
              </a:rPr>
              <a:t>With PSMA scans, we exploit these differences to get precise imaging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it binds, the cell takes it in, then gives off those gamma ray emissions, which show up on the scan (homing signal/GPS tracker)</a:t>
            </a:r>
          </a:p>
          <a:p>
            <a:endParaRPr lang="en-US" dirty="0"/>
          </a:p>
          <a:p>
            <a:r>
              <a:rPr lang="en-US" dirty="0"/>
              <a:t>AUTHOR=Chen </a:t>
            </a:r>
            <a:r>
              <a:rPr lang="en-US" dirty="0" err="1"/>
              <a:t>Jiaxian</a:t>
            </a:r>
            <a:r>
              <a:rPr lang="en-US" dirty="0"/>
              <a:t>, Qi Lin, Tang </a:t>
            </a:r>
            <a:r>
              <a:rPr lang="en-US" dirty="0" err="1"/>
              <a:t>Yongxiang</a:t>
            </a:r>
            <a:r>
              <a:rPr lang="en-US" dirty="0"/>
              <a:t>, Tang </a:t>
            </a:r>
            <a:r>
              <a:rPr lang="en-US" dirty="0" err="1"/>
              <a:t>Guyu</a:t>
            </a:r>
            <a:r>
              <a:rPr lang="en-US" dirty="0"/>
              <a:t>, Gan Yu, Cai Yi</a:t>
            </a:r>
          </a:p>
          <a:p>
            <a:endParaRPr lang="en-US" dirty="0"/>
          </a:p>
          <a:p>
            <a:r>
              <a:rPr lang="en-US" dirty="0"/>
              <a:t>	 </a:t>
            </a:r>
          </a:p>
          <a:p>
            <a:endParaRPr lang="en-US" dirty="0"/>
          </a:p>
          <a:p>
            <a:r>
              <a:rPr lang="en-US" dirty="0"/>
              <a:t>TITLE=Current role of prostate-specific membrane antigen-based imaging and radioligand therapy in castration-resistant prostate cancer  </a:t>
            </a:r>
          </a:p>
          <a:p>
            <a:endParaRPr lang="en-US" dirty="0"/>
          </a:p>
          <a:p>
            <a:r>
              <a:rPr lang="en-US" dirty="0"/>
              <a:t>	</a:t>
            </a:r>
          </a:p>
          <a:p>
            <a:endParaRPr lang="en-US" dirty="0"/>
          </a:p>
          <a:p>
            <a:r>
              <a:rPr lang="en-US" dirty="0"/>
              <a:t>JOURNAL=Frontiers in Cell and Developmental Biology     </a:t>
            </a:r>
          </a:p>
          <a:p>
            <a:endParaRPr lang="en-US" dirty="0"/>
          </a:p>
          <a:p>
            <a:r>
              <a:rPr lang="en-US" dirty="0"/>
              <a:t>	</a:t>
            </a:r>
          </a:p>
          <a:p>
            <a:endParaRPr lang="en-US" dirty="0"/>
          </a:p>
          <a:p>
            <a:r>
              <a:rPr lang="en-US" dirty="0"/>
              <a:t>VOLUME=10      </a:t>
            </a:r>
          </a:p>
          <a:p>
            <a:endParaRPr lang="en-US" dirty="0"/>
          </a:p>
          <a:p>
            <a:r>
              <a:rPr lang="en-US" dirty="0"/>
              <a:t>	</a:t>
            </a:r>
          </a:p>
          <a:p>
            <a:endParaRPr lang="en-US" dirty="0"/>
          </a:p>
          <a:p>
            <a:r>
              <a:rPr lang="en-US" dirty="0"/>
              <a:t>YEAR=2022   </a:t>
            </a:r>
          </a:p>
          <a:p>
            <a:endParaRPr lang="en-US" dirty="0"/>
          </a:p>
          <a:p>
            <a:r>
              <a:rPr lang="en-US" dirty="0"/>
              <a:t>		</a:t>
            </a:r>
          </a:p>
          <a:p>
            <a:endParaRPr lang="en-US" dirty="0"/>
          </a:p>
          <a:p>
            <a:r>
              <a:rPr lang="en-US" dirty="0"/>
              <a:t>URL=https://</a:t>
            </a:r>
            <a:r>
              <a:rPr lang="en-US" dirty="0" err="1"/>
              <a:t>www.frontiersin.org</a:t>
            </a:r>
            <a:r>
              <a:rPr lang="en-US" dirty="0"/>
              <a:t>/articles/10.3389/fcell.2022.958180 </a:t>
            </a:r>
          </a:p>
        </p:txBody>
      </p:sp>
      <p:sp>
        <p:nvSpPr>
          <p:cNvPr id="4" name="Slide Number Placeholder 3"/>
          <p:cNvSpPr>
            <a:spLocks noGrp="1"/>
          </p:cNvSpPr>
          <p:nvPr>
            <p:ph type="sldNum" sz="quarter" idx="5"/>
          </p:nvPr>
        </p:nvSpPr>
        <p:spPr/>
        <p:txBody>
          <a:bodyPr/>
          <a:lstStyle/>
          <a:p>
            <a:fld id="{A6980C28-974D-0047-9070-CC842131263F}" type="slidenum">
              <a:rPr lang="en-US" smtClean="0"/>
              <a:t>33</a:t>
            </a:fld>
            <a:endParaRPr lang="en-US"/>
          </a:p>
        </p:txBody>
      </p:sp>
    </p:spTree>
    <p:extLst>
      <p:ext uri="{BB962C8B-B14F-4D97-AF65-F5344CB8AC3E}">
        <p14:creationId xmlns:p14="http://schemas.microsoft.com/office/powerpoint/2010/main" val="3450573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FRANK</a:t>
            </a:r>
          </a:p>
          <a:p>
            <a:endParaRPr lang="en-US" dirty="0"/>
          </a:p>
          <a:p>
            <a:r>
              <a:rPr lang="en-US" dirty="0"/>
              <a:t>Examples of tissue &amp; germline impacting patient/family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02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highlight>
                  <a:srgbClr val="FFFFFF"/>
                </a:highlight>
                <a:latin typeface="Roboto" panose="02000000000000000000" pitchFamily="2" charset="0"/>
              </a:rPr>
              <a:t>Moore DC, </a:t>
            </a:r>
            <a:r>
              <a:rPr lang="en-US" b="0" i="0" dirty="0" err="1">
                <a:solidFill>
                  <a:srgbClr val="212121"/>
                </a:solidFill>
                <a:effectLst/>
                <a:highlight>
                  <a:srgbClr val="FFFFFF"/>
                </a:highlight>
                <a:latin typeface="Roboto" panose="02000000000000000000" pitchFamily="2" charset="0"/>
              </a:rPr>
              <a:t>Guinigundo</a:t>
            </a:r>
            <a:r>
              <a:rPr lang="en-US" b="0" i="0" dirty="0">
                <a:solidFill>
                  <a:srgbClr val="212121"/>
                </a:solidFill>
                <a:effectLst/>
                <a:highlight>
                  <a:srgbClr val="FFFFFF"/>
                </a:highlight>
                <a:latin typeface="Roboto" panose="02000000000000000000" pitchFamily="2" charset="0"/>
              </a:rPr>
              <a:t> AS. The Role of Biomarkers in Guiding Clinical Decision-Making in Oncology. J Adv </a:t>
            </a:r>
            <a:r>
              <a:rPr lang="en-US" b="0" i="0" dirty="0" err="1">
                <a:solidFill>
                  <a:srgbClr val="212121"/>
                </a:solidFill>
                <a:effectLst/>
                <a:highlight>
                  <a:srgbClr val="FFFFFF"/>
                </a:highlight>
                <a:latin typeface="Roboto" panose="02000000000000000000" pitchFamily="2" charset="0"/>
              </a:rPr>
              <a:t>Pract</a:t>
            </a:r>
            <a:r>
              <a:rPr lang="en-US" b="0" i="0" dirty="0">
                <a:solidFill>
                  <a:srgbClr val="212121"/>
                </a:solidFill>
                <a:effectLst/>
                <a:highlight>
                  <a:srgbClr val="FFFFFF"/>
                </a:highlight>
                <a:latin typeface="Roboto" panose="02000000000000000000" pitchFamily="2" charset="0"/>
              </a:rPr>
              <a:t> Oncol. 2023 Apr;14(Suppl 1):15-37. </a:t>
            </a:r>
            <a:r>
              <a:rPr lang="en-US" b="0" i="0" dirty="0" err="1">
                <a:solidFill>
                  <a:srgbClr val="212121"/>
                </a:solidFill>
                <a:effectLst/>
                <a:highlight>
                  <a:srgbClr val="FFFFFF"/>
                </a:highlight>
                <a:latin typeface="Roboto" panose="02000000000000000000" pitchFamily="2" charset="0"/>
              </a:rPr>
              <a:t>doi</a:t>
            </a:r>
            <a:r>
              <a:rPr lang="en-US" b="0" i="0" dirty="0">
                <a:solidFill>
                  <a:srgbClr val="212121"/>
                </a:solidFill>
                <a:effectLst/>
                <a:highlight>
                  <a:srgbClr val="FFFFFF"/>
                </a:highlight>
                <a:latin typeface="Roboto" panose="02000000000000000000" pitchFamily="2" charset="0"/>
              </a:rPr>
              <a:t>: 10.6004/jadpro.2023.14.3.17. </a:t>
            </a:r>
            <a:r>
              <a:rPr lang="en-US" b="0" i="0" dirty="0" err="1">
                <a:solidFill>
                  <a:srgbClr val="212121"/>
                </a:solidFill>
                <a:effectLst/>
                <a:highlight>
                  <a:srgbClr val="FFFFFF"/>
                </a:highlight>
                <a:latin typeface="Roboto" panose="02000000000000000000" pitchFamily="2" charset="0"/>
              </a:rPr>
              <a:t>Epub</a:t>
            </a:r>
            <a:r>
              <a:rPr lang="en-US" b="0" i="0" dirty="0">
                <a:solidFill>
                  <a:srgbClr val="212121"/>
                </a:solidFill>
                <a:effectLst/>
                <a:highlight>
                  <a:srgbClr val="FFFFFF"/>
                </a:highlight>
                <a:latin typeface="Roboto" panose="02000000000000000000" pitchFamily="2" charset="0"/>
              </a:rPr>
              <a:t> 2023 Apr 1. PMID: 37206905; PMCID: PMC10190804.</a:t>
            </a:r>
            <a:endParaRPr lang="en-US" dirty="0"/>
          </a:p>
        </p:txBody>
      </p:sp>
      <p:sp>
        <p:nvSpPr>
          <p:cNvPr id="4" name="Slide Number Placeholder 3"/>
          <p:cNvSpPr>
            <a:spLocks noGrp="1"/>
          </p:cNvSpPr>
          <p:nvPr>
            <p:ph type="sldNum" sz="quarter" idx="5"/>
          </p:nvPr>
        </p:nvSpPr>
        <p:spPr/>
        <p:txBody>
          <a:bodyPr/>
          <a:lstStyle/>
          <a:p>
            <a:fld id="{A6980C28-974D-0047-9070-CC842131263F}" type="slidenum">
              <a:rPr lang="en-US" smtClean="0"/>
              <a:t>38</a:t>
            </a:fld>
            <a:endParaRPr lang="en-US"/>
          </a:p>
        </p:txBody>
      </p:sp>
    </p:spTree>
    <p:extLst>
      <p:ext uri="{BB962C8B-B14F-4D97-AF65-F5344CB8AC3E}">
        <p14:creationId xmlns:p14="http://schemas.microsoft.com/office/powerpoint/2010/main" val="4232964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642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 Rama</a:t>
            </a:r>
          </a:p>
        </p:txBody>
      </p:sp>
    </p:spTree>
    <p:extLst>
      <p:ext uri="{BB962C8B-B14F-4D97-AF65-F5344CB8AC3E}">
        <p14:creationId xmlns:p14="http://schemas.microsoft.com/office/powerpoint/2010/main" val="2865353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Dela Rama</a:t>
            </a:r>
          </a:p>
          <a:p>
            <a:r>
              <a:rPr lang="en-US" dirty="0"/>
              <a:t>Khan has next test question</a:t>
            </a:r>
          </a:p>
        </p:txBody>
      </p:sp>
    </p:spTree>
    <p:extLst>
      <p:ext uri="{BB962C8B-B14F-4D97-AF65-F5344CB8AC3E}">
        <p14:creationId xmlns:p14="http://schemas.microsoft.com/office/powerpoint/2010/main" val="3450505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r>
              <a:rPr lang="en-US" b="0" i="0" dirty="0" err="1">
                <a:solidFill>
                  <a:srgbClr val="000000"/>
                </a:solidFill>
                <a:effectLst/>
                <a:highlight>
                  <a:srgbClr val="FFFFFF"/>
                </a:highlight>
                <a:latin typeface="Open Sans" panose="020B0606030504020204" pitchFamily="34" charset="0"/>
              </a:rPr>
              <a:t>Genome.gov</a:t>
            </a:r>
            <a:endParaRPr lang="en-US" b="0" i="0" dirty="0">
              <a:solidFill>
                <a:srgbClr val="000000"/>
              </a:solidFill>
              <a:effectLst/>
              <a:highlight>
                <a:srgbClr val="FFFFFF"/>
              </a:highlight>
              <a:latin typeface="Open Sans" panose="020B0606030504020204" pitchFamily="34" charset="0"/>
            </a:endParaRPr>
          </a:p>
          <a:p>
            <a:pPr algn="l" rtl="0" latinLnBrk="0"/>
            <a:r>
              <a:rPr lang="en-US" b="0" i="0" dirty="0">
                <a:solidFill>
                  <a:srgbClr val="000000"/>
                </a:solidFill>
                <a:effectLst/>
                <a:highlight>
                  <a:srgbClr val="FFFFFF"/>
                </a:highlight>
                <a:latin typeface="Open Sans" panose="020B0606030504020204" pitchFamily="34" charset="0"/>
              </a:rPr>
              <a:t>https://</a:t>
            </a:r>
            <a:r>
              <a:rPr lang="en-US" b="0" i="0" dirty="0" err="1">
                <a:solidFill>
                  <a:srgbClr val="000000"/>
                </a:solidFill>
                <a:effectLst/>
                <a:highlight>
                  <a:srgbClr val="FFFFFF"/>
                </a:highlight>
                <a:latin typeface="Open Sans" panose="020B0606030504020204" pitchFamily="34" charset="0"/>
              </a:rPr>
              <a:t>www.genome.gov</a:t>
            </a:r>
            <a:r>
              <a:rPr lang="en-US" b="0" i="0" dirty="0">
                <a:solidFill>
                  <a:srgbClr val="000000"/>
                </a:solidFill>
                <a:effectLst/>
                <a:highlight>
                  <a:srgbClr val="FFFFFF"/>
                </a:highlight>
                <a:latin typeface="Open Sans" panose="020B0606030504020204" pitchFamily="34" charset="0"/>
              </a:rPr>
              <a:t>/about-genomics/fact-sheets/Understanding-COVID-19-mRNA-Vaccines</a:t>
            </a:r>
          </a:p>
          <a:p>
            <a:pPr algn="l" rtl="0" latinLnBrk="0"/>
            <a:endParaRPr lang="en-US" b="0" i="0" dirty="0">
              <a:solidFill>
                <a:srgbClr val="000000"/>
              </a:solidFill>
              <a:effectLst/>
              <a:highlight>
                <a:srgbClr val="FFFFFF"/>
              </a:highlight>
              <a:latin typeface="Open Sans" panose="020B0606030504020204" pitchFamily="34" charset="0"/>
            </a:endParaRPr>
          </a:p>
          <a:p>
            <a:pPr algn="l" rtl="0" latinLnBrk="0"/>
            <a:r>
              <a:rPr lang="en-US" b="0" i="0" dirty="0">
                <a:solidFill>
                  <a:srgbClr val="000000"/>
                </a:solidFill>
                <a:effectLst/>
                <a:highlight>
                  <a:srgbClr val="FFFFFF"/>
                </a:highlight>
                <a:latin typeface="Open Sans" panose="020B0606030504020204" pitchFamily="34" charset="0"/>
              </a:rPr>
              <a:t>How does an mRNA vaccine work?</a:t>
            </a:r>
          </a:p>
          <a:p>
            <a:pPr algn="l"/>
            <a:r>
              <a:rPr lang="en-US" b="0" i="0" dirty="0">
                <a:solidFill>
                  <a:srgbClr val="000000"/>
                </a:solidFill>
                <a:effectLst/>
                <a:highlight>
                  <a:srgbClr val="FFFFFF"/>
                </a:highlight>
                <a:latin typeface="Open Sans" panose="020B0606030504020204" pitchFamily="34" charset="0"/>
              </a:rPr>
              <a:t>mRNA acts as a cellular messenger. DNA, which is stored in a cell’s nucleus, encodes the genetic information for making proteins. mRNA transfers a copy of this genetic information outside of the nucleus, to a cell’s cytoplasm, where it is translated into amino acids by ribosomes and then folded into complete proteins. mRNA is a short-lived molecule, meaning it degrades easily and does not last long inside cells.</a:t>
            </a:r>
          </a:p>
          <a:p>
            <a:pPr algn="l"/>
            <a:r>
              <a:rPr lang="en-US" b="0" i="0" dirty="0">
                <a:solidFill>
                  <a:srgbClr val="000000"/>
                </a:solidFill>
                <a:effectLst/>
                <a:highlight>
                  <a:srgbClr val="FFFFFF"/>
                </a:highlight>
                <a:latin typeface="Open Sans" panose="020B0606030504020204" pitchFamily="34" charset="0"/>
              </a:rPr>
              <a:t> </a:t>
            </a:r>
          </a:p>
          <a:p>
            <a:pPr algn="l"/>
            <a:r>
              <a:rPr lang="en-US" b="0" i="0" dirty="0">
                <a:solidFill>
                  <a:srgbClr val="000000"/>
                </a:solidFill>
                <a:effectLst/>
                <a:highlight>
                  <a:srgbClr val="FFFFFF"/>
                </a:highlight>
                <a:latin typeface="Open Sans" panose="020B0606030504020204" pitchFamily="34" charset="0"/>
              </a:rPr>
              <a:t>By injecting cells with a synthetic mRNA that encodes a viral spike protein, an mRNA vaccine can direct human cells to make a viral spike protein and evoke an immune response without a person ever having been exposed to the viral material.</a:t>
            </a:r>
          </a:p>
          <a:p>
            <a:pPr algn="l"/>
            <a:r>
              <a:rPr lang="en-US" b="0" i="0" dirty="0">
                <a:solidFill>
                  <a:srgbClr val="000000"/>
                </a:solidFill>
                <a:effectLst/>
                <a:highlight>
                  <a:srgbClr val="FFFFFF"/>
                </a:highlight>
                <a:latin typeface="Open Sans" panose="020B0606030504020204" pitchFamily="34" charset="0"/>
              </a:rPr>
              <a:t> </a:t>
            </a:r>
          </a:p>
          <a:p>
            <a:pPr algn="l"/>
            <a:r>
              <a:rPr lang="en-US" b="0" i="0" dirty="0">
                <a:solidFill>
                  <a:srgbClr val="000000"/>
                </a:solidFill>
                <a:effectLst/>
                <a:highlight>
                  <a:srgbClr val="FFFFFF"/>
                </a:highlight>
                <a:latin typeface="Open Sans" panose="020B0606030504020204" pitchFamily="34" charset="0"/>
              </a:rPr>
              <a:t>These viral spike proteins, or antigens, normally coat the surface of the virus and are recognized by antibodies and other immune cells that prepare and protect the body against the virus. If a person is later exposed to the virus, antibodies and other parts of the immune system can recognize and attack the virus before it can infect healthy cells or cause illness.</a:t>
            </a:r>
          </a:p>
          <a:p>
            <a:br>
              <a:rPr lang="en-US" dirty="0"/>
            </a:br>
            <a:endParaRPr lang="en-US" dirty="0"/>
          </a:p>
        </p:txBody>
      </p:sp>
      <p:sp>
        <p:nvSpPr>
          <p:cNvPr id="4" name="Slide Number Placeholder 3"/>
          <p:cNvSpPr>
            <a:spLocks noGrp="1"/>
          </p:cNvSpPr>
          <p:nvPr>
            <p:ph type="sldNum" sz="quarter" idx="5"/>
          </p:nvPr>
        </p:nvSpPr>
        <p:spPr/>
        <p:txBody>
          <a:bodyPr/>
          <a:lstStyle/>
          <a:p>
            <a:fld id="{A6980C28-974D-0047-9070-CC842131263F}" type="slidenum">
              <a:rPr lang="en-US" smtClean="0"/>
              <a:t>49</a:t>
            </a:fld>
            <a:endParaRPr lang="en-US"/>
          </a:p>
        </p:txBody>
      </p:sp>
    </p:spTree>
    <p:extLst>
      <p:ext uri="{BB962C8B-B14F-4D97-AF65-F5344CB8AC3E}">
        <p14:creationId xmlns:p14="http://schemas.microsoft.com/office/powerpoint/2010/main" val="190215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precision medicine treatment options evolve, the complexity of what cancer patients and caregivers need to understand to be active members in their health care team has increased dramatically. Developing clear, consistent precision medicine terminology is critically important to ensure patients are making informed decisions and receiving optimal care. With this goal in mind, CSC worked with patients and caregivers to develop this Precision Medicine Plain Language Lexicon. We hope that this lexicon, and future iterations of it, will allow oncology professionals and patients speak in a common language, reducing confusion, streamlining communication, and improving patient and caregiver understanding of precision medicine.  This lexicon was developed with support and input from oncology professionals and has been subject to iterative patient and caregiver testing. Inspired by the efforts of the Consistent Testing Terminology Working Group, which included dozens of patient advocacy groups, oncology professional organizations and industry representatives, this lexicon includes the terms established by this workgroup, defines them, as well as other important terms and concepts.  Over 300 cancer patients and caregivers, as well as 300 members of the general public were surveyed to validate that the definitions were clear to the vast majority (81-90% overall and at least 71% of respondents reporting household income &lt;$50k &amp; education &lt;Bachelor’s degree).  This survey also ranked preference for terms to use when there were multiple options. Nearly all terms are written at an eighth-grade reading level or below, to ensure greater and wider understanding by the general public.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66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Why is DNA repair important in cancer?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With some cancer treatments, we aim to inflict DNA damage to the cancer cells, but at the same time, avoiding damage to the normal cells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Cancer cells are good at dividing quickly (although irregularly), but thankfully, they are not very good about repairing themselves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Basic biology of cancer treatment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LEFT CORNER: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What causes DNA damage?</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lang="en-US" sz="2400" dirty="0" err="1"/>
              <a:t>Envir</a:t>
            </a:r>
            <a:r>
              <a:rPr lang="en-US" sz="2400" dirty="0"/>
              <a:t> = associated with sporadic / random / general population risk</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lang="en-US" sz="2400" dirty="0"/>
              <a:t>Normal </a:t>
            </a:r>
            <a:r>
              <a:rPr lang="en-US" sz="2400" dirty="0" err="1"/>
              <a:t>phys</a:t>
            </a:r>
            <a:r>
              <a:rPr lang="en-US" sz="2400" dirty="0"/>
              <a:t> = again random – DNA replication is a complex process / a lot of moving parts – probably amazing that we don’t have more cancers (human body is amazing…)</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lang="en-US" sz="2400" dirty="0"/>
              <a:t>Chemo &amp; Radiation: cancer treatments --- inflicting controlled damage</a:t>
            </a:r>
          </a:p>
          <a:p>
            <a:pPr marL="800100" marR="0" lvl="1" indent="-342900" algn="l" defTabSz="914400" rtl="0" eaLnBrk="1" fontAlgn="auto" latinLnBrk="0" hangingPunct="1">
              <a:lnSpc>
                <a:spcPct val="100000"/>
              </a:lnSpc>
              <a:spcBef>
                <a:spcPts val="0"/>
              </a:spcBef>
              <a:spcAft>
                <a:spcPts val="0"/>
              </a:spcAft>
              <a:buClrTx/>
              <a:buSzTx/>
              <a:buFontTx/>
              <a:buChar char="-"/>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SS breaks: PARP1 is the “mechanic on 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DS breaks: BRCA1/2 (other HRR 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Replication lesions: PARP1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3600" b="0" i="0" dirty="0">
                <a:solidFill>
                  <a:srgbClr val="333333"/>
                </a:solidFill>
                <a:effectLst/>
                <a:latin typeface="-apple-system"/>
              </a:rPr>
              <a:t>DNA lesion refers to a section of a DNA molecule containing a primary damaged site i.e. a base alteration, a base deletion, a sugar alteration or a strand break. Replication before repair, or inefficient repair, can result in the fixation of a primary lesion as a permanent mutation.</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DNA Adducts / Base Damage: PARP1 again</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3600" b="0" i="0" dirty="0">
                <a:solidFill>
                  <a:srgbClr val="202122"/>
                </a:solidFill>
                <a:effectLst/>
                <a:latin typeface="Arial" panose="020B0604020202020204" pitchFamily="34" charset="0"/>
              </a:rPr>
              <a:t>In </a:t>
            </a:r>
            <a:r>
              <a:rPr lang="en-US" sz="3600" b="0" i="0" u="none" strike="noStrike" dirty="0">
                <a:solidFill>
                  <a:srgbClr val="0645AD"/>
                </a:solidFill>
                <a:effectLst/>
                <a:latin typeface="Arial" panose="020B0604020202020204" pitchFamily="34" charset="0"/>
                <a:hlinkClick r:id="rId3" tooltip="Molecular genetics"/>
              </a:rPr>
              <a:t>molecular genetics</a:t>
            </a:r>
            <a:r>
              <a:rPr lang="en-US" sz="3600" b="0" i="0" dirty="0">
                <a:solidFill>
                  <a:srgbClr val="202122"/>
                </a:solidFill>
                <a:effectLst/>
                <a:latin typeface="Arial" panose="020B0604020202020204" pitchFamily="34" charset="0"/>
              </a:rPr>
              <a:t>, a </a:t>
            </a:r>
            <a:r>
              <a:rPr lang="en-US" sz="3600" b="1" i="0" dirty="0">
                <a:solidFill>
                  <a:srgbClr val="202122"/>
                </a:solidFill>
                <a:effectLst/>
                <a:latin typeface="Arial" panose="020B0604020202020204" pitchFamily="34" charset="0"/>
              </a:rPr>
              <a:t>DNA adduct</a:t>
            </a:r>
            <a:r>
              <a:rPr lang="en-US" sz="3600" b="0" i="0" dirty="0">
                <a:solidFill>
                  <a:srgbClr val="202122"/>
                </a:solidFill>
                <a:effectLst/>
                <a:latin typeface="Arial" panose="020B0604020202020204" pitchFamily="34" charset="0"/>
              </a:rPr>
              <a:t> is a segment of </a:t>
            </a:r>
            <a:r>
              <a:rPr lang="en-US" sz="3600" b="0" i="0" u="none" strike="noStrike" dirty="0">
                <a:solidFill>
                  <a:srgbClr val="0645AD"/>
                </a:solidFill>
                <a:effectLst/>
                <a:latin typeface="Arial" panose="020B0604020202020204" pitchFamily="34" charset="0"/>
                <a:hlinkClick r:id="rId4" tooltip="DNA"/>
              </a:rPr>
              <a:t>DNA</a:t>
            </a:r>
            <a:r>
              <a:rPr lang="en-US" sz="3600" b="0" i="0" dirty="0">
                <a:solidFill>
                  <a:srgbClr val="202122"/>
                </a:solidFill>
                <a:effectLst/>
                <a:latin typeface="Arial" panose="020B0604020202020204" pitchFamily="34" charset="0"/>
              </a:rPr>
              <a:t> bound to a </a:t>
            </a:r>
            <a:r>
              <a:rPr lang="en-US" sz="3600" b="0" i="0" u="none" strike="noStrike" dirty="0">
                <a:solidFill>
                  <a:srgbClr val="0645AD"/>
                </a:solidFill>
                <a:effectLst/>
                <a:latin typeface="Arial" panose="020B0604020202020204" pitchFamily="34" charset="0"/>
                <a:hlinkClick r:id="rId5" tooltip="Carcinogen"/>
              </a:rPr>
              <a:t>cancer-causing chemical</a:t>
            </a:r>
            <a:r>
              <a:rPr lang="en-US" sz="3600" b="0" i="0" dirty="0">
                <a:solidFill>
                  <a:srgbClr val="202122"/>
                </a:solidFill>
                <a:effectLst/>
                <a:latin typeface="Arial" panose="020B0604020202020204" pitchFamily="34" charset="0"/>
              </a:rPr>
              <a:t>. This process could lead to the development of cancerous cells, or </a:t>
            </a:r>
            <a:r>
              <a:rPr lang="en-US" sz="3600" b="0" i="0" u="none" strike="noStrike" dirty="0">
                <a:solidFill>
                  <a:srgbClr val="0645AD"/>
                </a:solidFill>
                <a:effectLst/>
                <a:latin typeface="Arial" panose="020B0604020202020204" pitchFamily="34" charset="0"/>
                <a:hlinkClick r:id="rId6" tooltip="Carcinogenesis"/>
              </a:rPr>
              <a:t>carcinogenesis</a:t>
            </a:r>
            <a:r>
              <a:rPr lang="en-US" sz="3600" b="0" i="0" dirty="0">
                <a:solidFill>
                  <a:srgbClr val="202122"/>
                </a:solidFill>
                <a:effectLst/>
                <a:latin typeface="Arial" panose="020B0604020202020204" pitchFamily="34" charset="0"/>
              </a:rPr>
              <a:t>. DNA adducts in scientific experiments are used as </a:t>
            </a:r>
            <a:r>
              <a:rPr lang="en-US" sz="3600" b="0" i="0" u="none" strike="noStrike" dirty="0">
                <a:solidFill>
                  <a:srgbClr val="0645AD"/>
                </a:solidFill>
                <a:effectLst/>
                <a:latin typeface="Arial" panose="020B0604020202020204" pitchFamily="34" charset="0"/>
                <a:hlinkClick r:id="rId7" tooltip="Biomarker"/>
              </a:rPr>
              <a:t>biomarkers</a:t>
            </a:r>
            <a:r>
              <a:rPr lang="en-US" sz="3600" b="0" i="0" dirty="0">
                <a:solidFill>
                  <a:srgbClr val="202122"/>
                </a:solidFill>
                <a:effectLst/>
                <a:latin typeface="Arial" panose="020B0604020202020204" pitchFamily="34" charset="0"/>
              </a:rPr>
              <a:t> of exposure. </a:t>
            </a:r>
            <a:endParaRPr lang="en-US" sz="2400" b="0" i="0" dirty="0">
              <a:solidFill>
                <a:srgbClr val="202122"/>
              </a:solidFill>
              <a:effectLst/>
              <a:latin typeface="Arial" panose="020B0604020202020204" pitchFamily="34" charset="0"/>
            </a:endParaRPr>
          </a:p>
          <a:p>
            <a:pPr algn="l"/>
            <a:r>
              <a:rPr lang="en-US" sz="3600" b="0" i="0" dirty="0">
                <a:solidFill>
                  <a:srgbClr val="000000"/>
                </a:solidFill>
                <a:effectLst/>
                <a:latin typeface="Linux Libertine"/>
              </a:rPr>
              <a:t>Chemicals that form DNA adducts</a:t>
            </a:r>
            <a:r>
              <a:rPr lang="en-US" sz="3600" b="0" i="0" dirty="0">
                <a:solidFill>
                  <a:srgbClr val="54595D"/>
                </a:solidFill>
                <a:effectLst/>
                <a:latin typeface="Arial" panose="020B0604020202020204" pitchFamily="34" charset="0"/>
              </a:rPr>
              <a:t>[</a:t>
            </a:r>
            <a:r>
              <a:rPr lang="en-US" sz="3600" b="0" i="0" u="none" strike="noStrike" dirty="0">
                <a:solidFill>
                  <a:srgbClr val="0645AD"/>
                </a:solidFill>
                <a:effectLst/>
                <a:latin typeface="Arial" panose="020B0604020202020204" pitchFamily="34" charset="0"/>
                <a:hlinkClick r:id="rId8" tooltip="Edit section: Chemicals that form DNA adducts"/>
              </a:rPr>
              <a:t>edit</a:t>
            </a:r>
            <a:r>
              <a:rPr lang="en-US" sz="3600" b="0" i="0" dirty="0">
                <a:solidFill>
                  <a:srgbClr val="54595D"/>
                </a:solidFill>
                <a:effectLst/>
                <a:latin typeface="Arial" panose="020B0604020202020204" pitchFamily="34" charset="0"/>
              </a:rPr>
              <a:t>]</a:t>
            </a:r>
            <a:endParaRPr lang="en-US" sz="3600" b="0" i="0" dirty="0">
              <a:solidFill>
                <a:srgbClr val="000000"/>
              </a:solidFill>
              <a:effectLst/>
              <a:latin typeface="Linux Libertine"/>
            </a:endParaRPr>
          </a:p>
          <a:p>
            <a:pPr algn="l"/>
            <a:r>
              <a:rPr lang="en-US" sz="3600" b="0" i="0" dirty="0">
                <a:solidFill>
                  <a:srgbClr val="202122"/>
                </a:solidFill>
                <a:effectLst/>
                <a:latin typeface="Arial" panose="020B0604020202020204" pitchFamily="34" charset="0"/>
              </a:rPr>
              <a:t>Figure 3: DNA damaged by carcinogenic 2-aminofluorene</a:t>
            </a: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9" tooltip="Acetaldehyde"/>
              </a:rPr>
              <a:t>acetaldehyde</a:t>
            </a:r>
            <a:r>
              <a:rPr lang="en-US" sz="3600" b="0" i="0" dirty="0">
                <a:solidFill>
                  <a:srgbClr val="202122"/>
                </a:solidFill>
                <a:effectLst/>
                <a:latin typeface="Arial" panose="020B0604020202020204" pitchFamily="34" charset="0"/>
              </a:rPr>
              <a:t>, a significant constituent of tobacco smoke</a:t>
            </a: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10" tooltip="Cisplatin"/>
              </a:rPr>
              <a:t>cisplatin</a:t>
            </a:r>
            <a:r>
              <a:rPr lang="en-US" sz="3600" b="0" i="0" dirty="0">
                <a:solidFill>
                  <a:srgbClr val="202122"/>
                </a:solidFill>
                <a:effectLst/>
                <a:latin typeface="Arial" panose="020B0604020202020204" pitchFamily="34" charset="0"/>
              </a:rPr>
              <a:t>, which binds to DNA and causes crosslinking (leading to cell death)</a:t>
            </a:r>
          </a:p>
          <a:p>
            <a:pPr algn="l">
              <a:buFont typeface="Arial" panose="020B0604020202020204" pitchFamily="34" charset="0"/>
              <a:buChar char="•"/>
            </a:pPr>
            <a:r>
              <a:rPr lang="en-US" sz="3600" b="0" i="0" dirty="0">
                <a:solidFill>
                  <a:srgbClr val="202122"/>
                </a:solidFill>
                <a:effectLst/>
                <a:latin typeface="Arial" panose="020B0604020202020204" pitchFamily="34" charset="0"/>
              </a:rPr>
              <a:t>DMBA (</a:t>
            </a:r>
            <a:r>
              <a:rPr lang="en-US" sz="3600" b="0" i="0" u="none" strike="noStrike" dirty="0">
                <a:solidFill>
                  <a:srgbClr val="0645AD"/>
                </a:solidFill>
                <a:effectLst/>
                <a:latin typeface="Arial" panose="020B0604020202020204" pitchFamily="34" charset="0"/>
                <a:hlinkClick r:id="rId11" tooltip="7,12-dimethylbenz(a)anthracene"/>
              </a:rPr>
              <a:t>7,12-dimethylbenz(a)anthracene</a:t>
            </a:r>
            <a:r>
              <a:rPr lang="en-US" sz="3600" b="0" i="0" dirty="0">
                <a:solidFill>
                  <a:srgbClr val="202122"/>
                </a:solidFill>
                <a:effectLst/>
                <a:latin typeface="Arial" panose="020B0604020202020204" pitchFamily="34" charset="0"/>
              </a:rPr>
              <a:t>)</a:t>
            </a: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12" tooltip="Malondialdehyde"/>
              </a:rPr>
              <a:t>malondialdehyde</a:t>
            </a:r>
            <a:r>
              <a:rPr lang="en-US" sz="3600" b="0" i="0" dirty="0">
                <a:solidFill>
                  <a:srgbClr val="202122"/>
                </a:solidFill>
                <a:effectLst/>
                <a:latin typeface="Arial" panose="020B0604020202020204" pitchFamily="34" charset="0"/>
              </a:rPr>
              <a:t>, a naturally-occurring product of </a:t>
            </a:r>
            <a:r>
              <a:rPr lang="en-US" sz="3600" b="0" i="0" u="none" strike="noStrike" dirty="0">
                <a:solidFill>
                  <a:srgbClr val="0645AD"/>
                </a:solidFill>
                <a:effectLst/>
                <a:latin typeface="Arial" panose="020B0604020202020204" pitchFamily="34" charset="0"/>
                <a:hlinkClick r:id="rId13" tooltip="Lipid peroxidation"/>
              </a:rPr>
              <a:t>lipid peroxidation</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14" tooltip="Polycyclic aromatic hydrocarbon"/>
              </a:rPr>
              <a:t>polycyclic aromatic hydrocarbons</a:t>
            </a:r>
            <a:r>
              <a:rPr lang="en-US" sz="3600" b="0" i="0" dirty="0">
                <a:solidFill>
                  <a:srgbClr val="202122"/>
                </a:solidFill>
                <a:effectLst/>
                <a:latin typeface="Arial" panose="020B0604020202020204" pitchFamily="34" charset="0"/>
              </a:rPr>
              <a:t> (PAHs)</a:t>
            </a:r>
            <a:r>
              <a:rPr lang="en-US" sz="3600" b="0" i="0" u="none" strike="noStrike" baseline="30000" dirty="0">
                <a:solidFill>
                  <a:srgbClr val="0645AD"/>
                </a:solidFill>
                <a:effectLst/>
                <a:latin typeface="Arial" panose="020B0604020202020204" pitchFamily="34" charset="0"/>
                <a:hlinkClick r:id="rId15"/>
              </a:rPr>
              <a:t>[7]</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dirty="0">
                <a:solidFill>
                  <a:srgbClr val="202122"/>
                </a:solidFill>
                <a:effectLst/>
                <a:latin typeface="Arial" panose="020B0604020202020204" pitchFamily="34" charset="0"/>
              </a:rPr>
              <a:t>nitro-PAHs</a:t>
            </a:r>
            <a:r>
              <a:rPr lang="en-US" sz="3600" b="0" i="0" u="none" strike="noStrike" baseline="30000" dirty="0">
                <a:solidFill>
                  <a:srgbClr val="0645AD"/>
                </a:solidFill>
                <a:effectLst/>
                <a:latin typeface="Arial" panose="020B0604020202020204" pitchFamily="34" charset="0"/>
                <a:hlinkClick r:id="rId16"/>
              </a:rPr>
              <a:t>[8]</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17" tooltip="Nitrosamine"/>
              </a:rPr>
              <a:t>Nitrosamines</a:t>
            </a:r>
            <a:r>
              <a:rPr lang="en-US" sz="3600" b="0" i="0" u="none" strike="noStrike" baseline="30000" dirty="0">
                <a:solidFill>
                  <a:srgbClr val="0645AD"/>
                </a:solidFill>
                <a:effectLst/>
                <a:latin typeface="Arial" panose="020B0604020202020204" pitchFamily="34" charset="0"/>
                <a:hlinkClick r:id="rId18"/>
              </a:rPr>
              <a:t>[9]</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19" tooltip="Aflatoxin"/>
              </a:rPr>
              <a:t>Aflatoxins</a:t>
            </a:r>
            <a:r>
              <a:rPr lang="en-US" sz="3600" b="0" i="0" u="none" strike="noStrike" baseline="30000" dirty="0">
                <a:solidFill>
                  <a:srgbClr val="0645AD"/>
                </a:solidFill>
                <a:effectLst/>
                <a:latin typeface="Arial" panose="020B0604020202020204" pitchFamily="34" charset="0"/>
                <a:hlinkClick r:id="rId20"/>
              </a:rPr>
              <a:t>[10]</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dirty="0">
                <a:solidFill>
                  <a:srgbClr val="202122"/>
                </a:solidFill>
                <a:effectLst/>
                <a:latin typeface="Arial" panose="020B0604020202020204" pitchFamily="34" charset="0"/>
              </a:rPr>
              <a:t>Mustards</a:t>
            </a:r>
            <a:r>
              <a:rPr lang="en-US" sz="3600" b="0" i="0" u="none" strike="noStrike" baseline="30000" dirty="0">
                <a:solidFill>
                  <a:srgbClr val="0645AD"/>
                </a:solidFill>
                <a:effectLst/>
                <a:latin typeface="Arial" panose="020B0604020202020204" pitchFamily="34" charset="0"/>
                <a:hlinkClick r:id="rId21"/>
              </a:rPr>
              <a:t>[11]</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22" tooltip="Aromatic amine"/>
              </a:rPr>
              <a:t>aromatic amines</a:t>
            </a:r>
            <a:r>
              <a:rPr lang="en-US" sz="3600" b="0" i="0" u="none" strike="noStrike" baseline="30000" dirty="0">
                <a:solidFill>
                  <a:srgbClr val="0645AD"/>
                </a:solidFill>
                <a:effectLst/>
                <a:latin typeface="Arial" panose="020B0604020202020204" pitchFamily="34" charset="0"/>
                <a:hlinkClick r:id="rId23"/>
              </a:rPr>
              <a:t>[12]</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dirty="0">
                <a:solidFill>
                  <a:srgbClr val="202122"/>
                </a:solidFill>
                <a:effectLst/>
                <a:latin typeface="Arial" panose="020B0604020202020204" pitchFamily="34" charset="0"/>
              </a:rPr>
              <a:t>heterocyclic aromatic amines (HAAs)</a:t>
            </a:r>
            <a:r>
              <a:rPr lang="en-US" sz="3600" b="0" i="0" u="none" strike="noStrike" baseline="30000" dirty="0">
                <a:solidFill>
                  <a:srgbClr val="0645AD"/>
                </a:solidFill>
                <a:effectLst/>
                <a:latin typeface="Arial" panose="020B0604020202020204" pitchFamily="34" charset="0"/>
                <a:hlinkClick r:id="rId24"/>
              </a:rPr>
              <a:t>[13]</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25" tooltip="Methylating agent"/>
              </a:rPr>
              <a:t>methylating agents</a:t>
            </a:r>
            <a:r>
              <a:rPr lang="en-US" sz="3600" b="0" i="0" u="none" strike="noStrike" baseline="30000" dirty="0">
                <a:solidFill>
                  <a:srgbClr val="0645AD"/>
                </a:solidFill>
                <a:effectLst/>
                <a:latin typeface="Arial" panose="020B0604020202020204" pitchFamily="34" charset="0"/>
                <a:hlinkClick r:id="rId26"/>
              </a:rPr>
              <a:t>[14]</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dirty="0">
                <a:solidFill>
                  <a:srgbClr val="202122"/>
                </a:solidFill>
                <a:effectLst/>
                <a:latin typeface="Arial" panose="020B0604020202020204" pitchFamily="34" charset="0"/>
              </a:rPr>
              <a:t>other </a:t>
            </a:r>
            <a:r>
              <a:rPr lang="en-US" sz="3600" b="0" i="0" u="none" strike="noStrike" dirty="0">
                <a:solidFill>
                  <a:srgbClr val="0645AD"/>
                </a:solidFill>
                <a:effectLst/>
                <a:latin typeface="Arial" panose="020B0604020202020204" pitchFamily="34" charset="0"/>
                <a:hlinkClick r:id="rId27" tooltip="Alkylating agents"/>
              </a:rPr>
              <a:t>alkylating agents</a:t>
            </a:r>
            <a:r>
              <a:rPr lang="en-US" sz="3600" b="0" i="0" u="none" strike="noStrike" baseline="30000" dirty="0">
                <a:solidFill>
                  <a:srgbClr val="0645AD"/>
                </a:solidFill>
                <a:effectLst/>
                <a:latin typeface="Arial" panose="020B0604020202020204" pitchFamily="34" charset="0"/>
                <a:hlinkClick r:id="rId28"/>
              </a:rPr>
              <a:t>[15]</a:t>
            </a:r>
            <a:endParaRPr lang="en-US" sz="3600" b="0" i="0" dirty="0">
              <a:solidFill>
                <a:srgbClr val="202122"/>
              </a:solidFill>
              <a:effectLst/>
              <a:latin typeface="Arial" panose="020B0604020202020204" pitchFamily="34" charset="0"/>
            </a:endParaRPr>
          </a:p>
          <a:p>
            <a:pPr algn="l">
              <a:buFont typeface="Arial" panose="020B0604020202020204" pitchFamily="34" charset="0"/>
              <a:buChar char="•"/>
            </a:pPr>
            <a:r>
              <a:rPr lang="en-US" sz="3600" b="0" i="0" u="none" strike="noStrike" dirty="0">
                <a:solidFill>
                  <a:srgbClr val="0645AD"/>
                </a:solidFill>
                <a:effectLst/>
                <a:latin typeface="Arial" panose="020B0604020202020204" pitchFamily="34" charset="0"/>
                <a:hlinkClick r:id="rId29" tooltip="Haloalkane"/>
              </a:rPr>
              <a:t>Haloalkanes</a:t>
            </a:r>
            <a:r>
              <a:rPr lang="en-US" sz="3600" b="0" i="0" u="none" strike="noStrike" baseline="30000" dirty="0">
                <a:solidFill>
                  <a:srgbClr val="0645AD"/>
                </a:solidFill>
                <a:effectLst/>
                <a:latin typeface="Arial" panose="020B0604020202020204" pitchFamily="34" charset="0"/>
                <a:hlinkClick r:id="rId30"/>
              </a:rPr>
              <a:t>[16]</a:t>
            </a:r>
            <a:endParaRPr lang="en-US" sz="3600" b="0" i="0" dirty="0">
              <a:solidFill>
                <a:srgbClr val="202122"/>
              </a:solidFill>
              <a:effectLst/>
              <a:latin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NCI definition: PARP -- </a:t>
            </a:r>
            <a:r>
              <a:rPr lang="en-US" sz="2400" b="0" i="0" dirty="0">
                <a:solidFill>
                  <a:srgbClr val="2E2E2E"/>
                </a:solidFill>
                <a:effectLst/>
                <a:latin typeface="Noto Sans" panose="020B0502040504020204" pitchFamily="34" charset="0"/>
              </a:rPr>
              <a:t>A type of enzyme involved in many functions of the cell, including the repair of DNA damage. DNA damage may be caused by normal cell actions, UV light, some anticancer drugs, and radiation used to treat cancer. Inhibitors of one enzyme, PARP-1, are being studied in the treatment of cancer. Also called poly (ADP-ribose) polymerase.</a:t>
            </a:r>
          </a:p>
          <a:p>
            <a:endParaRPr lang="en-US" sz="2400" dirty="0">
              <a:effectLst/>
              <a:latin typeface="Times" pitchFamily="2" charset="0"/>
            </a:endParaRPr>
          </a:p>
          <a:p>
            <a:r>
              <a:rPr lang="en-US" sz="2400" dirty="0">
                <a:effectLst/>
                <a:latin typeface="Times" pitchFamily="2" charset="0"/>
              </a:rPr>
              <a:t>DNA repair pathways as targets for cancer therapy (Thomas </a:t>
            </a:r>
            <a:r>
              <a:rPr lang="en-US" sz="2400" dirty="0" err="1">
                <a:effectLst/>
                <a:latin typeface="Times" pitchFamily="2" charset="0"/>
              </a:rPr>
              <a:t>Helleday</a:t>
            </a:r>
            <a:r>
              <a:rPr lang="en-US" sz="2400" dirty="0">
                <a:effectLst/>
                <a:latin typeface="Times" pitchFamily="2" charset="0"/>
              </a:rPr>
              <a:t>, et al.)</a:t>
            </a:r>
          </a:p>
          <a:p>
            <a:r>
              <a:rPr lang="en-US" sz="2400" dirty="0">
                <a:effectLst/>
                <a:latin typeface="Times" pitchFamily="2" charset="0"/>
              </a:rPr>
              <a:t>- </a:t>
            </a:r>
            <a:r>
              <a:rPr lang="en-US" sz="3600" dirty="0">
                <a:effectLst/>
                <a:latin typeface="Times" pitchFamily="2" charset="0"/>
              </a:rPr>
              <a:t>Cancer therapy usually involves exposing the body to</a:t>
            </a:r>
          </a:p>
          <a:p>
            <a:r>
              <a:rPr lang="en-US" sz="3600" dirty="0">
                <a:effectLst/>
                <a:latin typeface="Times" pitchFamily="2" charset="0"/>
              </a:rPr>
              <a:t>agents that kill cancer cells more efficiently than normal</a:t>
            </a:r>
          </a:p>
          <a:p>
            <a:r>
              <a:rPr lang="en-US" sz="3600" dirty="0">
                <a:effectLst/>
                <a:latin typeface="Times" pitchFamily="2" charset="0"/>
              </a:rPr>
              <a:t>tissue cells. Such therapies must therefore exploit specific</a:t>
            </a:r>
          </a:p>
          <a:p>
            <a:r>
              <a:rPr lang="en-US" sz="3600" dirty="0">
                <a:effectLst/>
                <a:latin typeface="Times" pitchFamily="2" charset="0"/>
              </a:rPr>
              <a:t>molecular and cellular features of the cancer they are aiming</a:t>
            </a:r>
          </a:p>
          <a:p>
            <a:r>
              <a:rPr lang="en-US" sz="3600" dirty="0">
                <a:effectLst/>
                <a:latin typeface="Times" pitchFamily="2" charset="0"/>
              </a:rPr>
              <a:t>to eliminate. Most cancer cells proliferate more rapidly</a:t>
            </a:r>
          </a:p>
          <a:p>
            <a:r>
              <a:rPr lang="en-US" sz="3600" dirty="0">
                <a:effectLst/>
                <a:latin typeface="Times" pitchFamily="2" charset="0"/>
              </a:rPr>
              <a:t>than their normal counterparts so most cancer drugs</a:t>
            </a:r>
          </a:p>
          <a:p>
            <a:r>
              <a:rPr lang="en-US" sz="3600" dirty="0">
                <a:effectLst/>
                <a:latin typeface="Times" pitchFamily="2" charset="0"/>
              </a:rPr>
              <a:t>target the cell cycle.</a:t>
            </a:r>
          </a:p>
          <a:p>
            <a:r>
              <a:rPr lang="en-US" sz="3600" dirty="0">
                <a:effectLst/>
                <a:latin typeface="Times" pitchFamily="2" charset="0"/>
              </a:rPr>
              <a:t>-</a:t>
            </a:r>
            <a:r>
              <a:rPr lang="en-US" sz="4800" dirty="0">
                <a:effectLst/>
                <a:latin typeface="Times" pitchFamily="2" charset="0"/>
              </a:rPr>
              <a:t>However, the most common means of targeting the cell cycle is to exploit the effect of DNA-damaging drugs. DNA damage</a:t>
            </a:r>
          </a:p>
          <a:p>
            <a:r>
              <a:rPr lang="en-US" sz="4800" dirty="0">
                <a:effectLst/>
                <a:latin typeface="Times" pitchFamily="2" charset="0"/>
              </a:rPr>
              <a:t>causes cell-cycle arrest and cell death either directly or following DNA replication during the S phase of the cell cycle. Cellular attempts to replicate damaged DNA can</a:t>
            </a:r>
          </a:p>
          <a:p>
            <a:r>
              <a:rPr lang="en-US" sz="4800" dirty="0">
                <a:effectLst/>
                <a:latin typeface="Times" pitchFamily="2" charset="0"/>
              </a:rPr>
              <a:t>cause increased cell killing, thus making DNA-damaging treatments more toxic to replicating cells than to nonreplicating</a:t>
            </a:r>
          </a:p>
          <a:p>
            <a:r>
              <a:rPr lang="en-US" sz="4800" dirty="0">
                <a:effectLst/>
                <a:latin typeface="Times" pitchFamily="2" charset="0"/>
              </a:rPr>
              <a:t>cells. </a:t>
            </a:r>
            <a:br>
              <a:rPr lang="en-US" sz="4800" dirty="0">
                <a:effectLst/>
                <a:latin typeface="Times" pitchFamily="2" charset="0"/>
              </a:rPr>
            </a:br>
            <a:r>
              <a:rPr lang="en-US" sz="4800" dirty="0">
                <a:effectLst/>
                <a:latin typeface="Times" pitchFamily="2" charset="0"/>
              </a:rPr>
              <a:t>- The toxicity of DNA-damaging drugs can be reduced by the activities of several DNA</a:t>
            </a:r>
          </a:p>
          <a:p>
            <a:r>
              <a:rPr lang="en-US" sz="4800" dirty="0">
                <a:effectLst/>
                <a:latin typeface="Times" pitchFamily="2" charset="0"/>
              </a:rPr>
              <a:t>repair pathways that remove lesions before they become toxic. The efficacy of DNA damage-based cancer therapy</a:t>
            </a:r>
          </a:p>
          <a:p>
            <a:r>
              <a:rPr lang="en-US" sz="4800" dirty="0">
                <a:effectLst/>
                <a:latin typeface="Times" pitchFamily="2" charset="0"/>
              </a:rPr>
              <a:t>can thus be modulated by DNA repair pathways. </a:t>
            </a:r>
          </a:p>
          <a:p>
            <a:endParaRPr lang="en-US" sz="4800" dirty="0">
              <a:effectLst/>
              <a:latin typeface="Times" pitchFamily="2" charset="0"/>
            </a:endParaRPr>
          </a:p>
          <a:p>
            <a:r>
              <a:rPr lang="en-US" sz="4800" dirty="0">
                <a:effectLst/>
                <a:latin typeface="Times" pitchFamily="2" charset="0"/>
              </a:rPr>
              <a:t>In addition, some of these pathways are inactivated in some cancer</a:t>
            </a:r>
          </a:p>
          <a:p>
            <a:r>
              <a:rPr lang="en-US" sz="4800" dirty="0">
                <a:effectLst/>
                <a:latin typeface="Times" pitchFamily="2" charset="0"/>
              </a:rPr>
              <a:t>types. These two features make DNA repair mechanisms a promising target for novel cancer treatments.</a:t>
            </a:r>
          </a:p>
          <a:p>
            <a:endParaRPr lang="en-US" sz="3600" dirty="0">
              <a:effectLst/>
              <a:latin typeface="Times" pitchFamily="2" charset="0"/>
            </a:endParaRPr>
          </a:p>
          <a:p>
            <a:endParaRPr lang="en-US" sz="2400" dirty="0">
              <a:effectLst/>
              <a:latin typeface="Times" pitchFamily="2" charset="0"/>
            </a:endParaRPr>
          </a:p>
          <a:p>
            <a:r>
              <a:rPr lang="en-US" sz="3600" dirty="0">
                <a:effectLst/>
                <a:latin typeface="Helvetica" pitchFamily="2" charset="0"/>
              </a:rPr>
              <a:t>Several cancer chemotherapy drugs work by producing excessive DNA damage that</a:t>
            </a:r>
          </a:p>
          <a:p>
            <a:r>
              <a:rPr lang="en-US" sz="3600" dirty="0">
                <a:effectLst/>
                <a:latin typeface="Helvetica" pitchFamily="2" charset="0"/>
              </a:rPr>
              <a:t>causes cell death directly or following DNA replication. Survival is promoted through</a:t>
            </a:r>
          </a:p>
          <a:p>
            <a:r>
              <a:rPr lang="en-US" sz="3600" dirty="0">
                <a:effectLst/>
                <a:latin typeface="Helvetica" pitchFamily="2" charset="0"/>
              </a:rPr>
              <a:t>repair of these lesions by a number of DNA repair pathways.</a:t>
            </a:r>
          </a:p>
          <a:p>
            <a:r>
              <a:rPr lang="en-US" sz="3600" dirty="0">
                <a:solidFill>
                  <a:srgbClr val="4D4D4D"/>
                </a:solidFill>
                <a:effectLst/>
                <a:latin typeface="Helvetica" pitchFamily="2" charset="0"/>
              </a:rPr>
              <a:t>• </a:t>
            </a:r>
            <a:r>
              <a:rPr lang="en-US" sz="3600" dirty="0">
                <a:effectLst/>
                <a:latin typeface="Helvetica" pitchFamily="2" charset="0"/>
              </a:rPr>
              <a:t>The efficacy of anticancer drugs is highly influenced by cellular DNA repair capacity.</a:t>
            </a:r>
          </a:p>
          <a:p>
            <a:r>
              <a:rPr lang="en-US" sz="3600" dirty="0">
                <a:effectLst/>
                <a:latin typeface="Helvetica" pitchFamily="2" charset="0"/>
              </a:rPr>
              <a:t>Inhibitors of DNA repair increase the efficacy of DNA-damaging anticancer drugs</a:t>
            </a:r>
          </a:p>
          <a:p>
            <a:endParaRPr lang="en-US" sz="2400" dirty="0">
              <a:effectLst/>
              <a:latin typeface="Times" pitchFamily="2" charset="0"/>
            </a:endParaRPr>
          </a:p>
          <a:p>
            <a:pPr marL="0" indent="0">
              <a:buFont typeface="Arial" charset="0"/>
              <a:buNone/>
            </a:pPr>
            <a:endParaRPr lang="en-US" sz="1600" dirty="0">
              <a:ea typeface="ＭＳ Ｐゴシック" charset="-128"/>
            </a:endParaRPr>
          </a:p>
          <a:p>
            <a:pPr marL="0" indent="0">
              <a:buFont typeface="Arial" charset="0"/>
              <a:buNone/>
            </a:pPr>
            <a:endParaRPr lang="en-US" sz="1600" dirty="0">
              <a:ea typeface="ＭＳ Ｐゴシック" charset="-128"/>
            </a:endParaRPr>
          </a:p>
          <a:p>
            <a:pPr marL="0" indent="0">
              <a:buFont typeface="Arial" charset="0"/>
              <a:buNone/>
            </a:pPr>
            <a:endParaRPr lang="en-US" sz="1600" dirty="0">
              <a:ea typeface="ＭＳ Ｐゴシック" charset="-128"/>
            </a:endParaRPr>
          </a:p>
          <a:p>
            <a:pPr marL="0" indent="0">
              <a:buFont typeface="Arial" charset="0"/>
              <a:buNone/>
            </a:pPr>
            <a:endParaRPr lang="en-US" sz="1600" dirty="0">
              <a:ea typeface="ＭＳ Ｐゴシック" charset="-128"/>
            </a:endParaRPr>
          </a:p>
        </p:txBody>
      </p:sp>
    </p:spTree>
    <p:extLst>
      <p:ext uri="{BB962C8B-B14F-4D97-AF65-F5344CB8AC3E}">
        <p14:creationId xmlns:p14="http://schemas.microsoft.com/office/powerpoint/2010/main" val="1904368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ighlight>
                  <a:srgbClr val="FFFF00"/>
                </a:highlight>
                <a:ea typeface="Arial" charset="0"/>
              </a:rPr>
              <a:t>Germline testing in prostate cancer (usually thought of with breast/ovarian historically) is now widely available, and all </a:t>
            </a:r>
            <a:r>
              <a:rPr lang="en-US" altLang="en-US" dirty="0" err="1">
                <a:highlight>
                  <a:srgbClr val="FFFF00"/>
                </a:highlight>
                <a:ea typeface="Arial" charset="0"/>
              </a:rPr>
              <a:t>mPRCA</a:t>
            </a:r>
            <a:r>
              <a:rPr lang="en-US" altLang="en-US" dirty="0">
                <a:highlight>
                  <a:srgbClr val="FFFF00"/>
                </a:highlight>
                <a:ea typeface="Arial" charset="0"/>
              </a:rPr>
              <a:t> patients qualify per national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highlight>
                <a:srgbClr val="FFFF00"/>
              </a:highlight>
              <a:ea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ighlight>
                  <a:srgbClr val="FFFF00"/>
                </a:highlight>
                <a:ea typeface="Arial" charset="0"/>
              </a:rPr>
              <a:t>We know that BRCA1/2 and </a:t>
            </a:r>
            <a:r>
              <a:rPr lang="en-US" altLang="en-US" dirty="0" err="1">
                <a:highlight>
                  <a:srgbClr val="FFFF00"/>
                </a:highlight>
                <a:ea typeface="Arial" charset="0"/>
              </a:rPr>
              <a:t>othe</a:t>
            </a:r>
            <a:r>
              <a:rPr lang="en-US" altLang="en-US" dirty="0">
                <a:highlight>
                  <a:srgbClr val="FFFF00"/>
                </a:highlight>
                <a:ea typeface="Arial" charset="0"/>
              </a:rPr>
              <a:t> DNA Damage Repair (DDR) genes are associated with prostate ca risk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ighlight>
                  <a:srgbClr val="FFFF00"/>
                </a:highlight>
                <a:ea typeface="Arial" charset="0"/>
              </a:rPr>
              <a:t>Family history not needed to consider in </a:t>
            </a:r>
            <a:r>
              <a:rPr lang="en-US" altLang="en-US" dirty="0" err="1">
                <a:highlight>
                  <a:srgbClr val="FFFF00"/>
                </a:highlight>
                <a:ea typeface="Arial" charset="0"/>
              </a:rPr>
              <a:t>mPRCA</a:t>
            </a:r>
            <a:r>
              <a:rPr lang="en-US" altLang="en-US" dirty="0">
                <a:highlight>
                  <a:srgbClr val="FFFF00"/>
                </a:highlight>
                <a:ea typeface="Arial" charset="0"/>
              </a:rPr>
              <a:t> (localized </a:t>
            </a:r>
            <a:r>
              <a:rPr lang="en-US" altLang="en-US" dirty="0" err="1">
                <a:highlight>
                  <a:srgbClr val="FFFF00"/>
                </a:highlight>
                <a:ea typeface="Arial" charset="0"/>
              </a:rPr>
              <a:t>Prca</a:t>
            </a:r>
            <a:r>
              <a:rPr lang="en-US" altLang="en-US" dirty="0">
                <a:highlight>
                  <a:srgbClr val="FFFF00"/>
                </a:highlight>
                <a:ea typeface="Arial" charset="0"/>
              </a:rPr>
              <a:t> = should be discussed)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ighlight>
                  <a:srgbClr val="FFFF00"/>
                </a:highlight>
                <a:ea typeface="Arial" charset="0"/>
              </a:rPr>
              <a:t>Somatic tissue mutations are fairly common in </a:t>
            </a:r>
            <a:r>
              <a:rPr lang="en-US" altLang="en-US" dirty="0" err="1">
                <a:highlight>
                  <a:srgbClr val="FFFF00"/>
                </a:highlight>
                <a:ea typeface="Arial" charset="0"/>
              </a:rPr>
              <a:t>mPRCA</a:t>
            </a:r>
            <a:r>
              <a:rPr lang="en-US" altLang="en-US" dirty="0">
                <a:highlight>
                  <a:srgbClr val="FFFF00"/>
                </a:highlight>
                <a:ea typeface="Arial" charset="0"/>
              </a:rPr>
              <a:t>, and also may have an associated germline mutation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highlight>
                <a:srgbClr val="FFFF00"/>
              </a:highlight>
              <a:ea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ighlight>
                  <a:srgbClr val="FFFF00"/>
                </a:highlight>
                <a:ea typeface="Arial" charset="0"/>
              </a:rPr>
              <a:t>Genetic counseling (CGC, AGN-BC, NP/MD) is key here, </a:t>
            </a:r>
            <a:r>
              <a:rPr lang="en-US" altLang="en-US" dirty="0" err="1">
                <a:highlight>
                  <a:srgbClr val="FFFF00"/>
                </a:highlight>
                <a:ea typeface="Arial" charset="0"/>
              </a:rPr>
              <a:t>esp</a:t>
            </a:r>
            <a:r>
              <a:rPr lang="en-US" altLang="en-US" dirty="0">
                <a:highlight>
                  <a:srgbClr val="FFFF00"/>
                </a:highlight>
                <a:ea typeface="Arial" charset="0"/>
              </a:rPr>
              <a:t> prior to germline testing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A5D73-21BB-4A2C-A09C-7B16A03C7C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59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precision medicine treatment options evolve, the complexity of what cancer patients and caregivers need to understand to be active members in their health care team has increased dramatically. Developing clear, consistent precision medicine terminology is critically important to ensure patients are making informed decisions and receiving optimal care. With this goal in mind, CSC worked with patients and caregivers to develop this Precision Medicine Plain Language Lexicon. We hope that this lexicon, and future iterations of it, will allow oncology professionals and patients speak in a common language, reducing confusion, streamlining communication, and improving patient and caregiver understanding of precision medicine.  This lexicon was developed with support and input from oncology professionals and has been subject to iterative patient and caregiver testing. Inspired by the efforts of the Consistent Testing Terminology Working Group, which included dozens of patient advocacy groups, oncology professional organizations and industry representatives, this lexicon includes the terms established by this workgroup, defines them, as well as other important terms and concepts.  Over 300 cancer patients and caregivers, as well as 300 members of the general public were surveyed to validate that the definitions were clear to the vast majority (81-90% overall and at least 71% of respondents reporting household income &lt;$50k &amp; education &lt;Bachelor’s degree).  This survey also ranked preference for terms to use when there were multiple options. Nearly all terms are written at an eighth-grade reading level or below, to ensure greater and wider understanding by the general public. </a:t>
            </a:r>
          </a:p>
        </p:txBody>
      </p:sp>
      <p:sp>
        <p:nvSpPr>
          <p:cNvPr id="4" name="Slide Number Placeholder 3"/>
          <p:cNvSpPr>
            <a:spLocks noGrp="1"/>
          </p:cNvSpPr>
          <p:nvPr>
            <p:ph type="sldNum" sz="quarter" idx="5"/>
          </p:nvPr>
        </p:nvSpPr>
        <p:spPr/>
        <p:txBody>
          <a:bodyPr/>
          <a:lstStyle/>
          <a:p>
            <a:fld id="{A6980C28-974D-0047-9070-CC842131263F}" type="slidenum">
              <a:rPr lang="en-US" smtClean="0"/>
              <a:t>4</a:t>
            </a:fld>
            <a:endParaRPr lang="en-US"/>
          </a:p>
        </p:txBody>
      </p:sp>
    </p:spTree>
    <p:extLst>
      <p:ext uri="{BB962C8B-B14F-4D97-AF65-F5344CB8AC3E}">
        <p14:creationId xmlns:p14="http://schemas.microsoft.com/office/powerpoint/2010/main" val="334652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history - </a:t>
            </a:r>
            <a:r>
              <a:rPr lang="en-US" dirty="0" err="1"/>
              <a:t>dev't</a:t>
            </a:r>
            <a:r>
              <a:rPr lang="en-US" dirty="0"/>
              <a:t> of precision medicine</a:t>
            </a:r>
          </a:p>
          <a:p>
            <a:endParaRPr lang="en-US" dirty="0"/>
          </a:p>
          <a:p>
            <a:r>
              <a:rPr lang="en-US" dirty="0"/>
              <a:t>FIND FIGHT and FOLLOW CANCERS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43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Last time – Genetics 101 – focused upon genetic/germline testing; so many new and emerging tech today (short period of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254E1-CA79-CC41-B4FB-318E03D19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963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 y="666750"/>
            <a:ext cx="3203575" cy="1803400"/>
          </a:xfrm>
        </p:spPr>
      </p:sp>
      <p:sp>
        <p:nvSpPr>
          <p:cNvPr id="3" name="Notes Placeholder 2"/>
          <p:cNvSpPr>
            <a:spLocks noGrp="1"/>
          </p:cNvSpPr>
          <p:nvPr>
            <p:ph type="body" idx="1"/>
          </p:nvPr>
        </p:nvSpPr>
        <p:spPr/>
        <p:txBody>
          <a:bodyPr/>
          <a:lstStyle/>
          <a:p>
            <a:r>
              <a:rPr lang="en-US" dirty="0"/>
              <a:t>Learning objectives</a:t>
            </a:r>
            <a:r>
              <a:rPr lang="en-US" baseline="0" dirty="0"/>
              <a:t> – </a:t>
            </a:r>
            <a:r>
              <a:rPr lang="en-US" baseline="0" dirty="0" err="1"/>
              <a:t>measurables</a:t>
            </a:r>
            <a:r>
              <a:rPr lang="en-US" baseline="0" dirty="0"/>
              <a:t>/deliverables</a:t>
            </a:r>
          </a:p>
          <a:p>
            <a:r>
              <a:rPr lang="en-US" baseline="0" dirty="0"/>
              <a:t>-hope all learn more</a:t>
            </a:r>
          </a:p>
          <a:p>
            <a:r>
              <a:rPr lang="en-US" baseline="0" dirty="0"/>
              <a:t>-hope you increase interest in genetics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5EF2C-19D0-489F-AAC0-854931633F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7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 y="666750"/>
            <a:ext cx="3203575" cy="1803400"/>
          </a:xfrm>
        </p:spPr>
      </p:sp>
      <p:sp>
        <p:nvSpPr>
          <p:cNvPr id="3" name="Notes Placeholder 2"/>
          <p:cNvSpPr>
            <a:spLocks noGrp="1"/>
          </p:cNvSpPr>
          <p:nvPr>
            <p:ph type="body" idx="1"/>
          </p:nvPr>
        </p:nvSpPr>
        <p:spPr/>
        <p:txBody>
          <a:bodyPr/>
          <a:lstStyle/>
          <a:p>
            <a:r>
              <a:rPr lang="en-US" dirty="0"/>
              <a:t>We usually think about genetics as just genetic tests in healthcare</a:t>
            </a:r>
          </a:p>
          <a:p>
            <a:r>
              <a:rPr lang="en-US" dirty="0"/>
              <a:t>-so many ways genetics impacts care</a:t>
            </a:r>
          </a:p>
          <a:p>
            <a:r>
              <a:rPr lang="en-US" dirty="0"/>
              <a:t>-sometimes definitive, like a genetic/genomic test</a:t>
            </a:r>
          </a:p>
          <a:p>
            <a:r>
              <a:rPr lang="en-US" dirty="0"/>
              <a:t>-sometimes just inferred, perhaps a negative genetic test, to consider screening/prevention/nutrition</a:t>
            </a:r>
          </a:p>
          <a:p>
            <a:r>
              <a:rPr lang="en-US" dirty="0"/>
              <a:t>This is based upon what we know today</a:t>
            </a:r>
            <a:r>
              <a:rPr lang="en-US" baseline="0" dirty="0"/>
              <a:t> about genetics</a:t>
            </a:r>
          </a:p>
          <a:p>
            <a:endParaRPr lang="en-US" baseline="0" dirty="0"/>
          </a:p>
          <a:p>
            <a:r>
              <a:rPr lang="en-US" dirty="0"/>
              <a:t>We’re learning more everyday (</a:t>
            </a:r>
            <a:r>
              <a:rPr lang="en-US" dirty="0" err="1"/>
              <a:t>epigen</a:t>
            </a:r>
            <a:r>
              <a:rPr lang="en-US" dirty="0"/>
              <a:t>, pharmacogenomics, etc.), and quickly – just a matter time before genetics/genomics routinely addressed throughout</a:t>
            </a:r>
            <a:r>
              <a:rPr lang="en-US" baseline="0" dirty="0"/>
              <a:t> the care continuum</a:t>
            </a:r>
          </a:p>
          <a:p>
            <a:endParaRPr lang="en-US" baseline="0" dirty="0"/>
          </a:p>
          <a:p>
            <a:r>
              <a:rPr lang="en-US" baseline="0" dirty="0"/>
              <a:t>As nurses, (advocates/teachers/interpreters), our role has always been </a:t>
            </a:r>
            <a:r>
              <a:rPr lang="en-US" baseline="0" dirty="0" err="1"/>
              <a:t>impt</a:t>
            </a:r>
            <a:r>
              <a:rPr lang="en-US" baseline="0" dirty="0"/>
              <a:t>, not just to provide direct care, help pts understand what’s going on; given all the complexity &amp; unknowns in genetics, the role is essential.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5EF2C-19D0-489F-AAC0-854931633F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627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9CA39-9385-464F-8EEF-08CC03BEB6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146" name="Rectangle 2"/>
          <p:cNvSpPr>
            <a:spLocks noGrp="1" noRot="1" noChangeAspect="1" noChangeArrowheads="1" noTextEdit="1"/>
          </p:cNvSpPr>
          <p:nvPr>
            <p:ph type="sldImg"/>
          </p:nvPr>
        </p:nvSpPr>
        <p:spPr>
          <a:xfrm>
            <a:off x="12700" y="666750"/>
            <a:ext cx="3203575" cy="1803400"/>
          </a:xfrm>
          <a:ln/>
        </p:spPr>
      </p:sp>
      <p:sp>
        <p:nvSpPr>
          <p:cNvPr id="134147" name="Rectangle 3"/>
          <p:cNvSpPr>
            <a:spLocks noGrp="1" noChangeArrowheads="1"/>
          </p:cNvSpPr>
          <p:nvPr>
            <p:ph type="body" idx="1"/>
          </p:nvPr>
        </p:nvSpPr>
        <p:spPr/>
        <p:txBody>
          <a:bodyPr/>
          <a:lstStyle/>
          <a:p>
            <a:r>
              <a:rPr lang="en-US" dirty="0"/>
              <a:t>1 of 3 (technology)</a:t>
            </a:r>
          </a:p>
          <a:p>
            <a:r>
              <a:rPr lang="en-US" dirty="0"/>
              <a:t>Again, genetics</a:t>
            </a:r>
            <a:r>
              <a:rPr lang="en-US" baseline="0" dirty="0"/>
              <a:t> potentially affects every step along the way, in oncology we are ahead of the curve…</a:t>
            </a:r>
          </a:p>
          <a:p>
            <a:r>
              <a:rPr lang="en-US" baseline="0" dirty="0"/>
              <a:t>- Including pre-conception/family planning</a:t>
            </a:r>
            <a:endParaRPr lang="en-US" dirty="0"/>
          </a:p>
        </p:txBody>
      </p:sp>
    </p:spTree>
    <p:extLst>
      <p:ext uri="{BB962C8B-B14F-4D97-AF65-F5344CB8AC3E}">
        <p14:creationId xmlns:p14="http://schemas.microsoft.com/office/powerpoint/2010/main" val="401291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719F-698E-FE57-8333-4DD689370E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BF19ED-529F-464C-E858-8089DB0D7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7EACE3-7242-A612-3C81-511528D9F842}"/>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5" name="Footer Placeholder 4">
            <a:extLst>
              <a:ext uri="{FF2B5EF4-FFF2-40B4-BE49-F238E27FC236}">
                <a16:creationId xmlns:a16="http://schemas.microsoft.com/office/drawing/2014/main" id="{8044A3C7-AC69-E92A-5F12-D4E682BCE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9DEF7-91A7-322C-7849-2DFFD68E92D0}"/>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142414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4039-938E-680A-FD49-57EC364BB2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3B7F1D-6B15-9D83-E9F9-4AF9D6EEF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D6740-A4B7-C242-0F2D-075C05A5D3C7}"/>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5" name="Footer Placeholder 4">
            <a:extLst>
              <a:ext uri="{FF2B5EF4-FFF2-40B4-BE49-F238E27FC236}">
                <a16:creationId xmlns:a16="http://schemas.microsoft.com/office/drawing/2014/main" id="{7033D84B-FF96-5494-8586-947E5966C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26766-7FA5-9724-118B-8AA5FEF0AB5D}"/>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244423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F417FE-C3A8-DDE5-87A1-C44A5CB957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9D67DD-046A-ECA0-1A18-2380234AD4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8D70-4BFF-F813-4CE4-DF79B94FA525}"/>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5" name="Footer Placeholder 4">
            <a:extLst>
              <a:ext uri="{FF2B5EF4-FFF2-40B4-BE49-F238E27FC236}">
                <a16:creationId xmlns:a16="http://schemas.microsoft.com/office/drawing/2014/main" id="{23D2ABE9-B3E3-293F-BE29-F6B03867F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2C567-7881-20B0-7893-2C67F3333603}"/>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357889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Main Conten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892710"/>
            <a:ext cx="11348191"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B6B3AC2E-D0A7-4F43-A8C5-981F0AA32F32}"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948DC84-902D-1B48-A8CF-127F4B11B161}"/>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A5C6D7B-9651-934B-95AD-A7333642DAA5}"/>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543917933"/>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guide id="4" pos="74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ase Study">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1B87FF56-345F-294A-BE5E-8ABC9D43C6C1}"/>
              </a:ext>
            </a:extLst>
          </p:cNvPr>
          <p:cNvSpPr>
            <a:spLocks noGrp="1"/>
          </p:cNvSpPr>
          <p:nvPr>
            <p:ph type="ftr" sz="quarter" idx="11"/>
          </p:nvPr>
        </p:nvSpPr>
        <p:spPr>
          <a:xfrm>
            <a:off x="448056" y="6552328"/>
            <a:ext cx="9962692" cy="184666"/>
          </a:xfrm>
          <a:prstGeom prst="rect">
            <a:avLst/>
          </a:prstGeom>
        </p:spPr>
        <p:txBody>
          <a:bodyPr wrap="square" lIns="0" tIns="0" rIns="0" bIns="0" anchor="b" anchorCtr="0">
            <a:spAutoFit/>
          </a:bodyPr>
          <a:lstStyle>
            <a:lvl1pPr>
              <a:spcBef>
                <a:spcPts val="400"/>
              </a:spcBef>
              <a:defRPr sz="1200">
                <a:solidFill>
                  <a:srgbClr val="1D2E5A"/>
                </a:solidFill>
                <a:latin typeface="Calibri" panose="020F0502020204030204" pitchFamily="34" charset="0"/>
                <a:cs typeface="Calibri" panose="020F0502020204030204" pitchFamily="34" charset="0"/>
              </a:defRPr>
            </a:lvl1pPr>
          </a:lstStyle>
          <a:p>
            <a:endParaRPr lang="en-US" dirty="0"/>
          </a:p>
        </p:txBody>
      </p:sp>
      <p:sp>
        <p:nvSpPr>
          <p:cNvPr id="15" name="Content Placeholder 2">
            <a:extLst>
              <a:ext uri="{FF2B5EF4-FFF2-40B4-BE49-F238E27FC236}">
                <a16:creationId xmlns:a16="http://schemas.microsoft.com/office/drawing/2014/main" id="{60E35269-170E-6049-AC34-FFE2115F5101}"/>
              </a:ext>
            </a:extLst>
          </p:cNvPr>
          <p:cNvSpPr>
            <a:spLocks noGrp="1"/>
          </p:cNvSpPr>
          <p:nvPr>
            <p:ph idx="1"/>
          </p:nvPr>
        </p:nvSpPr>
        <p:spPr>
          <a:xfrm>
            <a:off x="448056" y="1906081"/>
            <a:ext cx="10616184" cy="2687221"/>
          </a:xfrm>
          <a:prstGeom prst="rect">
            <a:avLst/>
          </a:prstGeom>
        </p:spPr>
        <p:txBody>
          <a:bodyPr lIns="0" tIns="0" rIns="0" bIns="0">
            <a:noAutofit/>
          </a:bodyPr>
          <a:lstStyle>
            <a:lvl1pPr marL="342900" indent="-342900">
              <a:lnSpc>
                <a:spcPct val="100000"/>
              </a:lnSpc>
              <a:spcBef>
                <a:spcPts val="600"/>
              </a:spcBef>
              <a:spcAft>
                <a:spcPts val="0"/>
              </a:spcAft>
              <a:buClr>
                <a:schemeClr val="tx1"/>
              </a:buClr>
              <a:buSzPct val="100000"/>
              <a:buFont typeface="Arial" panose="020B0604020202020204" pitchFamily="34" charset="0"/>
              <a:buChar char="•"/>
              <a:defRPr sz="2200">
                <a:solidFill>
                  <a:schemeClr val="tx1"/>
                </a:solidFill>
                <a:latin typeface="Calibri" panose="020F0502020204030204" pitchFamily="34" charset="0"/>
                <a:cs typeface="Calibri" panose="020F0502020204030204" pitchFamily="34" charset="0"/>
              </a:defRPr>
            </a:lvl1pPr>
            <a:lvl2pPr marL="713232" indent="-329184">
              <a:lnSpc>
                <a:spcPct val="100000"/>
              </a:lnSpc>
              <a:spcBef>
                <a:spcPts val="600"/>
              </a:spcBef>
              <a:spcAft>
                <a:spcPts val="0"/>
              </a:spcAft>
              <a:buClr>
                <a:schemeClr val="tx1"/>
              </a:buClr>
              <a:buFont typeface="Arial" panose="020B0604020202020204" pitchFamily="34" charset="0"/>
              <a:buChar char="‒"/>
              <a:defRPr sz="2200">
                <a:solidFill>
                  <a:schemeClr val="tx1"/>
                </a:solidFill>
                <a:latin typeface="Calibri" panose="020F0502020204030204" pitchFamily="34" charset="0"/>
                <a:cs typeface="Calibri" panose="020F0502020204030204" pitchFamily="34" charset="0"/>
              </a:defRPr>
            </a:lvl2pPr>
            <a:lvl3pPr marL="1033463" indent="-347663">
              <a:lnSpc>
                <a:spcPct val="100000"/>
              </a:lnSpc>
              <a:spcBef>
                <a:spcPts val="600"/>
              </a:spcBef>
              <a:spcAft>
                <a:spcPts val="0"/>
              </a:spcAft>
              <a:buClr>
                <a:schemeClr val="tx1"/>
              </a:buClr>
              <a:buFont typeface="Arial" panose="020B0604020202020204" pitchFamily="34" charset="0"/>
              <a:buChar char="•"/>
              <a:defRPr sz="2200">
                <a:solidFill>
                  <a:schemeClr val="tx1"/>
                </a:solidFill>
                <a:latin typeface="Calibri" panose="020F0502020204030204" pitchFamily="34" charset="0"/>
                <a:cs typeface="Calibri" panose="020F0502020204030204" pitchFamily="34" charset="0"/>
              </a:defRPr>
            </a:lvl3pPr>
            <a:lvl4pPr marL="1399032" indent="-329184">
              <a:lnSpc>
                <a:spcPct val="100000"/>
              </a:lnSpc>
              <a:spcBef>
                <a:spcPts val="600"/>
              </a:spcBef>
              <a:spcAft>
                <a:spcPts val="0"/>
              </a:spcAft>
              <a:buClr>
                <a:schemeClr val="tx1"/>
              </a:buClr>
              <a:buFont typeface="Arial" panose="020B0604020202020204" pitchFamily="34" charset="0"/>
              <a:buChar char="‒"/>
              <a:defRPr sz="2200">
                <a:solidFill>
                  <a:schemeClr val="tx1"/>
                </a:solidFill>
                <a:latin typeface="Calibri" panose="020F0502020204030204" pitchFamily="34" charset="0"/>
                <a:cs typeface="Calibri" panose="020F0502020204030204" pitchFamily="34" charset="0"/>
              </a:defRPr>
            </a:lvl4pPr>
            <a:lvl5pPr marL="1719263" indent="-347663">
              <a:lnSpc>
                <a:spcPct val="100000"/>
              </a:lnSpc>
              <a:spcBef>
                <a:spcPts val="600"/>
              </a:spcBef>
              <a:spcAft>
                <a:spcPts val="0"/>
              </a:spcAft>
              <a:buClr>
                <a:schemeClr val="tx1"/>
              </a:buClr>
              <a:buFont typeface="Arial" panose="020B0604020202020204" pitchFamily="34" charset="0"/>
              <a:buChar char="•"/>
              <a:defRPr sz="2200">
                <a:solidFill>
                  <a:schemeClr val="tx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reeform: Shape 1">
            <a:extLst>
              <a:ext uri="{FF2B5EF4-FFF2-40B4-BE49-F238E27FC236}">
                <a16:creationId xmlns:a16="http://schemas.microsoft.com/office/drawing/2014/main" id="{D88FB67B-9A52-8947-83CA-6BA3A4D73FB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a:latin typeface="Calibri" panose="020F0502020204030204" pitchFamily="34" charset="0"/>
              <a:cs typeface="Calibri" panose="020F0502020204030204" pitchFamily="34" charset="0"/>
            </a:endParaRPr>
          </a:p>
        </p:txBody>
      </p:sp>
      <p:sp>
        <p:nvSpPr>
          <p:cNvPr id="18" name="Slide Number Placeholder 5">
            <a:extLst>
              <a:ext uri="{FF2B5EF4-FFF2-40B4-BE49-F238E27FC236}">
                <a16:creationId xmlns:a16="http://schemas.microsoft.com/office/drawing/2014/main" id="{171E5C14-F9EF-A04F-A49F-8210284BA638}"/>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B6B3AC2E-D0A7-4F43-A8C5-981F0AA32F32}" type="slidenum">
              <a:rPr lang="en-US" smtClean="0"/>
              <a:pPr/>
              <a:t>‹#›</a:t>
            </a:fld>
            <a:endParaRPr lang="en-US" dirty="0"/>
          </a:p>
        </p:txBody>
      </p:sp>
      <p:pic>
        <p:nvPicPr>
          <p:cNvPr id="24" name="Picture 23">
            <a:extLst>
              <a:ext uri="{FF2B5EF4-FFF2-40B4-BE49-F238E27FC236}">
                <a16:creationId xmlns:a16="http://schemas.microsoft.com/office/drawing/2014/main" id="{D47C4334-4C93-8F40-8A0E-A4837D3D02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74"/>
          <a:stretch/>
        </p:blipFill>
        <p:spPr>
          <a:xfrm>
            <a:off x="0" y="-1"/>
            <a:ext cx="12192000" cy="1656003"/>
          </a:xfrm>
          <a:prstGeom prst="rect">
            <a:avLst/>
          </a:prstGeom>
        </p:spPr>
      </p:pic>
      <p:pic>
        <p:nvPicPr>
          <p:cNvPr id="25" name="Picture 24">
            <a:extLst>
              <a:ext uri="{FF2B5EF4-FFF2-40B4-BE49-F238E27FC236}">
                <a16:creationId xmlns:a16="http://schemas.microsoft.com/office/drawing/2014/main" id="{0DF3B50D-5288-624B-82DF-DD94258FF0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116316" y="208081"/>
            <a:ext cx="905732" cy="1239839"/>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B23B8792-66F0-164D-86C4-EB13E6D53D77}"/>
              </a:ext>
            </a:extLst>
          </p:cNvPr>
          <p:cNvPicPr>
            <a:picLocks noChangeAspect="1"/>
          </p:cNvPicPr>
          <p:nvPr userDrawn="1"/>
        </p:nvPicPr>
        <p:blipFill>
          <a:blip r:embed="rId4"/>
          <a:srcRect/>
          <a:stretch/>
        </p:blipFill>
        <p:spPr>
          <a:xfrm>
            <a:off x="10710307" y="6426252"/>
            <a:ext cx="917135" cy="382483"/>
          </a:xfrm>
          <a:prstGeom prst="rect">
            <a:avLst/>
          </a:prstGeom>
        </p:spPr>
      </p:pic>
      <p:sp>
        <p:nvSpPr>
          <p:cNvPr id="21" name="Title 4">
            <a:extLst>
              <a:ext uri="{FF2B5EF4-FFF2-40B4-BE49-F238E27FC236}">
                <a16:creationId xmlns:a16="http://schemas.microsoft.com/office/drawing/2014/main" id="{925D3B3B-D723-DB47-97D8-DF9620B0FA09}"/>
              </a:ext>
            </a:extLst>
          </p:cNvPr>
          <p:cNvSpPr>
            <a:spLocks noGrp="1"/>
          </p:cNvSpPr>
          <p:nvPr>
            <p:ph type="title"/>
          </p:nvPr>
        </p:nvSpPr>
        <p:spPr>
          <a:xfrm>
            <a:off x="420624" y="956173"/>
            <a:ext cx="9990124" cy="526298"/>
          </a:xfrm>
          <a:prstGeom prst="rect">
            <a:avLst/>
          </a:prstGeom>
        </p:spPr>
        <p:txBody>
          <a:bodyPr lIns="27432" tIns="0" rIns="0" bIns="0" anchor="b"/>
          <a:lstStyle>
            <a:lvl1pPr>
              <a:defRPr sz="38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64DD81E5-302F-BC47-ADB0-8DE8500E5B93}"/>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0555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6D27-8785-AA4E-A207-AEF58EBB34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F9AA6A-F7BC-B143-A666-CC7A956747D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D0C3BD-402B-1745-AB10-7A67268485AC}"/>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5" name="Footer Placeholder 4">
            <a:extLst>
              <a:ext uri="{FF2B5EF4-FFF2-40B4-BE49-F238E27FC236}">
                <a16:creationId xmlns:a16="http://schemas.microsoft.com/office/drawing/2014/main" id="{1D9C9836-6247-5545-91F5-8B88F63C3F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2160CA-B125-7447-8214-15A50AB55F99}"/>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1823959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27F3-640E-3841-9B27-F105B080AE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8BB869-B121-F84B-B5D8-47CE4646EB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3BD75-8E42-E041-B9C2-4073B8309EF6}"/>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5" name="Footer Placeholder 4">
            <a:extLst>
              <a:ext uri="{FF2B5EF4-FFF2-40B4-BE49-F238E27FC236}">
                <a16:creationId xmlns:a16="http://schemas.microsoft.com/office/drawing/2014/main" id="{AA25FF81-1D6A-F843-8835-8AE9B77AD7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65E94B-BF6B-6245-A6D3-808575420FFE}"/>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2755081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5D9A-0438-2D4B-AC64-71778348F61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7FCC5F-47BC-6B4B-9961-7E0F72F03BE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81096E-25A4-0542-92B7-45E7C80B7556}"/>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5" name="Footer Placeholder 4">
            <a:extLst>
              <a:ext uri="{FF2B5EF4-FFF2-40B4-BE49-F238E27FC236}">
                <a16:creationId xmlns:a16="http://schemas.microsoft.com/office/drawing/2014/main" id="{DB3C06F7-2B34-CB43-BB15-B11626F010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4E3DAD-D7CF-D442-8E16-DF3BC4911222}"/>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59577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7AD1-023F-BE49-B54E-72D7D34F32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57818-2B51-8940-9AA3-C9D5380913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D7FC48-0765-644A-8CCF-0BE799BC0D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BED60C-9F1D-C147-9BEB-FF90C9882090}"/>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6" name="Footer Placeholder 5">
            <a:extLst>
              <a:ext uri="{FF2B5EF4-FFF2-40B4-BE49-F238E27FC236}">
                <a16:creationId xmlns:a16="http://schemas.microsoft.com/office/drawing/2014/main" id="{A024E3A3-61B1-894B-B21C-68A9B3ADB1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685AE5-5462-A149-9137-14EE2307B4CF}"/>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2469823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B69F-1224-004E-B9F0-090EFFEB3F8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49151E-9192-B34C-907B-CEA55828130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9BFFBB-31C4-0449-AA76-26DB7D38A77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9D75FE-C3E3-934A-AE71-71B51D41A2A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6A3078C-1D10-A34C-B70E-08F8CFCA299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A9DB51-8F19-FA4C-9A39-8A5DB1EBDFCC}"/>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8" name="Footer Placeholder 7">
            <a:extLst>
              <a:ext uri="{FF2B5EF4-FFF2-40B4-BE49-F238E27FC236}">
                <a16:creationId xmlns:a16="http://schemas.microsoft.com/office/drawing/2014/main" id="{D06B9890-292D-6E41-9B33-379CEA7B210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66B38E6-7830-AB4E-BB82-F55D9B258ECF}"/>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949911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81C7-C400-5A47-98F6-2642081610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FBAD50-86E7-0A43-94F8-38E1E6488481}"/>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4" name="Footer Placeholder 3">
            <a:extLst>
              <a:ext uri="{FF2B5EF4-FFF2-40B4-BE49-F238E27FC236}">
                <a16:creationId xmlns:a16="http://schemas.microsoft.com/office/drawing/2014/main" id="{7EFF4A0C-8C75-E54F-9692-1EF02427947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6557ABF-4F46-C14C-BE65-89C997AE9AD6}"/>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2524681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53FB-306E-A011-4995-8640A1EFE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3654-DFEA-5636-6FEA-150447F73C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6EC43-CB72-52D0-FE16-F57A89EE5D39}"/>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5" name="Footer Placeholder 4">
            <a:extLst>
              <a:ext uri="{FF2B5EF4-FFF2-40B4-BE49-F238E27FC236}">
                <a16:creationId xmlns:a16="http://schemas.microsoft.com/office/drawing/2014/main" id="{A9578CE2-73FD-014D-631E-5EFD81E8D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51BE7-E130-4A56-776F-3AE5265AE4A9}"/>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1510063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D0791C-D4C7-F147-B6AA-31E185D5F7D1}"/>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3" name="Footer Placeholder 2">
            <a:extLst>
              <a:ext uri="{FF2B5EF4-FFF2-40B4-BE49-F238E27FC236}">
                <a16:creationId xmlns:a16="http://schemas.microsoft.com/office/drawing/2014/main" id="{C9A647AA-D3F4-9945-AE1C-8F6EF03DA7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FF99FFB-C76C-FF49-98E3-C2ACE388A6A6}"/>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4214560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E3D2-1BFD-6444-BAC2-D88FBA1E5B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DDA96C-A78B-F645-9279-C1073467DCBA}"/>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8B6FBE-1726-5F4D-93C4-5B42467A9DC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2D3AC2-A50E-4F4C-9765-393C995BCB5F}"/>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6" name="Footer Placeholder 5">
            <a:extLst>
              <a:ext uri="{FF2B5EF4-FFF2-40B4-BE49-F238E27FC236}">
                <a16:creationId xmlns:a16="http://schemas.microsoft.com/office/drawing/2014/main" id="{09547555-3CC5-D14E-9AE9-FD771DA669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861389-DE72-A445-B70A-0F3BE659F197}"/>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366875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6D1E-8924-0440-9F22-6CD71EA6A9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9BF93E-09AA-1A46-B659-BDA9587915D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9ABD0964-C406-9A45-88B9-D7AFCE17F8D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55A5B3-D857-E647-A4FC-395A8ACD8EB3}"/>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6" name="Footer Placeholder 5">
            <a:extLst>
              <a:ext uri="{FF2B5EF4-FFF2-40B4-BE49-F238E27FC236}">
                <a16:creationId xmlns:a16="http://schemas.microsoft.com/office/drawing/2014/main" id="{F7EC5B1A-4EC9-0946-A842-5A72A878EA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E81013-9CB9-914C-A5DB-651302414B60}"/>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3893444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A833-BF8A-AA4C-83B7-3C9691865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7D601A-F3B8-8349-B487-F75DA6C912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8E92B-050A-8B44-BD6B-B02976BC246F}"/>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5" name="Footer Placeholder 4">
            <a:extLst>
              <a:ext uri="{FF2B5EF4-FFF2-40B4-BE49-F238E27FC236}">
                <a16:creationId xmlns:a16="http://schemas.microsoft.com/office/drawing/2014/main" id="{7EE36895-01C7-BC4E-A21B-9914DA829F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074AB1-0770-6C47-9D0D-8382C763F880}"/>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57946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43B4FB-3B13-5E44-9B0A-638C6A32EF1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874223-2055-604F-9DAE-CBE452257650}"/>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EE84D-F02E-D64D-8D0C-958B47784515}"/>
              </a:ext>
            </a:extLst>
          </p:cNvPr>
          <p:cNvSpPr>
            <a:spLocks noGrp="1"/>
          </p:cNvSpPr>
          <p:nvPr>
            <p:ph type="dt" sz="half" idx="10"/>
          </p:nvPr>
        </p:nvSpPr>
        <p:spPr/>
        <p:txBody>
          <a:bodyPr/>
          <a:lstStyle/>
          <a:p>
            <a:fld id="{3AE1887C-4D51-9A4C-9091-DE8C6D78BA93}" type="datetimeFigureOut">
              <a:rPr lang="en-US" smtClean="0"/>
              <a:t>7/24/2024</a:t>
            </a:fld>
            <a:endParaRPr lang="en-US" dirty="0"/>
          </a:p>
        </p:txBody>
      </p:sp>
      <p:sp>
        <p:nvSpPr>
          <p:cNvPr id="5" name="Footer Placeholder 4">
            <a:extLst>
              <a:ext uri="{FF2B5EF4-FFF2-40B4-BE49-F238E27FC236}">
                <a16:creationId xmlns:a16="http://schemas.microsoft.com/office/drawing/2014/main" id="{5AE68624-0FF7-0845-B8CE-0335EC7F35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037E79-DB29-D64F-A00A-27A66BD18B35}"/>
              </a:ext>
            </a:extLst>
          </p:cNvPr>
          <p:cNvSpPr>
            <a:spLocks noGrp="1"/>
          </p:cNvSpPr>
          <p:nvPr>
            <p:ph type="sldNum" sz="quarter" idx="12"/>
          </p:nvPr>
        </p:nvSpPr>
        <p:spPr/>
        <p:txBody>
          <a:bodyPr/>
          <a:lstStyle/>
          <a:p>
            <a:fld id="{BB5AB283-503F-B04C-AA1F-7C63E4745E60}" type="slidenum">
              <a:rPr lang="en-US" smtClean="0"/>
              <a:t>‹#›</a:t>
            </a:fld>
            <a:endParaRPr lang="en-US" dirty="0"/>
          </a:p>
        </p:txBody>
      </p:sp>
    </p:spTree>
    <p:extLst>
      <p:ext uri="{BB962C8B-B14F-4D97-AF65-F5344CB8AC3E}">
        <p14:creationId xmlns:p14="http://schemas.microsoft.com/office/powerpoint/2010/main" val="448972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711200" y="6433819"/>
            <a:ext cx="8636000" cy="210186"/>
          </a:xfrm>
        </p:spPr>
        <p:txBody>
          <a:bodyPr lIns="0" rIns="0" anchor="ctr">
            <a:spAutoFit/>
          </a:bodyPr>
          <a:lstStyle>
            <a:lvl1pPr marL="111123" indent="-111123">
              <a:spcBef>
                <a:spcPts val="0"/>
              </a:spcBef>
              <a:buFontTx/>
              <a:buNone/>
              <a:tabLst>
                <a:tab pos="111123" algn="l"/>
              </a:tabLst>
              <a:defRPr sz="851"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defRPr>
            </a:lvl1pPr>
          </a:lstStyle>
          <a:p>
            <a:pPr>
              <a:defRPr/>
            </a:pPr>
            <a:endParaRPr lang="en-US" dirty="0"/>
          </a:p>
        </p:txBody>
      </p:sp>
      <p:sp>
        <p:nvSpPr>
          <p:cNvPr id="6" name="Footer Placeholder 4"/>
          <p:cNvSpPr>
            <a:spLocks noGrp="1"/>
          </p:cNvSpPr>
          <p:nvPr>
            <p:ph type="ftr" sz="quarter" idx="15"/>
          </p:nvPr>
        </p:nvSpPr>
        <p:spPr>
          <a:xfrm>
            <a:off x="10566401" y="6610350"/>
            <a:ext cx="806451" cy="247650"/>
          </a:xfrm>
          <a:prstGeom prst="rect">
            <a:avLst/>
          </a:prstGeom>
        </p:spPr>
        <p:txBody>
          <a:bodyPr/>
          <a:lstStyle>
            <a:lvl1pPr>
              <a:defRPr>
                <a:noFill/>
              </a:defRPr>
            </a:lvl1pPr>
          </a:lstStyle>
          <a:p>
            <a:pPr>
              <a:defRPr/>
            </a:pPr>
            <a:endParaRPr lang="en-US" dirty="0"/>
          </a:p>
        </p:txBody>
      </p:sp>
      <p:sp>
        <p:nvSpPr>
          <p:cNvPr id="8" name="Slide Number Placeholder 5"/>
          <p:cNvSpPr>
            <a:spLocks noGrp="1"/>
          </p:cNvSpPr>
          <p:nvPr>
            <p:ph type="sldNum" sz="quarter" idx="16"/>
          </p:nvPr>
        </p:nvSpPr>
        <p:spPr>
          <a:xfrm>
            <a:off x="0" y="6356353"/>
            <a:ext cx="609600" cy="365125"/>
          </a:xfrm>
          <a:prstGeom prst="rect">
            <a:avLst/>
          </a:prstGeom>
        </p:spPr>
        <p:txBody>
          <a:bodyPr/>
          <a:lstStyle>
            <a:lvl1pPr>
              <a:defRPr/>
            </a:lvl1pPr>
          </a:lstStyle>
          <a:p>
            <a:pPr>
              <a:defRPr/>
            </a:pPr>
            <a:fld id="{2C71A4C6-4305-4BB6-B218-D3567C6484BF}"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9294290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D944-C9DD-2814-0A01-599A21CBC3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1974FC-7695-CAF5-4122-325A0E8FBF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70960C-B72D-C79F-B288-A34FD6776408}"/>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5" name="Footer Placeholder 4">
            <a:extLst>
              <a:ext uri="{FF2B5EF4-FFF2-40B4-BE49-F238E27FC236}">
                <a16:creationId xmlns:a16="http://schemas.microsoft.com/office/drawing/2014/main" id="{224044C9-D2BB-8800-5D07-63610D15E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050F8-056B-BDD8-3288-B61FB58A2426}"/>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308298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0E16-894E-2317-EF77-6554EE4E6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5F7874-0B76-B449-A040-459E277840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EC3E2F-AD28-66FC-333C-74BEDF7E27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D1B9B9-CE35-AB4A-2D71-A86ED45DE6D6}"/>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6" name="Footer Placeholder 5">
            <a:extLst>
              <a:ext uri="{FF2B5EF4-FFF2-40B4-BE49-F238E27FC236}">
                <a16:creationId xmlns:a16="http://schemas.microsoft.com/office/drawing/2014/main" id="{2A0E1E59-311B-D55B-CBC9-EF20218D3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E5499-7F81-D9C0-0177-1790D36AA13F}"/>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427792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782F-01C7-171E-54C8-DAB83E939A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DB62C1-F2ED-FFD2-4B1B-72B2F31B69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C4F497-C433-10E4-4342-0319C42E58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2DB672-AB5B-4A98-E4DA-DD64C02B62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CDE9D-25ED-0535-ECCA-A8A49C03BE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E06320-2890-C041-5E69-AFDFEEEE46C5}"/>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8" name="Footer Placeholder 7">
            <a:extLst>
              <a:ext uri="{FF2B5EF4-FFF2-40B4-BE49-F238E27FC236}">
                <a16:creationId xmlns:a16="http://schemas.microsoft.com/office/drawing/2014/main" id="{172CF741-522B-380F-ED9A-3D4F32822F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47BCDF-CEE9-C19C-67E5-9CBD49538B62}"/>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160976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A221-9DCE-DA66-2E37-CFA77AE18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36B5E4-3FA6-9183-732D-719C3D6B0962}"/>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4" name="Footer Placeholder 3">
            <a:extLst>
              <a:ext uri="{FF2B5EF4-FFF2-40B4-BE49-F238E27FC236}">
                <a16:creationId xmlns:a16="http://schemas.microsoft.com/office/drawing/2014/main" id="{DBA7B756-BFA8-269C-DAA1-5030A07B49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F53BF-C536-7F71-819D-1554876E6AAA}"/>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576391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2BC635-5FD4-1D07-94F4-A7AB4BABA7B5}"/>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3" name="Footer Placeholder 2">
            <a:extLst>
              <a:ext uri="{FF2B5EF4-FFF2-40B4-BE49-F238E27FC236}">
                <a16:creationId xmlns:a16="http://schemas.microsoft.com/office/drawing/2014/main" id="{70E601DE-A147-C2F7-D745-A9639BE9A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3A01D1-1BD7-2BB2-00D9-A9F434E12DDC}"/>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95262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44DE-4E0F-D8B6-E8CB-56D17C3DD7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DCF762-33F3-844B-B4CE-941BE330D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24F0A-54C0-BFCE-FA7C-ED8E1660F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0A77C-F80E-1C92-DB28-3A841BA5F3B9}"/>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6" name="Footer Placeholder 5">
            <a:extLst>
              <a:ext uri="{FF2B5EF4-FFF2-40B4-BE49-F238E27FC236}">
                <a16:creationId xmlns:a16="http://schemas.microsoft.com/office/drawing/2014/main" id="{6AF9CF71-4059-8C5F-60C1-0C5CF3F14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6E575-445A-C649-3B6A-785DD8004152}"/>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42910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AA1A-1986-7A23-456B-7F0424646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9A18DB-DF27-DC91-D182-E41D93DF53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F8BD56-30DB-8676-087A-D3785B061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89A30-E31A-B67B-3388-42FFAA2474F3}"/>
              </a:ext>
            </a:extLst>
          </p:cNvPr>
          <p:cNvSpPr>
            <a:spLocks noGrp="1"/>
          </p:cNvSpPr>
          <p:nvPr>
            <p:ph type="dt" sz="half" idx="10"/>
          </p:nvPr>
        </p:nvSpPr>
        <p:spPr/>
        <p:txBody>
          <a:bodyPr/>
          <a:lstStyle/>
          <a:p>
            <a:fld id="{E0D912E5-3CA6-164D-AF2D-4D535ACA6FF5}" type="datetimeFigureOut">
              <a:rPr lang="en-US" smtClean="0"/>
              <a:t>7/24/2024</a:t>
            </a:fld>
            <a:endParaRPr lang="en-US"/>
          </a:p>
        </p:txBody>
      </p:sp>
      <p:sp>
        <p:nvSpPr>
          <p:cNvPr id="6" name="Footer Placeholder 5">
            <a:extLst>
              <a:ext uri="{FF2B5EF4-FFF2-40B4-BE49-F238E27FC236}">
                <a16:creationId xmlns:a16="http://schemas.microsoft.com/office/drawing/2014/main" id="{38E24F17-B508-7BAC-1EFE-ABACB31E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91B49-48A2-E983-AFF9-FEDDF79EF977}"/>
              </a:ext>
            </a:extLst>
          </p:cNvPr>
          <p:cNvSpPr>
            <a:spLocks noGrp="1"/>
          </p:cNvSpPr>
          <p:nvPr>
            <p:ph type="sldNum" sz="quarter" idx="12"/>
          </p:nvPr>
        </p:nvSpPr>
        <p:spPr/>
        <p:txBody>
          <a:bodyPr/>
          <a:lstStyle/>
          <a:p>
            <a:fld id="{BB623428-6A3C-ED42-A3E8-EFBBD65EF881}" type="slidenum">
              <a:rPr lang="en-US" smtClean="0"/>
              <a:t>‹#›</a:t>
            </a:fld>
            <a:endParaRPr lang="en-US"/>
          </a:p>
        </p:txBody>
      </p:sp>
    </p:spTree>
    <p:extLst>
      <p:ext uri="{BB962C8B-B14F-4D97-AF65-F5344CB8AC3E}">
        <p14:creationId xmlns:p14="http://schemas.microsoft.com/office/powerpoint/2010/main" val="301301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BCC25E-8CA4-6C10-8146-992E0B16F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7E1000-1DE4-32AB-6D83-ACC8C7D36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B61DF-C056-5C06-57E2-FA05D07B8F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D912E5-3CA6-164D-AF2D-4D535ACA6FF5}" type="datetimeFigureOut">
              <a:rPr lang="en-US" smtClean="0"/>
              <a:t>7/24/2024</a:t>
            </a:fld>
            <a:endParaRPr lang="en-US"/>
          </a:p>
        </p:txBody>
      </p:sp>
      <p:sp>
        <p:nvSpPr>
          <p:cNvPr id="5" name="Footer Placeholder 4">
            <a:extLst>
              <a:ext uri="{FF2B5EF4-FFF2-40B4-BE49-F238E27FC236}">
                <a16:creationId xmlns:a16="http://schemas.microsoft.com/office/drawing/2014/main" id="{A2FDEF18-3C28-1B01-1993-96D57C543B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D18FB6A-017B-ACC4-9632-3B1CA527F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23428-6A3C-ED42-A3E8-EFBBD65EF881}" type="slidenum">
              <a:rPr lang="en-US" smtClean="0"/>
              <a:t>‹#›</a:t>
            </a:fld>
            <a:endParaRPr lang="en-US"/>
          </a:p>
        </p:txBody>
      </p:sp>
    </p:spTree>
    <p:extLst>
      <p:ext uri="{BB962C8B-B14F-4D97-AF65-F5344CB8AC3E}">
        <p14:creationId xmlns:p14="http://schemas.microsoft.com/office/powerpoint/2010/main" val="4217934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C073-6277-B74C-B9BB-7A4B1E1124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BFE9FE-3B49-3542-9BBF-F6572B64E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FDFA6-A378-6E42-82F7-F4BEA047B96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1887C-4D51-9A4C-9091-DE8C6D78BA93}" type="datetimeFigureOut">
              <a:rPr lang="en-US" smtClean="0"/>
              <a:t>7/24/2024</a:t>
            </a:fld>
            <a:endParaRPr lang="en-US" dirty="0"/>
          </a:p>
        </p:txBody>
      </p:sp>
      <p:sp>
        <p:nvSpPr>
          <p:cNvPr id="5" name="Footer Placeholder 4">
            <a:extLst>
              <a:ext uri="{FF2B5EF4-FFF2-40B4-BE49-F238E27FC236}">
                <a16:creationId xmlns:a16="http://schemas.microsoft.com/office/drawing/2014/main" id="{72B1150A-7DE5-4B41-9995-9A82A585B7D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8B38427-50DF-544C-A5DF-FD852699033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AB283-503F-B04C-AA1F-7C63E4745E60}" type="slidenum">
              <a:rPr lang="en-US" smtClean="0"/>
              <a:t>‹#›</a:t>
            </a:fld>
            <a:endParaRPr lang="en-US" dirty="0"/>
          </a:p>
        </p:txBody>
      </p:sp>
    </p:spTree>
    <p:extLst>
      <p:ext uri="{BB962C8B-B14F-4D97-AF65-F5344CB8AC3E}">
        <p14:creationId xmlns:p14="http://schemas.microsoft.com/office/powerpoint/2010/main" val="32056205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hyperlink" Target="http://images.google.com/imgres?imgurl=http://www.lpsproofreading.co.uk/magnify.jpg&amp;imgrefurl=http://www.lpsproofreading.co.uk/&amp;h=381&amp;w=375&amp;sz=25&amp;hl=en&amp;start=85&amp;tbnid=-Acrn9Icwu_CaM:&amp;tbnh=123&amp;tbnw=121&amp;prev=/images?q=proofread&amp;start=72&amp;gbv=2&amp;ndsp=18&amp;hl=en&amp;safe=off&amp;sa=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en.wikipedia.org/wiki/File:Blue_ribbon.sv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hyperlink" Target="https://en.wikipedia.org/wiki/File:Blue_ribbon.sv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hyperlink" Target="https://aonnonline.org/toolkits" TargetMode="External"/><Relationship Id="rId2" Type="http://schemas.openxmlformats.org/officeDocument/2006/relationships/hyperlink" Target="https://www.ons.org/learning-libraries/precision-oncology" TargetMode="External"/><Relationship Id="rId1" Type="http://schemas.openxmlformats.org/officeDocument/2006/relationships/slideLayout" Target="../slideLayouts/slideLayout25.xml"/><Relationship Id="rId6" Type="http://schemas.openxmlformats.org/officeDocument/2006/relationships/hyperlink" Target="https://www.isong.org/" TargetMode="External"/><Relationship Id="rId5" Type="http://schemas.openxmlformats.org/officeDocument/2006/relationships/hyperlink" Target="https://www.nsgc.org/page/find-a-genetic-counselor" TargetMode="External"/><Relationship Id="rId4" Type="http://schemas.openxmlformats.org/officeDocument/2006/relationships/hyperlink" Target="https://www.cancersupportcommunity.org/precision-medicin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6.xml"/><Relationship Id="rId5" Type="http://schemas.openxmlformats.org/officeDocument/2006/relationships/hyperlink" Target="mailto:Frank@Navvisa.com" TargetMode="External"/><Relationship Id="rId4" Type="http://schemas.openxmlformats.org/officeDocument/2006/relationships/hyperlink" Target="mailto:Frank.delarama@sutterhealth.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www.cancer.net/navigating-cancer-care/cancer-basics/genetics" TargetMode="External"/><Relationship Id="rId2" Type="http://schemas.openxmlformats.org/officeDocument/2006/relationships/hyperlink" Target="https://www.nccn.org/professionals/physician_gls/default.aspx#detection" TargetMode="Externa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C2520-10F0-BF40-8494-B52E25E4C473}"/>
              </a:ext>
            </a:extLst>
          </p:cNvPr>
          <p:cNvSpPr>
            <a:spLocks noGrp="1"/>
          </p:cNvSpPr>
          <p:nvPr>
            <p:ph type="ctrTitle"/>
          </p:nvPr>
        </p:nvSpPr>
        <p:spPr>
          <a:xfrm>
            <a:off x="5297761" y="258064"/>
            <a:ext cx="6251110" cy="3566160"/>
          </a:xfrm>
        </p:spPr>
        <p:txBody>
          <a:bodyPr anchor="b">
            <a:normAutofit/>
          </a:bodyPr>
          <a:lstStyle/>
          <a:p>
            <a:pPr algn="l"/>
            <a:r>
              <a:rPr lang="en-US" sz="5000" b="0" i="0" dirty="0">
                <a:effectLst/>
                <a:highlight>
                  <a:srgbClr val="FFFFFF"/>
                </a:highlight>
                <a:latin typeface="Arial" panose="020B0604020202020204" pitchFamily="34" charset="0"/>
              </a:rPr>
              <a:t>Empowering Oncology Nurses: </a:t>
            </a:r>
            <a:br>
              <a:rPr lang="en-US" sz="5000" b="0" i="0" dirty="0">
                <a:effectLst/>
                <a:highlight>
                  <a:srgbClr val="FFFFFF"/>
                </a:highlight>
                <a:latin typeface="Arial" panose="020B0604020202020204" pitchFamily="34" charset="0"/>
              </a:rPr>
            </a:br>
            <a:r>
              <a:rPr lang="en-US" sz="5000" b="0" i="0" dirty="0">
                <a:effectLst/>
                <a:highlight>
                  <a:srgbClr val="FFFFFF"/>
                </a:highlight>
                <a:latin typeface="Arial" panose="020B0604020202020204" pitchFamily="34" charset="0"/>
              </a:rPr>
              <a:t>Navigating Precision Medicine in Cancer Care</a:t>
            </a:r>
            <a:endParaRPr lang="en-US" sz="5000" b="1" dirty="0"/>
          </a:p>
        </p:txBody>
      </p:sp>
      <p:sp>
        <p:nvSpPr>
          <p:cNvPr id="3" name="Subtitle 2">
            <a:extLst>
              <a:ext uri="{FF2B5EF4-FFF2-40B4-BE49-F238E27FC236}">
                <a16:creationId xmlns:a16="http://schemas.microsoft.com/office/drawing/2014/main" id="{FD7DFE4D-5ED8-7F4F-95BA-58E4445228FC}"/>
              </a:ext>
            </a:extLst>
          </p:cNvPr>
          <p:cNvSpPr>
            <a:spLocks noGrp="1"/>
          </p:cNvSpPr>
          <p:nvPr>
            <p:ph type="subTitle" idx="1"/>
          </p:nvPr>
        </p:nvSpPr>
        <p:spPr>
          <a:xfrm>
            <a:off x="5297760" y="4636008"/>
            <a:ext cx="6251111" cy="2057400"/>
          </a:xfrm>
        </p:spPr>
        <p:txBody>
          <a:bodyPr>
            <a:normAutofit fontScale="92500" lnSpcReduction="20000"/>
          </a:bodyPr>
          <a:lstStyle/>
          <a:p>
            <a:pPr algn="l"/>
            <a:r>
              <a:rPr lang="en-US" sz="2600" b="1" i="1" dirty="0"/>
              <a:t>Frank dela Rama, RN, MS, AOCNS, AGN-BC</a:t>
            </a:r>
            <a:endParaRPr lang="en-US" b="1" i="1" dirty="0"/>
          </a:p>
          <a:p>
            <a:pPr marL="342900" indent="-342900" algn="l">
              <a:buFont typeface="Arial" panose="020B0604020202020204" pitchFamily="34" charset="0"/>
              <a:buChar char="•"/>
            </a:pPr>
            <a:r>
              <a:rPr lang="en-US" i="1" dirty="0"/>
              <a:t>Clinical Nurse Specialist, Oncology/Genomics</a:t>
            </a:r>
            <a:br>
              <a:rPr lang="en-US" i="1" dirty="0"/>
            </a:br>
            <a:r>
              <a:rPr lang="en-US" i="1" dirty="0"/>
              <a:t>Sutter Palo Alto Medical Foundation</a:t>
            </a:r>
          </a:p>
          <a:p>
            <a:pPr marL="342900" indent="-342900" algn="l">
              <a:buFont typeface="Arial" panose="020B0604020202020204" pitchFamily="34" charset="0"/>
              <a:buChar char="•"/>
            </a:pPr>
            <a:r>
              <a:rPr lang="en-US" i="1" dirty="0"/>
              <a:t>Senior Oncology Nurse Guide</a:t>
            </a:r>
            <a:br>
              <a:rPr lang="en-US" i="1" dirty="0"/>
            </a:br>
            <a:r>
              <a:rPr lang="en-US" i="1" dirty="0" err="1"/>
              <a:t>Navvisa.com</a:t>
            </a:r>
            <a:endParaRPr lang="en-US" i="1" dirty="0"/>
          </a:p>
          <a:p>
            <a:pPr algn="l"/>
            <a:r>
              <a:rPr lang="en-US" i="1" dirty="0"/>
              <a:t>Presented to the SVONS -- June 2024</a:t>
            </a:r>
          </a:p>
        </p:txBody>
      </p:sp>
      <p:pic>
        <p:nvPicPr>
          <p:cNvPr id="20" name="Picture 19">
            <a:extLst>
              <a:ext uri="{FF2B5EF4-FFF2-40B4-BE49-F238E27FC236}">
                <a16:creationId xmlns:a16="http://schemas.microsoft.com/office/drawing/2014/main" id="{0667E615-ED8C-A384-1EAF-E9F1BFB4DBCF}"/>
              </a:ext>
            </a:extLst>
          </p:cNvPr>
          <p:cNvPicPr>
            <a:picLocks noChangeAspect="1"/>
          </p:cNvPicPr>
          <p:nvPr/>
        </p:nvPicPr>
        <p:blipFill rotWithShape="1">
          <a:blip r:embed="rId3"/>
          <a:srcRect l="29001" r="302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40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978" name="Rectangle 2"/>
          <p:cNvSpPr>
            <a:spLocks noGrp="1" noChangeArrowheads="1"/>
          </p:cNvSpPr>
          <p:nvPr>
            <p:ph type="title"/>
          </p:nvPr>
        </p:nvSpPr>
        <p:spPr>
          <a:xfrm>
            <a:off x="640081" y="4526280"/>
            <a:ext cx="7410681" cy="1737360"/>
          </a:xfrm>
        </p:spPr>
        <p:txBody>
          <a:bodyPr>
            <a:normAutofit/>
          </a:bodyPr>
          <a:lstStyle/>
          <a:p>
            <a:r>
              <a:rPr lang="en-US" sz="4800" dirty="0"/>
              <a:t>Why is genetics important to my practice?</a:t>
            </a:r>
          </a:p>
        </p:txBody>
      </p:sp>
      <p:sp>
        <p:nvSpPr>
          <p:cNvPr id="126979" name="Rectangle 3"/>
          <p:cNvSpPr>
            <a:spLocks noGrp="1" noChangeArrowheads="1"/>
          </p:cNvSpPr>
          <p:nvPr>
            <p:ph type="body" idx="1"/>
          </p:nvPr>
        </p:nvSpPr>
        <p:spPr>
          <a:xfrm>
            <a:off x="640080" y="595294"/>
            <a:ext cx="5676637" cy="3463951"/>
          </a:xfrm>
        </p:spPr>
        <p:txBody>
          <a:bodyPr anchor="ctr">
            <a:normAutofit/>
          </a:bodyPr>
          <a:lstStyle/>
          <a:p>
            <a:r>
              <a:rPr lang="en-US" sz="2400" dirty="0"/>
              <a:t>Oncology nurses, as well as other HCP’s need to understand the implications of genetic knowledge for practice, education, research, and policy	</a:t>
            </a:r>
          </a:p>
          <a:p>
            <a:pPr lvl="1"/>
            <a:r>
              <a:rPr lang="en-US" dirty="0"/>
              <a:t>Nurses as educators</a:t>
            </a:r>
          </a:p>
          <a:p>
            <a:pPr lvl="1"/>
            <a:r>
              <a:rPr lang="en-US" dirty="0"/>
              <a:t>Different ways to explain the same concept…”aha moment”</a:t>
            </a:r>
          </a:p>
        </p:txBody>
      </p:sp>
      <p:sp>
        <p:nvSpPr>
          <p:cNvPr id="74" name="Freeform: Shape 73">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4" y="1"/>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6" y="4865966"/>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97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978" name="Rectangle 2"/>
          <p:cNvSpPr>
            <a:spLocks noGrp="1" noChangeArrowheads="1"/>
          </p:cNvSpPr>
          <p:nvPr>
            <p:ph type="title"/>
          </p:nvPr>
        </p:nvSpPr>
        <p:spPr>
          <a:xfrm>
            <a:off x="640081" y="4526280"/>
            <a:ext cx="7410681" cy="1737360"/>
          </a:xfrm>
        </p:spPr>
        <p:txBody>
          <a:bodyPr>
            <a:normAutofit/>
          </a:bodyPr>
          <a:lstStyle/>
          <a:p>
            <a:r>
              <a:rPr lang="en-US" sz="4800" dirty="0"/>
              <a:t>Why is genetics important to my practice?</a:t>
            </a:r>
          </a:p>
        </p:txBody>
      </p:sp>
      <p:sp>
        <p:nvSpPr>
          <p:cNvPr id="126979" name="Rectangle 3"/>
          <p:cNvSpPr>
            <a:spLocks noGrp="1" noChangeArrowheads="1"/>
          </p:cNvSpPr>
          <p:nvPr>
            <p:ph type="body" idx="1"/>
          </p:nvPr>
        </p:nvSpPr>
        <p:spPr>
          <a:xfrm>
            <a:off x="640080" y="595294"/>
            <a:ext cx="5676637" cy="3463951"/>
          </a:xfrm>
        </p:spPr>
        <p:txBody>
          <a:bodyPr anchor="ctr">
            <a:normAutofit/>
          </a:bodyPr>
          <a:lstStyle/>
          <a:p>
            <a:r>
              <a:rPr lang="en-US" sz="2400" dirty="0"/>
              <a:t>Basic understanding of science &amp; Ethical, Legal, and Social Implications (ELSI)</a:t>
            </a:r>
          </a:p>
          <a:p>
            <a:r>
              <a:rPr lang="en-US" sz="2400" dirty="0"/>
              <a:t>Addressing barriers (1° knowledge)</a:t>
            </a:r>
            <a:br>
              <a:rPr lang="en-US" sz="2400" dirty="0"/>
            </a:br>
            <a:endParaRPr lang="en-US" sz="2400" dirty="0"/>
          </a:p>
          <a:p>
            <a:pPr lvl="1"/>
            <a:r>
              <a:rPr lang="en-US" dirty="0"/>
              <a:t>Providing a resource to others (patient, families, colleagues…)</a:t>
            </a:r>
          </a:p>
        </p:txBody>
      </p:sp>
      <p:sp>
        <p:nvSpPr>
          <p:cNvPr id="74" name="Freeform: Shape 73">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4" y="1"/>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6" y="4865966"/>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77F24D-4333-BC72-5E42-2BF715F3946E}"/>
              </a:ext>
            </a:extLst>
          </p:cNvPr>
          <p:cNvSpPr>
            <a:spLocks noGrp="1"/>
          </p:cNvSpPr>
          <p:nvPr>
            <p:ph type="title"/>
          </p:nvPr>
        </p:nvSpPr>
        <p:spPr>
          <a:xfrm>
            <a:off x="6248400" y="365125"/>
            <a:ext cx="5105400" cy="2579692"/>
          </a:xfrm>
        </p:spPr>
        <p:txBody>
          <a:bodyPr anchor="b">
            <a:normAutofit/>
          </a:bodyPr>
          <a:lstStyle/>
          <a:p>
            <a:r>
              <a:rPr lang="en-US" dirty="0"/>
              <a:t>Genetics 101</a:t>
            </a:r>
          </a:p>
        </p:txBody>
      </p:sp>
      <p:pic>
        <p:nvPicPr>
          <p:cNvPr id="6" name="Picture 9" descr="koster1">
            <a:extLst>
              <a:ext uri="{FF2B5EF4-FFF2-40B4-BE49-F238E27FC236}">
                <a16:creationId xmlns:a16="http://schemas.microsoft.com/office/drawing/2014/main" id="{B8EFA1BB-9EC5-FA6D-BAB8-923C54A457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217" r="1" b="1"/>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Intro to Proteogenomics - NCI">
            <a:extLst>
              <a:ext uri="{FF2B5EF4-FFF2-40B4-BE49-F238E27FC236}">
                <a16:creationId xmlns:a16="http://schemas.microsoft.com/office/drawing/2014/main" id="{FF9F92A0-D117-767B-6C49-A0E3B8DE19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9" r="4044" b="-2"/>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E4C17A35-43B3-8583-C7BB-8DC533969DBD}"/>
              </a:ext>
            </a:extLst>
          </p:cNvPr>
          <p:cNvSpPr>
            <a:spLocks noGrp="1"/>
          </p:cNvSpPr>
          <p:nvPr>
            <p:ph idx="1"/>
          </p:nvPr>
        </p:nvSpPr>
        <p:spPr>
          <a:xfrm>
            <a:off x="6248399" y="3124205"/>
            <a:ext cx="5105400" cy="3052757"/>
          </a:xfrm>
        </p:spPr>
        <p:txBody>
          <a:bodyPr>
            <a:normAutofit/>
          </a:bodyPr>
          <a:lstStyle/>
          <a:p>
            <a:endParaRPr lang="en-US" sz="2000"/>
          </a:p>
        </p:txBody>
      </p:sp>
    </p:spTree>
    <p:extLst>
      <p:ext uri="{BB962C8B-B14F-4D97-AF65-F5344CB8AC3E}">
        <p14:creationId xmlns:p14="http://schemas.microsoft.com/office/powerpoint/2010/main" val="3053250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59B8C-4515-7407-425D-692A93DF05BC}"/>
              </a:ext>
            </a:extLst>
          </p:cNvPr>
          <p:cNvSpPr>
            <a:spLocks noGrp="1"/>
          </p:cNvSpPr>
          <p:nvPr>
            <p:ph type="title"/>
          </p:nvPr>
        </p:nvSpPr>
        <p:spPr>
          <a:xfrm>
            <a:off x="640079" y="329184"/>
            <a:ext cx="10619591" cy="1035875"/>
          </a:xfrm>
        </p:spPr>
        <p:txBody>
          <a:bodyPr anchor="b">
            <a:normAutofit/>
          </a:bodyPr>
          <a:lstStyle/>
          <a:p>
            <a:r>
              <a:rPr lang="en-US" sz="5400" dirty="0"/>
              <a:t>Central Dogma of Molecular Biology</a:t>
            </a:r>
          </a:p>
        </p:txBody>
      </p:sp>
      <p:sp>
        <p:nvSpPr>
          <p:cNvPr id="103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929208-23B5-07CC-8BE4-60ECD54D4CA2}"/>
              </a:ext>
            </a:extLst>
          </p:cNvPr>
          <p:cNvSpPr>
            <a:spLocks noGrp="1"/>
          </p:cNvSpPr>
          <p:nvPr>
            <p:ph idx="1"/>
          </p:nvPr>
        </p:nvSpPr>
        <p:spPr>
          <a:xfrm>
            <a:off x="640080" y="2706624"/>
            <a:ext cx="6894576" cy="3483864"/>
          </a:xfrm>
        </p:spPr>
        <p:txBody>
          <a:bodyPr>
            <a:normAutofit/>
          </a:bodyPr>
          <a:lstStyle/>
          <a:p>
            <a:r>
              <a:rPr lang="en-US" sz="2200" dirty="0"/>
              <a:t>DNA Replication</a:t>
            </a:r>
          </a:p>
          <a:p>
            <a:r>
              <a:rPr lang="en-US" sz="2200" dirty="0"/>
              <a:t>Transcription</a:t>
            </a:r>
          </a:p>
          <a:p>
            <a:r>
              <a:rPr lang="en-US" sz="2200" dirty="0"/>
              <a:t>Translation</a:t>
            </a:r>
          </a:p>
        </p:txBody>
      </p:sp>
      <p:pic>
        <p:nvPicPr>
          <p:cNvPr id="1028" name="Picture 4">
            <a:extLst>
              <a:ext uri="{FF2B5EF4-FFF2-40B4-BE49-F238E27FC236}">
                <a16:creationId xmlns:a16="http://schemas.microsoft.com/office/drawing/2014/main" id="{7C41ABA8-6787-A7DA-CF81-03A65B514F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35450" y="1739963"/>
            <a:ext cx="6875515" cy="3506513"/>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Intro to Proteogenomics - NCI">
            <a:extLst>
              <a:ext uri="{FF2B5EF4-FFF2-40B4-BE49-F238E27FC236}">
                <a16:creationId xmlns:a16="http://schemas.microsoft.com/office/drawing/2014/main" id="{1ADF3D87-80E6-2B9C-5EAE-F803319878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98" b="16059"/>
          <a:stretch/>
        </p:blipFill>
        <p:spPr bwMode="auto">
          <a:xfrm>
            <a:off x="640080" y="5390524"/>
            <a:ext cx="3379156" cy="109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4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ample being pipetted into a petri dish">
            <a:extLst>
              <a:ext uri="{FF2B5EF4-FFF2-40B4-BE49-F238E27FC236}">
                <a16:creationId xmlns:a16="http://schemas.microsoft.com/office/drawing/2014/main" id="{3EC11191-88B5-0321-FC5A-70588A216B62}"/>
              </a:ext>
            </a:extLst>
          </p:cNvPr>
          <p:cNvPicPr>
            <a:picLocks noChangeAspect="1"/>
          </p:cNvPicPr>
          <p:nvPr/>
        </p:nvPicPr>
        <p:blipFill rotWithShape="1">
          <a:blip r:embed="rId3"/>
          <a:srcRect l="39292" r="1737"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8B568-358E-B0D0-DB14-F30CE206189B}"/>
              </a:ext>
            </a:extLst>
          </p:cNvPr>
          <p:cNvSpPr>
            <a:spLocks noGrp="1"/>
          </p:cNvSpPr>
          <p:nvPr>
            <p:ph type="title"/>
          </p:nvPr>
        </p:nvSpPr>
        <p:spPr>
          <a:xfrm>
            <a:off x="6115317" y="405685"/>
            <a:ext cx="5464968" cy="1559301"/>
          </a:xfrm>
        </p:spPr>
        <p:txBody>
          <a:bodyPr>
            <a:normAutofit/>
          </a:bodyPr>
          <a:lstStyle/>
          <a:p>
            <a:r>
              <a:rPr lang="en-US" sz="4000"/>
              <a:t>Genetics expanded to “omics” </a:t>
            </a:r>
          </a:p>
        </p:txBody>
      </p:sp>
      <p:sp>
        <p:nvSpPr>
          <p:cNvPr id="3" name="Content Placeholder 2">
            <a:extLst>
              <a:ext uri="{FF2B5EF4-FFF2-40B4-BE49-F238E27FC236}">
                <a16:creationId xmlns:a16="http://schemas.microsoft.com/office/drawing/2014/main" id="{DC06CCB4-DE04-0DDB-F6D2-E7FAEACFD828}"/>
              </a:ext>
            </a:extLst>
          </p:cNvPr>
          <p:cNvSpPr>
            <a:spLocks noGrp="1"/>
          </p:cNvSpPr>
          <p:nvPr>
            <p:ph idx="1"/>
          </p:nvPr>
        </p:nvSpPr>
        <p:spPr>
          <a:xfrm>
            <a:off x="6115317" y="2743200"/>
            <a:ext cx="5247340" cy="3496878"/>
          </a:xfrm>
        </p:spPr>
        <p:txBody>
          <a:bodyPr anchor="ctr">
            <a:normAutofit/>
          </a:bodyPr>
          <a:lstStyle/>
          <a:p>
            <a:r>
              <a:rPr lang="en-US" sz="2000" dirty="0"/>
              <a:t>Genomics</a:t>
            </a:r>
          </a:p>
          <a:p>
            <a:r>
              <a:rPr lang="en-US" sz="2000" dirty="0"/>
              <a:t>Transcriptomics</a:t>
            </a:r>
          </a:p>
          <a:p>
            <a:r>
              <a:rPr lang="en-US" sz="2000" dirty="0"/>
              <a:t>Proteomics</a:t>
            </a:r>
          </a:p>
          <a:p>
            <a:r>
              <a:rPr lang="en-US" sz="2000" dirty="0"/>
              <a:t>Metabolomics</a:t>
            </a:r>
          </a:p>
          <a:p>
            <a:r>
              <a:rPr lang="en-US" sz="2000" dirty="0"/>
              <a:t>Epigenomics</a:t>
            </a:r>
          </a:p>
          <a:p>
            <a:r>
              <a:rPr lang="en-US" sz="2000" dirty="0"/>
              <a:t>Pharmacogenomics</a:t>
            </a:r>
          </a:p>
        </p:txBody>
      </p:sp>
    </p:spTree>
    <p:extLst>
      <p:ext uri="{BB962C8B-B14F-4D97-AF65-F5344CB8AC3E}">
        <p14:creationId xmlns:p14="http://schemas.microsoft.com/office/powerpoint/2010/main" val="2812328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42257" y="4525347"/>
            <a:ext cx="6939723" cy="1737360"/>
          </a:xfrm>
        </p:spPr>
        <p:txBody>
          <a:bodyPr anchor="ctr">
            <a:normAutofit/>
          </a:bodyPr>
          <a:lstStyle/>
          <a:p>
            <a:pPr algn="r"/>
            <a:r>
              <a:rPr lang="en-US" dirty="0"/>
              <a:t>The Genetics of Cancer</a:t>
            </a:r>
          </a:p>
        </p:txBody>
      </p:sp>
      <p:sp>
        <p:nvSpPr>
          <p:cNvPr id="3" name="Subtitle 2"/>
          <p:cNvSpPr>
            <a:spLocks noGrp="1"/>
          </p:cNvSpPr>
          <p:nvPr>
            <p:ph type="subTitle" idx="1"/>
          </p:nvPr>
        </p:nvSpPr>
        <p:spPr>
          <a:xfrm>
            <a:off x="8050763" y="4525347"/>
            <a:ext cx="3211288" cy="1737360"/>
          </a:xfrm>
        </p:spPr>
        <p:txBody>
          <a:bodyPr anchor="ctr">
            <a:normAutofit/>
          </a:bodyPr>
          <a:lstStyle/>
          <a:p>
            <a:pPr algn="l"/>
            <a:endParaRPr lang="en-US"/>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1"/>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5"/>
            <a:ext cx="962395" cy="962395"/>
          </a:xfrm>
          <a:prstGeom prst="ellipse">
            <a:avLst/>
          </a:prstGeom>
          <a:solidFill>
            <a:srgbClr val="62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30" y="2327990"/>
            <a:ext cx="293695" cy="293695"/>
          </a:xfrm>
          <a:prstGeom prst="ellipse">
            <a:avLst/>
          </a:prstGeom>
          <a:solidFill>
            <a:srgbClr val="FF8C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AEDA7EB-D60B-4A11-A31B-DCB4E6BAEE26}"/>
              </a:ext>
            </a:extLst>
          </p:cNvPr>
          <p:cNvPicPr>
            <a:picLocks noChangeAspect="1"/>
          </p:cNvPicPr>
          <p:nvPr/>
        </p:nvPicPr>
        <p:blipFill rotWithShape="1">
          <a:blip r:embed="rId3"/>
          <a:srcRect l="7954" r="13061"/>
          <a:stretch/>
        </p:blipFill>
        <p:spPr>
          <a:xfrm>
            <a:off x="6492114" y="9"/>
            <a:ext cx="5699887" cy="4059235"/>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07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Genetics of Cancer 1</a:t>
            </a:r>
          </a:p>
        </p:txBody>
      </p:sp>
      <p:sp>
        <p:nvSpPr>
          <p:cNvPr id="20483" name="Rectangle 3"/>
          <p:cNvSpPr>
            <a:spLocks noGrp="1" noChangeArrowheads="1"/>
          </p:cNvSpPr>
          <p:nvPr>
            <p:ph type="body" idx="1"/>
          </p:nvPr>
        </p:nvSpPr>
        <p:spPr>
          <a:xfrm>
            <a:off x="2133600" y="4953000"/>
            <a:ext cx="4800600" cy="1066800"/>
          </a:xfrm>
        </p:spPr>
        <p:txBody>
          <a:bodyPr>
            <a:normAutofit fontScale="77500" lnSpcReduction="20000"/>
          </a:bodyPr>
          <a:lstStyle/>
          <a:p>
            <a:pPr>
              <a:lnSpc>
                <a:spcPct val="80000"/>
              </a:lnSpc>
            </a:pPr>
            <a:r>
              <a:rPr lang="en-US" sz="900" dirty="0"/>
              <a:t>DNA replication very complex = amazing how we don’t have more mistakes</a:t>
            </a:r>
          </a:p>
          <a:p>
            <a:pPr>
              <a:lnSpc>
                <a:spcPct val="80000"/>
              </a:lnSpc>
            </a:pPr>
            <a:r>
              <a:rPr lang="en-US" sz="900" dirty="0"/>
              <a:t>BRCA example = Tumor Suppressor Gene</a:t>
            </a:r>
          </a:p>
          <a:p>
            <a:pPr lvl="1">
              <a:lnSpc>
                <a:spcPct val="80000"/>
              </a:lnSpc>
            </a:pPr>
            <a:r>
              <a:rPr lang="en-US" sz="900" dirty="0"/>
              <a:t>“Proofreader”</a:t>
            </a:r>
          </a:p>
          <a:p>
            <a:pPr>
              <a:lnSpc>
                <a:spcPct val="80000"/>
              </a:lnSpc>
            </a:pPr>
            <a:r>
              <a:rPr lang="en-US" sz="900" dirty="0"/>
              <a:t>DNA replication</a:t>
            </a:r>
          </a:p>
          <a:p>
            <a:pPr>
              <a:lnSpc>
                <a:spcPct val="80000"/>
              </a:lnSpc>
            </a:pPr>
            <a:r>
              <a:rPr lang="en-US" sz="900" dirty="0"/>
              <a:t>“mistakes”</a:t>
            </a:r>
          </a:p>
          <a:p>
            <a:pPr>
              <a:lnSpc>
                <a:spcPct val="80000"/>
              </a:lnSpc>
            </a:pPr>
            <a:r>
              <a:rPr lang="en-US" sz="900" dirty="0"/>
              <a:t>Accumulation of mistakes can lead to loss of instructions for a cell to stop dividing</a:t>
            </a:r>
          </a:p>
        </p:txBody>
      </p:sp>
      <p:pic>
        <p:nvPicPr>
          <p:cNvPr id="20489" name="Picture 9" descr="kost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0"/>
            <a:ext cx="9601200" cy="71120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magnif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343402"/>
            <a:ext cx="2127251" cy="21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0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strVal val="#ppt_w*0.70"/>
                                          </p:val>
                                        </p:tav>
                                        <p:tav tm="100000">
                                          <p:val>
                                            <p:strVal val="#ppt_w"/>
                                          </p:val>
                                        </p:tav>
                                      </p:tavLst>
                                    </p:anim>
                                    <p:anim calcmode="lin" valueType="num">
                                      <p:cBhvr>
                                        <p:cTn id="8" dur="1000" fill="hold"/>
                                        <p:tgtEl>
                                          <p:spTgt spid="20485"/>
                                        </p:tgtEl>
                                        <p:attrNameLst>
                                          <p:attrName>ppt_h</p:attrName>
                                        </p:attrNameLst>
                                      </p:cBhvr>
                                      <p:tavLst>
                                        <p:tav tm="0">
                                          <p:val>
                                            <p:strVal val="#ppt_h"/>
                                          </p:val>
                                        </p:tav>
                                        <p:tav tm="100000">
                                          <p:val>
                                            <p:strVal val="#ppt_h"/>
                                          </p:val>
                                        </p:tav>
                                      </p:tavLst>
                                    </p:anim>
                                    <p:animEffect transition="in" filter="fade">
                                      <p:cBhvr>
                                        <p:cTn id="9" dur="1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02C0C3B-E27C-EA47-844D-398ADD5A1A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7939" y="2328540"/>
            <a:ext cx="1046604" cy="2169325"/>
          </a:xfrm>
          <a:prstGeom prst="rect">
            <a:avLst/>
          </a:prstGeom>
        </p:spPr>
      </p:pic>
      <p:pic>
        <p:nvPicPr>
          <p:cNvPr id="31" name="Picture 30">
            <a:extLst>
              <a:ext uri="{FF2B5EF4-FFF2-40B4-BE49-F238E27FC236}">
                <a16:creationId xmlns:a16="http://schemas.microsoft.com/office/drawing/2014/main" id="{C2973C5A-FDAE-A74D-A215-ABF4741E3C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1975" y="2854296"/>
            <a:ext cx="561459" cy="1655581"/>
          </a:xfrm>
          <a:prstGeom prst="rect">
            <a:avLst/>
          </a:prstGeom>
        </p:spPr>
      </p:pic>
      <p:sp>
        <p:nvSpPr>
          <p:cNvPr id="12" name="Rectangle 11">
            <a:extLst>
              <a:ext uri="{FF2B5EF4-FFF2-40B4-BE49-F238E27FC236}">
                <a16:creationId xmlns:a16="http://schemas.microsoft.com/office/drawing/2014/main" id="{D8FF3EE7-8F2D-7E4B-AF20-6D252B2914B1}"/>
              </a:ext>
            </a:extLst>
          </p:cNvPr>
          <p:cNvSpPr/>
          <p:nvPr/>
        </p:nvSpPr>
        <p:spPr>
          <a:xfrm>
            <a:off x="885641" y="4977541"/>
            <a:ext cx="5089931" cy="12753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8FB41FC-72DD-F24B-90FF-E8D56C8F44AE}"/>
              </a:ext>
            </a:extLst>
          </p:cNvPr>
          <p:cNvSpPr/>
          <p:nvPr/>
        </p:nvSpPr>
        <p:spPr>
          <a:xfrm>
            <a:off x="6263869" y="4972858"/>
            <a:ext cx="5089931" cy="1280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7739FE-3881-C942-9172-4B9ECB3A163F}"/>
              </a:ext>
            </a:extLst>
          </p:cNvPr>
          <p:cNvSpPr>
            <a:spLocks noGrp="1"/>
          </p:cNvSpPr>
          <p:nvPr>
            <p:ph type="title"/>
          </p:nvPr>
        </p:nvSpPr>
        <p:spPr>
          <a:xfrm>
            <a:off x="1006069" y="407760"/>
            <a:ext cx="10515600" cy="1325563"/>
          </a:xfrm>
        </p:spPr>
        <p:txBody>
          <a:bodyPr>
            <a:normAutofit/>
          </a:bodyPr>
          <a:lstStyle/>
          <a:p>
            <a:r>
              <a:rPr lang="en-US" b="1" dirty="0"/>
              <a:t>Let’s Review–What Is the Difference Between Germline and Somatic Testing? </a:t>
            </a:r>
          </a:p>
        </p:txBody>
      </p:sp>
      <p:sp>
        <p:nvSpPr>
          <p:cNvPr id="9" name="Slide Number Placeholder 5">
            <a:extLst>
              <a:ext uri="{FF2B5EF4-FFF2-40B4-BE49-F238E27FC236}">
                <a16:creationId xmlns:a16="http://schemas.microsoft.com/office/drawing/2014/main" id="{C59C6195-6CD3-6A4C-9F54-E5204C8FE5E3}"/>
              </a:ext>
            </a:extLst>
          </p:cNvPr>
          <p:cNvSpPr>
            <a:spLocks noGrp="1"/>
          </p:cNvSpPr>
          <p:nvPr>
            <p:ph type="sldNum" sz="quarter" idx="4"/>
          </p:nvPr>
        </p:nvSpPr>
        <p:spPr/>
        <p:txBody>
          <a:bodyPr/>
          <a:lstStyle>
            <a:lvl1pPr algn="l">
              <a:defRPr sz="1200">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7FBD"/>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30D36BE6-B7BE-E644-ADDC-B03D6F8555F5}"/>
              </a:ext>
            </a:extLst>
          </p:cNvPr>
          <p:cNvSpPr/>
          <p:nvPr/>
        </p:nvSpPr>
        <p:spPr>
          <a:xfrm>
            <a:off x="885641" y="4600715"/>
            <a:ext cx="5089931" cy="372143"/>
          </a:xfrm>
          <a:prstGeom prst="rect">
            <a:avLst/>
          </a:prstGeom>
          <a:solidFill>
            <a:srgbClr val="146F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GERMLINE MUTATION</a:t>
            </a:r>
            <a:r>
              <a:rPr kumimoji="0" lang="en-US" sz="1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0" name="Rectangle 9">
            <a:extLst>
              <a:ext uri="{FF2B5EF4-FFF2-40B4-BE49-F238E27FC236}">
                <a16:creationId xmlns:a16="http://schemas.microsoft.com/office/drawing/2014/main" id="{66590292-B005-7349-8356-B120C575D608}"/>
              </a:ext>
            </a:extLst>
          </p:cNvPr>
          <p:cNvSpPr/>
          <p:nvPr/>
        </p:nvSpPr>
        <p:spPr>
          <a:xfrm>
            <a:off x="6263869" y="4596034"/>
            <a:ext cx="5089931" cy="372143"/>
          </a:xfrm>
          <a:prstGeom prst="rect">
            <a:avLst/>
          </a:prstGeom>
          <a:solidFill>
            <a:srgbClr val="146F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SOMATIC MUTATION</a:t>
            </a:r>
            <a:r>
              <a:rPr kumimoji="0" lang="en-US" sz="1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2,3</a:t>
            </a:r>
          </a:p>
        </p:txBody>
      </p:sp>
      <p:sp>
        <p:nvSpPr>
          <p:cNvPr id="8" name="TextBox 7">
            <a:extLst>
              <a:ext uri="{FF2B5EF4-FFF2-40B4-BE49-F238E27FC236}">
                <a16:creationId xmlns:a16="http://schemas.microsoft.com/office/drawing/2014/main" id="{2C738378-6B69-7A47-AAD9-02EB0F1BD35B}"/>
              </a:ext>
            </a:extLst>
          </p:cNvPr>
          <p:cNvSpPr txBox="1"/>
          <p:nvPr/>
        </p:nvSpPr>
        <p:spPr>
          <a:xfrm>
            <a:off x="900530" y="5034591"/>
            <a:ext cx="5195471" cy="1107996"/>
          </a:xfrm>
          <a:prstGeom prst="rect">
            <a:avLst/>
          </a:prstGeom>
          <a:noFill/>
        </p:spPr>
        <p:txBody>
          <a:bodyPr wrap="square" rtlCol="0">
            <a:spAutoFit/>
          </a:bodyPr>
          <a:lstStyle/>
          <a:p>
            <a:pPr marL="233357" marR="0" lvl="0" indent="-233357" algn="l" defTabSz="914400" rtl="0" eaLnBrk="1" fontAlgn="auto" latinLnBrk="0" hangingPunct="1">
              <a:lnSpc>
                <a:spcPct val="100000"/>
              </a:lnSpc>
              <a:spcBef>
                <a:spcPts val="0"/>
              </a:spcBef>
              <a:spcAft>
                <a:spcPts val="600"/>
              </a:spcAft>
              <a:buClr>
                <a:srgbClr val="146FA6"/>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germline mutation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a change in a gene that was inherited and, therefore, causes an increased risk for cancer</a:t>
            </a:r>
          </a:p>
          <a:p>
            <a:pPr marL="233357" marR="0" lvl="0" indent="-233357" algn="l" defTabSz="914400" rtl="0" eaLnBrk="1" fontAlgn="auto" latinLnBrk="0" hangingPunct="1">
              <a:lnSpc>
                <a:spcPct val="100000"/>
              </a:lnSpc>
              <a:spcBef>
                <a:spcPts val="0"/>
              </a:spcBef>
              <a:spcAft>
                <a:spcPts val="600"/>
              </a:spcAft>
              <a:buClr>
                <a:srgbClr val="146FA6"/>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also known as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hereditary cancer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3357" marR="0" lvl="0" indent="-233357" algn="l" defTabSz="914400" rtl="0" eaLnBrk="1" fontAlgn="auto" latinLnBrk="0" hangingPunct="1">
              <a:lnSpc>
                <a:spcPct val="100000"/>
              </a:lnSpc>
              <a:spcBef>
                <a:spcPts val="0"/>
              </a:spcBef>
              <a:spcAft>
                <a:spcPts val="600"/>
              </a:spcAft>
              <a:buClr>
                <a:srgbClr val="146FA6"/>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approximately 5%-10% of cancer is hereditary </a:t>
            </a:r>
          </a:p>
        </p:txBody>
      </p:sp>
      <p:sp>
        <p:nvSpPr>
          <p:cNvPr id="11" name="TextBox 10">
            <a:extLst>
              <a:ext uri="{FF2B5EF4-FFF2-40B4-BE49-F238E27FC236}">
                <a16:creationId xmlns:a16="http://schemas.microsoft.com/office/drawing/2014/main" id="{CD6371D7-F9D8-1F46-81D2-D64807D2A779}"/>
              </a:ext>
            </a:extLst>
          </p:cNvPr>
          <p:cNvSpPr txBox="1"/>
          <p:nvPr/>
        </p:nvSpPr>
        <p:spPr>
          <a:xfrm>
            <a:off x="6349652" y="5034591"/>
            <a:ext cx="5004149" cy="1107996"/>
          </a:xfrm>
          <a:prstGeom prst="rect">
            <a:avLst/>
          </a:prstGeom>
          <a:noFill/>
        </p:spPr>
        <p:txBody>
          <a:bodyPr wrap="square" rtlCol="0">
            <a:spAutoFit/>
          </a:bodyPr>
          <a:lstStyle/>
          <a:p>
            <a:pPr marL="233357" marR="0" lvl="0" indent="-233357" algn="l" defTabSz="914400" rtl="0" eaLnBrk="1" fontAlgn="auto" latinLnBrk="0" hangingPunct="1">
              <a:lnSpc>
                <a:spcPct val="100000"/>
              </a:lnSpc>
              <a:spcBef>
                <a:spcPts val="0"/>
              </a:spcBef>
              <a:spcAft>
                <a:spcPts val="600"/>
              </a:spcAft>
              <a:buClr>
                <a:srgbClr val="146FA6"/>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cancers have many somatic mutations</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33357" marR="0" lvl="0" indent="-233357" algn="l" defTabSz="914400" rtl="0" eaLnBrk="1" fontAlgn="auto" latinLnBrk="0" hangingPunct="1">
              <a:lnSpc>
                <a:spcPct val="100000"/>
              </a:lnSpc>
              <a:spcBef>
                <a:spcPts val="0"/>
              </a:spcBef>
              <a:spcAft>
                <a:spcPts val="600"/>
              </a:spcAft>
              <a:buClr>
                <a:srgbClr val="146FA6"/>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somatic mutation is a change in a gene that can lead to the development of cancer</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33357" marR="0" lvl="0" indent="-233357" algn="l" defTabSz="914400" rtl="0" eaLnBrk="1" fontAlgn="auto" latinLnBrk="0" hangingPunct="1">
              <a:lnSpc>
                <a:spcPct val="100000"/>
              </a:lnSpc>
              <a:spcBef>
                <a:spcPts val="0"/>
              </a:spcBef>
              <a:spcAft>
                <a:spcPts val="600"/>
              </a:spcAft>
              <a:buClr>
                <a:srgbClr val="146FA6"/>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sometimes identify hereditary predisposition</a:t>
            </a:r>
          </a:p>
        </p:txBody>
      </p:sp>
      <p:sp>
        <p:nvSpPr>
          <p:cNvPr id="18" name="7-Point Star 17">
            <a:extLst>
              <a:ext uri="{FF2B5EF4-FFF2-40B4-BE49-F238E27FC236}">
                <a16:creationId xmlns:a16="http://schemas.microsoft.com/office/drawing/2014/main" id="{92309BDF-5964-8E4F-B42C-C59668AA86DD}"/>
              </a:ext>
            </a:extLst>
          </p:cNvPr>
          <p:cNvSpPr/>
          <p:nvPr/>
        </p:nvSpPr>
        <p:spPr>
          <a:xfrm>
            <a:off x="2031328" y="3389271"/>
            <a:ext cx="281477" cy="309413"/>
          </a:xfrm>
          <a:prstGeom prst="star7">
            <a:avLst>
              <a:gd name="adj" fmla="val 19740"/>
              <a:gd name="hf" fmla="val 102572"/>
              <a:gd name="vf" fmla="val 1052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AA73BE0-1E58-1C40-A66B-3AD4838053F2}"/>
              </a:ext>
            </a:extLst>
          </p:cNvPr>
          <p:cNvSpPr txBox="1"/>
          <p:nvPr/>
        </p:nvSpPr>
        <p:spPr>
          <a:xfrm>
            <a:off x="1879816" y="2016080"/>
            <a:ext cx="8659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Parent</a:t>
            </a:r>
          </a:p>
        </p:txBody>
      </p:sp>
      <p:sp>
        <p:nvSpPr>
          <p:cNvPr id="22" name="TextBox 21">
            <a:extLst>
              <a:ext uri="{FF2B5EF4-FFF2-40B4-BE49-F238E27FC236}">
                <a16:creationId xmlns:a16="http://schemas.microsoft.com/office/drawing/2014/main" id="{1A4C8199-1341-814A-8396-5E80C340E1B7}"/>
              </a:ext>
            </a:extLst>
          </p:cNvPr>
          <p:cNvSpPr txBox="1"/>
          <p:nvPr/>
        </p:nvSpPr>
        <p:spPr>
          <a:xfrm>
            <a:off x="4209715" y="2544177"/>
            <a:ext cx="8659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Child</a:t>
            </a:r>
          </a:p>
        </p:txBody>
      </p:sp>
      <p:sp>
        <p:nvSpPr>
          <p:cNvPr id="23" name="Right Arrow 22">
            <a:extLst>
              <a:ext uri="{FF2B5EF4-FFF2-40B4-BE49-F238E27FC236}">
                <a16:creationId xmlns:a16="http://schemas.microsoft.com/office/drawing/2014/main" id="{55C34932-F40F-8D46-B175-5F770F6FC6B4}"/>
              </a:ext>
            </a:extLst>
          </p:cNvPr>
          <p:cNvSpPr/>
          <p:nvPr/>
        </p:nvSpPr>
        <p:spPr>
          <a:xfrm>
            <a:off x="2963309" y="3498686"/>
            <a:ext cx="1207945" cy="343407"/>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B96B965-C8E9-604D-8BCE-15AC2B316987}"/>
              </a:ext>
            </a:extLst>
          </p:cNvPr>
          <p:cNvSpPr txBox="1"/>
          <p:nvPr/>
        </p:nvSpPr>
        <p:spPr>
          <a:xfrm>
            <a:off x="2955999" y="3273155"/>
            <a:ext cx="111066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Heritable</a:t>
            </a:r>
          </a:p>
        </p:txBody>
      </p:sp>
      <p:pic>
        <p:nvPicPr>
          <p:cNvPr id="32" name="Picture 31">
            <a:extLst>
              <a:ext uri="{FF2B5EF4-FFF2-40B4-BE49-F238E27FC236}">
                <a16:creationId xmlns:a16="http://schemas.microsoft.com/office/drawing/2014/main" id="{0B6DDD22-3D40-0446-A15B-85B89B2B8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0875" y="2328540"/>
            <a:ext cx="1046604" cy="2169325"/>
          </a:xfrm>
          <a:prstGeom prst="rect">
            <a:avLst/>
          </a:prstGeom>
        </p:spPr>
      </p:pic>
      <p:sp>
        <p:nvSpPr>
          <p:cNvPr id="33" name="7-Point Star 32">
            <a:extLst>
              <a:ext uri="{FF2B5EF4-FFF2-40B4-BE49-F238E27FC236}">
                <a16:creationId xmlns:a16="http://schemas.microsoft.com/office/drawing/2014/main" id="{8C7AF265-8CB1-4148-B13B-B39D423DFE10}"/>
              </a:ext>
            </a:extLst>
          </p:cNvPr>
          <p:cNvSpPr/>
          <p:nvPr/>
        </p:nvSpPr>
        <p:spPr>
          <a:xfrm>
            <a:off x="8711558" y="2835032"/>
            <a:ext cx="281477" cy="309413"/>
          </a:xfrm>
          <a:prstGeom prst="star7">
            <a:avLst>
              <a:gd name="adj" fmla="val 19740"/>
              <a:gd name="hf" fmla="val 102572"/>
              <a:gd name="vf" fmla="val 1052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Date Placeholder 3">
            <a:extLst>
              <a:ext uri="{FF2B5EF4-FFF2-40B4-BE49-F238E27FC236}">
                <a16:creationId xmlns:a16="http://schemas.microsoft.com/office/drawing/2014/main" id="{8D72AC41-C1CE-6F45-ADF7-1F1999063D45}"/>
              </a:ext>
            </a:extLst>
          </p:cNvPr>
          <p:cNvSpPr txBox="1">
            <a:spLocks/>
          </p:cNvSpPr>
          <p:nvPr/>
        </p:nvSpPr>
        <p:spPr>
          <a:xfrm>
            <a:off x="885642" y="6369060"/>
            <a:ext cx="11565085" cy="365125"/>
          </a:xfrm>
          <a:prstGeom prst="rect">
            <a:avLst/>
          </a:prstGeom>
        </p:spPr>
        <p:txBody>
          <a:bodyPr anchor="b"/>
          <a:lstStyle>
            <a:defPPr>
              <a:defRPr lang="en-US"/>
            </a:defPPr>
            <a:lvl1pPr marL="0" algn="l" defTabSz="914400" rtl="0" eaLnBrk="1" latinLnBrk="0" hangingPunct="1">
              <a:defRPr sz="12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National Cancer Institute. The Genetics of Cancer. www.cancer.gov/about-cancer/causes-prevention/genetics. Accessed December 5,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Martincorena I, Campbell PJ. Somatic mutation in cancer and normal cells.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2015;349(6255):1483-1489.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Cancer.net. The Genetics of Cancer. www.cancer.net/navigating-cancercare/cancer-basics/genetics/genetics-cancer. Accessed December 7, 2018.</a:t>
            </a:r>
          </a:p>
        </p:txBody>
      </p:sp>
      <p:sp>
        <p:nvSpPr>
          <p:cNvPr id="24" name="TextBox 23">
            <a:extLst>
              <a:ext uri="{FF2B5EF4-FFF2-40B4-BE49-F238E27FC236}">
                <a16:creationId xmlns:a16="http://schemas.microsoft.com/office/drawing/2014/main" id="{9B96B965-C8E9-604D-8BCE-15AC2B316987}"/>
              </a:ext>
            </a:extLst>
          </p:cNvPr>
          <p:cNvSpPr txBox="1"/>
          <p:nvPr/>
        </p:nvSpPr>
        <p:spPr>
          <a:xfrm>
            <a:off x="9287479" y="3270484"/>
            <a:ext cx="15374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Nonheritable</a:t>
            </a:r>
          </a:p>
        </p:txBody>
      </p:sp>
    </p:spTree>
    <p:extLst>
      <p:ext uri="{BB962C8B-B14F-4D97-AF65-F5344CB8AC3E}">
        <p14:creationId xmlns:p14="http://schemas.microsoft.com/office/powerpoint/2010/main" val="144524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Freeform: Shape 4104">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1B6C7F-990D-DCA5-1CA7-98F703CEDADB}"/>
              </a:ext>
            </a:extLst>
          </p:cNvPr>
          <p:cNvSpPr>
            <a:spLocks noGrp="1"/>
          </p:cNvSpPr>
          <p:nvPr>
            <p:ph type="title"/>
          </p:nvPr>
        </p:nvSpPr>
        <p:spPr>
          <a:xfrm>
            <a:off x="535387" y="2248263"/>
            <a:ext cx="3768917" cy="1606163"/>
          </a:xfrm>
        </p:spPr>
        <p:txBody>
          <a:bodyPr vert="horz" lIns="91440" tIns="45720" rIns="91440" bIns="45720" rtlCol="0" anchor="b">
            <a:normAutofit fontScale="90000"/>
          </a:bodyPr>
          <a:lstStyle/>
          <a:p>
            <a:pPr defTabSz="914400"/>
            <a:r>
              <a:rPr lang="en-US" sz="3100" b="1" kern="1200">
                <a:solidFill>
                  <a:schemeClr val="tx1"/>
                </a:solidFill>
                <a:latin typeface="+mj-lt"/>
                <a:ea typeface="+mj-ea"/>
                <a:cs typeface="+mj-cs"/>
              </a:rPr>
              <a:t>What Is the Difference Between Germline and Somatic Testing?</a:t>
            </a:r>
            <a:endParaRPr lang="en-US" sz="3100" kern="1200">
              <a:solidFill>
                <a:schemeClr val="tx1"/>
              </a:solidFill>
              <a:latin typeface="+mj-lt"/>
              <a:ea typeface="+mj-ea"/>
              <a:cs typeface="+mj-cs"/>
            </a:endParaRPr>
          </a:p>
        </p:txBody>
      </p:sp>
      <p:pic>
        <p:nvPicPr>
          <p:cNvPr id="4098" name="Picture 2" descr="Testing your genes vs cancer genes infographic">
            <a:extLst>
              <a:ext uri="{FF2B5EF4-FFF2-40B4-BE49-F238E27FC236}">
                <a16:creationId xmlns:a16="http://schemas.microsoft.com/office/drawing/2014/main" id="{618529CA-6E2F-6CD8-E85C-600C4EB3D6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38622" y="223064"/>
            <a:ext cx="4980870" cy="644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007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DF10-42C8-4A4E-B678-F961A4676D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22F529-861E-814E-B315-9995420608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B7D0FF4-93AF-A54B-8666-1AD565D95550}"/>
              </a:ext>
            </a:extLst>
          </p:cNvPr>
          <p:cNvPicPr>
            <a:picLocks noChangeAspect="1"/>
          </p:cNvPicPr>
          <p:nvPr/>
        </p:nvPicPr>
        <p:blipFill>
          <a:blip r:embed="rId3"/>
          <a:stretch>
            <a:fillRect/>
          </a:stretch>
        </p:blipFill>
        <p:spPr>
          <a:xfrm>
            <a:off x="55871" y="0"/>
            <a:ext cx="12080258" cy="6858000"/>
          </a:xfrm>
          <a:prstGeom prst="rect">
            <a:avLst/>
          </a:prstGeom>
        </p:spPr>
      </p:pic>
      <p:sp>
        <p:nvSpPr>
          <p:cNvPr id="5" name="TextBox 4">
            <a:extLst>
              <a:ext uri="{FF2B5EF4-FFF2-40B4-BE49-F238E27FC236}">
                <a16:creationId xmlns:a16="http://schemas.microsoft.com/office/drawing/2014/main" id="{64659561-C976-A73D-4F41-09F1F4FD2155}"/>
              </a:ext>
            </a:extLst>
          </p:cNvPr>
          <p:cNvSpPr txBox="1"/>
          <p:nvPr/>
        </p:nvSpPr>
        <p:spPr>
          <a:xfrm>
            <a:off x="626533" y="5384800"/>
            <a:ext cx="6163734" cy="369332"/>
          </a:xfrm>
          <a:prstGeom prst="rect">
            <a:avLst/>
          </a:prstGeom>
          <a:noFill/>
        </p:spPr>
        <p:txBody>
          <a:bodyPr wrap="square" rtlCol="0">
            <a:spAutoFit/>
          </a:bodyPr>
          <a:lstStyle/>
          <a:p>
            <a:r>
              <a:rPr lang="en-US" b="1" dirty="0">
                <a:solidFill>
                  <a:schemeClr val="accent6">
                    <a:lumMod val="75000"/>
                  </a:schemeClr>
                </a:solidFill>
              </a:rPr>
              <a:t>Preferred terminology: Genetic Testing for Inherited Risk</a:t>
            </a:r>
          </a:p>
        </p:txBody>
      </p:sp>
    </p:spTree>
    <p:extLst>
      <p:ext uri="{BB962C8B-B14F-4D97-AF65-F5344CB8AC3E}">
        <p14:creationId xmlns:p14="http://schemas.microsoft.com/office/powerpoint/2010/main" val="251891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7B23-DAC4-C040-A13A-BC0B491BF6F1}"/>
              </a:ext>
            </a:extLst>
          </p:cNvPr>
          <p:cNvSpPr>
            <a:spLocks noGrp="1"/>
          </p:cNvSpPr>
          <p:nvPr>
            <p:ph type="title"/>
          </p:nvPr>
        </p:nvSpPr>
        <p:spPr/>
        <p:txBody>
          <a:bodyPr/>
          <a:lstStyle/>
          <a:p>
            <a:endParaRPr lang="en-US"/>
          </a:p>
        </p:txBody>
      </p:sp>
      <p:pic>
        <p:nvPicPr>
          <p:cNvPr id="6" name="Content Placeholder 5" descr="Graphical user interface, website&#10;&#10;Description automatically generated">
            <a:extLst>
              <a:ext uri="{FF2B5EF4-FFF2-40B4-BE49-F238E27FC236}">
                <a16:creationId xmlns:a16="http://schemas.microsoft.com/office/drawing/2014/main" id="{061751FA-31A7-AD41-ACDD-B98014353288}"/>
              </a:ext>
            </a:extLst>
          </p:cNvPr>
          <p:cNvPicPr>
            <a:picLocks noGrp="1" noChangeAspect="1"/>
          </p:cNvPicPr>
          <p:nvPr>
            <p:ph idx="1"/>
          </p:nvPr>
        </p:nvPicPr>
        <p:blipFill>
          <a:blip r:embed="rId3"/>
          <a:stretch>
            <a:fillRect/>
          </a:stretch>
        </p:blipFill>
        <p:spPr>
          <a:xfrm>
            <a:off x="0" y="-1"/>
            <a:ext cx="12067674" cy="6857735"/>
          </a:xfrm>
        </p:spPr>
      </p:pic>
      <p:sp>
        <p:nvSpPr>
          <p:cNvPr id="4" name="Rectangle 3">
            <a:extLst>
              <a:ext uri="{FF2B5EF4-FFF2-40B4-BE49-F238E27FC236}">
                <a16:creationId xmlns:a16="http://schemas.microsoft.com/office/drawing/2014/main" id="{420C7A07-04F5-CB4C-BFAA-9A2C20A09488}"/>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13117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B4A5-5540-6F48-9C0C-8CCDC2A94E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5E0078-0D0F-AE46-8AF7-220B5A80B01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18CCDCE-0723-4E4F-A316-1CCD4651B1F5}"/>
              </a:ext>
            </a:extLst>
          </p:cNvPr>
          <p:cNvPicPr>
            <a:picLocks noChangeAspect="1"/>
          </p:cNvPicPr>
          <p:nvPr/>
        </p:nvPicPr>
        <p:blipFill>
          <a:blip r:embed="rId2"/>
          <a:stretch>
            <a:fillRect/>
          </a:stretch>
        </p:blipFill>
        <p:spPr>
          <a:xfrm>
            <a:off x="678" y="0"/>
            <a:ext cx="12190644" cy="6858000"/>
          </a:xfrm>
          <a:prstGeom prst="rect">
            <a:avLst/>
          </a:prstGeom>
        </p:spPr>
      </p:pic>
      <p:sp>
        <p:nvSpPr>
          <p:cNvPr id="5" name="TextBox 4">
            <a:extLst>
              <a:ext uri="{FF2B5EF4-FFF2-40B4-BE49-F238E27FC236}">
                <a16:creationId xmlns:a16="http://schemas.microsoft.com/office/drawing/2014/main" id="{2B7CC890-FA86-F8D2-D0B3-822CC5698D2C}"/>
              </a:ext>
            </a:extLst>
          </p:cNvPr>
          <p:cNvSpPr txBox="1"/>
          <p:nvPr/>
        </p:nvSpPr>
        <p:spPr>
          <a:xfrm>
            <a:off x="626533" y="5384800"/>
            <a:ext cx="6163734" cy="369332"/>
          </a:xfrm>
          <a:prstGeom prst="rect">
            <a:avLst/>
          </a:prstGeom>
          <a:noFill/>
        </p:spPr>
        <p:txBody>
          <a:bodyPr wrap="square" rtlCol="0">
            <a:spAutoFit/>
          </a:bodyPr>
          <a:lstStyle/>
          <a:p>
            <a:r>
              <a:rPr lang="en-US" b="1" dirty="0">
                <a:solidFill>
                  <a:schemeClr val="accent6">
                    <a:lumMod val="75000"/>
                  </a:schemeClr>
                </a:solidFill>
              </a:rPr>
              <a:t>Preferred terminology: Tissue biomarker testing</a:t>
            </a:r>
          </a:p>
        </p:txBody>
      </p:sp>
    </p:spTree>
    <p:extLst>
      <p:ext uri="{BB962C8B-B14F-4D97-AF65-F5344CB8AC3E}">
        <p14:creationId xmlns:p14="http://schemas.microsoft.com/office/powerpoint/2010/main" val="353807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58FC-477C-1049-8B7C-D0D4F19AE3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8FB84D-F1C6-9B4A-970A-9700B6224E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379379-6B65-2649-ABA4-CBAAF1C15A68}"/>
              </a:ext>
            </a:extLst>
          </p:cNvPr>
          <p:cNvPicPr>
            <a:picLocks noChangeAspect="1"/>
          </p:cNvPicPr>
          <p:nvPr/>
        </p:nvPicPr>
        <p:blipFill>
          <a:blip r:embed="rId2"/>
          <a:stretch>
            <a:fillRect/>
          </a:stretch>
        </p:blipFill>
        <p:spPr>
          <a:xfrm>
            <a:off x="33042" y="0"/>
            <a:ext cx="12125915" cy="6858000"/>
          </a:xfrm>
          <a:prstGeom prst="rect">
            <a:avLst/>
          </a:prstGeom>
        </p:spPr>
      </p:pic>
      <p:pic>
        <p:nvPicPr>
          <p:cNvPr id="5" name="Picture 4">
            <a:extLst>
              <a:ext uri="{FF2B5EF4-FFF2-40B4-BE49-F238E27FC236}">
                <a16:creationId xmlns:a16="http://schemas.microsoft.com/office/drawing/2014/main" id="{940B3967-DA43-C3DB-2277-BCFFD8383B3E}"/>
              </a:ext>
            </a:extLst>
          </p:cNvPr>
          <p:cNvPicPr>
            <a:picLocks noChangeAspect="1"/>
          </p:cNvPicPr>
          <p:nvPr/>
        </p:nvPicPr>
        <p:blipFill>
          <a:blip r:embed="rId3"/>
          <a:stretch>
            <a:fillRect/>
          </a:stretch>
        </p:blipFill>
        <p:spPr>
          <a:xfrm>
            <a:off x="437057" y="2761608"/>
            <a:ext cx="10695070" cy="2780209"/>
          </a:xfrm>
          <a:prstGeom prst="rect">
            <a:avLst/>
          </a:prstGeom>
        </p:spPr>
      </p:pic>
      <p:sp>
        <p:nvSpPr>
          <p:cNvPr id="7" name="Oval 6">
            <a:extLst>
              <a:ext uri="{FF2B5EF4-FFF2-40B4-BE49-F238E27FC236}">
                <a16:creationId xmlns:a16="http://schemas.microsoft.com/office/drawing/2014/main" id="{040666D3-4756-E505-227D-0DB52CA9CD36}"/>
              </a:ext>
            </a:extLst>
          </p:cNvPr>
          <p:cNvSpPr/>
          <p:nvPr/>
        </p:nvSpPr>
        <p:spPr>
          <a:xfrm>
            <a:off x="437057" y="4946074"/>
            <a:ext cx="9274979" cy="31865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4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A1334-33E2-333C-28F9-D11C1EEB0456}"/>
              </a:ext>
            </a:extLst>
          </p:cNvPr>
          <p:cNvPicPr>
            <a:picLocks noChangeAspect="1"/>
          </p:cNvPicPr>
          <p:nvPr/>
        </p:nvPicPr>
        <p:blipFill>
          <a:blip r:embed="rId2"/>
          <a:stretch>
            <a:fillRect/>
          </a:stretch>
        </p:blipFill>
        <p:spPr>
          <a:xfrm>
            <a:off x="1023938" y="-2574"/>
            <a:ext cx="8891588" cy="6860574"/>
          </a:xfrm>
          <a:prstGeom prst="rect">
            <a:avLst/>
          </a:prstGeom>
        </p:spPr>
      </p:pic>
    </p:spTree>
    <p:extLst>
      <p:ext uri="{BB962C8B-B14F-4D97-AF65-F5344CB8AC3E}">
        <p14:creationId xmlns:p14="http://schemas.microsoft.com/office/powerpoint/2010/main" val="463185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E0F54-1F5A-22E3-3535-B9C563918958}"/>
              </a:ext>
            </a:extLst>
          </p:cNvPr>
          <p:cNvSpPr>
            <a:spLocks noGrp="1"/>
          </p:cNvSpPr>
          <p:nvPr>
            <p:ph type="title"/>
          </p:nvPr>
        </p:nvSpPr>
        <p:spPr>
          <a:xfrm>
            <a:off x="630936" y="640080"/>
            <a:ext cx="4818888" cy="1481328"/>
          </a:xfrm>
        </p:spPr>
        <p:txBody>
          <a:bodyPr vert="horz" lIns="91440" tIns="45720" rIns="91440" bIns="45720" rtlCol="0" anchor="b">
            <a:normAutofit/>
          </a:bodyPr>
          <a:lstStyle/>
          <a:p>
            <a:pPr defTabSz="914400"/>
            <a:r>
              <a:rPr lang="en-US" sz="5000" kern="1200">
                <a:solidFill>
                  <a:schemeClr val="tx1"/>
                </a:solidFill>
                <a:latin typeface="+mj-lt"/>
                <a:ea typeface="+mj-ea"/>
                <a:cs typeface="+mj-cs"/>
              </a:rPr>
              <a:t>Prostate Cancer Patient, Mr. E.</a:t>
            </a:r>
          </a:p>
        </p:txBody>
      </p:sp>
      <p:sp>
        <p:nvSpPr>
          <p:cNvPr id="512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E1C3228-21D8-514B-DBA0-BD5D8E92E1B6}"/>
              </a:ext>
            </a:extLst>
          </p:cNvPr>
          <p:cNvSpPr>
            <a:spLocks noGrp="1"/>
          </p:cNvSpPr>
          <p:nvPr>
            <p:ph sz="half" idx="2"/>
          </p:nvPr>
        </p:nvSpPr>
        <p:spPr>
          <a:xfrm>
            <a:off x="630936" y="2660904"/>
            <a:ext cx="4818888" cy="3547872"/>
          </a:xfrm>
        </p:spPr>
        <p:txBody>
          <a:bodyPr vert="horz" lIns="91440" tIns="45720" rIns="91440" bIns="45720" rtlCol="0" anchor="t">
            <a:normAutofit/>
          </a:bodyPr>
          <a:lstStyle/>
          <a:p>
            <a:pPr indent="-228600" defTabSz="914400"/>
            <a:r>
              <a:rPr lang="en-US" sz="2200" dirty="0"/>
              <a:t>68 year old</a:t>
            </a:r>
          </a:p>
          <a:p>
            <a:pPr indent="-228600" defTabSz="914400"/>
            <a:r>
              <a:rPr lang="en-US" sz="2200" dirty="0"/>
              <a:t>PSA 5.6</a:t>
            </a:r>
          </a:p>
          <a:p>
            <a:pPr indent="-228600" defTabSz="914400"/>
            <a:r>
              <a:rPr lang="en-US" sz="2200" dirty="0"/>
              <a:t>T1c </a:t>
            </a:r>
            <a:r>
              <a:rPr lang="en-US" sz="2200" dirty="0" err="1"/>
              <a:t>Nx</a:t>
            </a:r>
            <a:r>
              <a:rPr lang="en-US" sz="2200" dirty="0"/>
              <a:t> Mx</a:t>
            </a:r>
          </a:p>
          <a:p>
            <a:pPr indent="-228600" defTabSz="914400"/>
            <a:r>
              <a:rPr lang="en-US" sz="2200" dirty="0"/>
              <a:t>Gleason 3+4 (Grade Group 2)</a:t>
            </a:r>
          </a:p>
          <a:p>
            <a:pPr indent="-228600" defTabSz="914400"/>
            <a:r>
              <a:rPr lang="en-US" sz="2200" dirty="0"/>
              <a:t>Has two daughters</a:t>
            </a:r>
          </a:p>
          <a:p>
            <a:pPr indent="-228600" defTabSz="914400"/>
            <a:r>
              <a:rPr lang="en-US" sz="2200" dirty="0"/>
              <a:t>Family history of breast cancer in his sister</a:t>
            </a:r>
          </a:p>
        </p:txBody>
      </p:sp>
      <p:pic>
        <p:nvPicPr>
          <p:cNvPr id="5122" name="Picture 2" descr="Happy Adult Daughter Embracing Middle ...">
            <a:extLst>
              <a:ext uri="{FF2B5EF4-FFF2-40B4-BE49-F238E27FC236}">
                <a16:creationId xmlns:a16="http://schemas.microsoft.com/office/drawing/2014/main" id="{973D97FE-985C-8EFE-E0F2-176FA48017C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099048" y="1612652"/>
            <a:ext cx="5458968" cy="363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475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A70F-5205-154C-9EFA-A1FA35F9F7E5}"/>
              </a:ext>
            </a:extLst>
          </p:cNvPr>
          <p:cNvSpPr>
            <a:spLocks noGrp="1"/>
          </p:cNvSpPr>
          <p:nvPr>
            <p:ph type="title"/>
          </p:nvPr>
        </p:nvSpPr>
        <p:spPr/>
        <p:txBody>
          <a:bodyPr/>
          <a:lstStyle/>
          <a:p>
            <a:r>
              <a:rPr lang="en-US" b="1" dirty="0"/>
              <a:t>Case Study / Prostate Cancer Navigation:</a:t>
            </a:r>
          </a:p>
        </p:txBody>
      </p:sp>
      <p:sp>
        <p:nvSpPr>
          <p:cNvPr id="3" name="Content Placeholder 2">
            <a:extLst>
              <a:ext uri="{FF2B5EF4-FFF2-40B4-BE49-F238E27FC236}">
                <a16:creationId xmlns:a16="http://schemas.microsoft.com/office/drawing/2014/main" id="{E84E3C97-301C-E74D-8354-57A90407AAB2}"/>
              </a:ext>
            </a:extLst>
          </p:cNvPr>
          <p:cNvSpPr>
            <a:spLocks noGrp="1"/>
          </p:cNvSpPr>
          <p:nvPr>
            <p:ph idx="1"/>
          </p:nvPr>
        </p:nvSpPr>
        <p:spPr>
          <a:xfrm>
            <a:off x="3720749" y="1439228"/>
            <a:ext cx="8066807" cy="4800600"/>
          </a:xfrm>
        </p:spPr>
        <p:txBody>
          <a:bodyPr>
            <a:noAutofit/>
          </a:bodyPr>
          <a:lstStyle/>
          <a:p>
            <a:pPr marL="457189" lvl="1" indent="0">
              <a:lnSpc>
                <a:spcPct val="100000"/>
              </a:lnSpc>
              <a:spcBef>
                <a:spcPts val="0"/>
              </a:spcBef>
              <a:buNone/>
            </a:pPr>
            <a:r>
              <a:rPr lang="en-US" dirty="0"/>
              <a:t>NCCN Favorable Intermediate Risk </a:t>
            </a:r>
          </a:p>
          <a:p>
            <a:pPr lvl="1">
              <a:lnSpc>
                <a:spcPct val="100000"/>
              </a:lnSpc>
              <a:spcBef>
                <a:spcPts val="0"/>
              </a:spcBef>
            </a:pPr>
            <a:r>
              <a:rPr lang="en-US" dirty="0"/>
              <a:t>Active Surveillance</a:t>
            </a:r>
          </a:p>
          <a:p>
            <a:pPr lvl="1">
              <a:lnSpc>
                <a:spcPct val="100000"/>
              </a:lnSpc>
              <a:spcBef>
                <a:spcPts val="0"/>
              </a:spcBef>
            </a:pPr>
            <a:r>
              <a:rPr lang="en-US" dirty="0"/>
              <a:t>Surgery</a:t>
            </a:r>
          </a:p>
          <a:p>
            <a:pPr lvl="1">
              <a:lnSpc>
                <a:spcPct val="100000"/>
              </a:lnSpc>
              <a:spcBef>
                <a:spcPts val="0"/>
              </a:spcBef>
            </a:pPr>
            <a:r>
              <a:rPr lang="en-US" dirty="0"/>
              <a:t>Radiation</a:t>
            </a:r>
          </a:p>
          <a:p>
            <a:pPr lvl="1">
              <a:lnSpc>
                <a:spcPct val="100000"/>
              </a:lnSpc>
              <a:spcBef>
                <a:spcPts val="0"/>
              </a:spcBef>
            </a:pPr>
            <a:endParaRPr lang="en-US" dirty="0"/>
          </a:p>
          <a:p>
            <a:pPr marL="457189" lvl="1" indent="0">
              <a:lnSpc>
                <a:spcPct val="100000"/>
              </a:lnSpc>
              <a:spcBef>
                <a:spcPts val="0"/>
              </a:spcBef>
              <a:buNone/>
            </a:pPr>
            <a:r>
              <a:rPr lang="en-US" dirty="0"/>
              <a:t>What genetic OR genomic tests are available to him?</a:t>
            </a:r>
          </a:p>
        </p:txBody>
      </p:sp>
      <p:pic>
        <p:nvPicPr>
          <p:cNvPr id="5" name="Picture 4">
            <a:extLst>
              <a:ext uri="{FF2B5EF4-FFF2-40B4-BE49-F238E27FC236}">
                <a16:creationId xmlns:a16="http://schemas.microsoft.com/office/drawing/2014/main" id="{8729D5AE-E729-DE4D-B01C-96978872A10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3763" y="1690688"/>
            <a:ext cx="2652475" cy="4297680"/>
          </a:xfrm>
          <a:prstGeom prst="rect">
            <a:avLst/>
          </a:prstGeom>
        </p:spPr>
      </p:pic>
    </p:spTree>
    <p:extLst>
      <p:ext uri="{BB962C8B-B14F-4D97-AF65-F5344CB8AC3E}">
        <p14:creationId xmlns:p14="http://schemas.microsoft.com/office/powerpoint/2010/main" val="387793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F65200E-BE19-61BA-8C12-E73CE7790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4850097"/>
            <a:ext cx="12202175" cy="2021488"/>
            <a:chOff x="-1" y="-29768"/>
            <a:chExt cx="12202175" cy="1519356"/>
          </a:xfrm>
        </p:grpSpPr>
        <p:sp>
          <p:nvSpPr>
            <p:cNvPr id="10" name="Rectangle 9">
              <a:extLst>
                <a:ext uri="{FF2B5EF4-FFF2-40B4-BE49-F238E27FC236}">
                  <a16:creationId xmlns:a16="http://schemas.microsoft.com/office/drawing/2014/main" id="{4DCB7929-1F93-E966-9A22-29A959C2A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9333BF-F59E-1341-F162-50F583238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345832-F005-417F-6A2A-8481A275F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962663" y="-3992432"/>
              <a:ext cx="1519356" cy="9444683"/>
            </a:xfrm>
            <a:prstGeom prst="rect">
              <a:avLst/>
            </a:prstGeom>
            <a:gradFill>
              <a:gsLst>
                <a:gs pos="29000">
                  <a:schemeClr val="accent5">
                    <a:lumMod val="60000"/>
                    <a:lumOff val="40000"/>
                    <a:alpha val="0"/>
                  </a:schemeClr>
                </a:gs>
                <a:gs pos="100000">
                  <a:schemeClr val="accent5">
                    <a:lumMod val="75000"/>
                    <a:alpha val="70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856CCCD-5E6D-0A42-B490-1A1810C46C68}"/>
              </a:ext>
            </a:extLst>
          </p:cNvPr>
          <p:cNvSpPr>
            <a:spLocks noGrp="1"/>
          </p:cNvSpPr>
          <p:nvPr>
            <p:ph type="title"/>
          </p:nvPr>
        </p:nvSpPr>
        <p:spPr>
          <a:xfrm>
            <a:off x="1611630" y="5167418"/>
            <a:ext cx="8949690" cy="702264"/>
          </a:xfrm>
        </p:spPr>
        <p:txBody>
          <a:bodyPr vert="horz" lIns="91440" tIns="45720" rIns="91440" bIns="45720" rtlCol="0" anchor="b">
            <a:normAutofit/>
          </a:bodyPr>
          <a:lstStyle/>
          <a:p>
            <a:pPr algn="ctr" defTabSz="914400"/>
            <a:r>
              <a:rPr lang="en-US" sz="3600">
                <a:solidFill>
                  <a:srgbClr val="FFFFFF"/>
                </a:solidFill>
              </a:rPr>
              <a:t>Risk Stratification: Gene Expression Studies</a:t>
            </a:r>
          </a:p>
        </p:txBody>
      </p:sp>
      <p:pic>
        <p:nvPicPr>
          <p:cNvPr id="4" name="Picture 3">
            <a:extLst>
              <a:ext uri="{FF2B5EF4-FFF2-40B4-BE49-F238E27FC236}">
                <a16:creationId xmlns:a16="http://schemas.microsoft.com/office/drawing/2014/main" id="{BD06BC37-F915-39C3-0D42-00E0BB957E76}"/>
              </a:ext>
            </a:extLst>
          </p:cNvPr>
          <p:cNvPicPr>
            <a:picLocks noChangeAspect="1"/>
          </p:cNvPicPr>
          <p:nvPr/>
        </p:nvPicPr>
        <p:blipFill>
          <a:blip r:embed="rId3"/>
          <a:stretch>
            <a:fillRect/>
          </a:stretch>
        </p:blipFill>
        <p:spPr>
          <a:xfrm>
            <a:off x="2643874" y="211667"/>
            <a:ext cx="6885201" cy="4630298"/>
          </a:xfrm>
          <a:prstGeom prst="rect">
            <a:avLst/>
          </a:prstGeom>
        </p:spPr>
      </p:pic>
      <p:pic>
        <p:nvPicPr>
          <p:cNvPr id="3" name="Picture 2">
            <a:extLst>
              <a:ext uri="{FF2B5EF4-FFF2-40B4-BE49-F238E27FC236}">
                <a16:creationId xmlns:a16="http://schemas.microsoft.com/office/drawing/2014/main" id="{C786FFDC-33A3-5520-D2AD-99FB73914730}"/>
              </a:ext>
            </a:extLst>
          </p:cNvPr>
          <p:cNvPicPr>
            <a:picLocks noChangeAspect="1"/>
          </p:cNvPicPr>
          <p:nvPr/>
        </p:nvPicPr>
        <p:blipFill>
          <a:blip r:embed="rId4"/>
          <a:stretch>
            <a:fillRect/>
          </a:stretch>
        </p:blipFill>
        <p:spPr>
          <a:xfrm>
            <a:off x="2757491" y="2984666"/>
            <a:ext cx="6476569" cy="1602949"/>
          </a:xfrm>
          <a:prstGeom prst="rect">
            <a:avLst/>
          </a:prstGeom>
        </p:spPr>
      </p:pic>
      <p:pic>
        <p:nvPicPr>
          <p:cNvPr id="5" name="Picture 4">
            <a:extLst>
              <a:ext uri="{FF2B5EF4-FFF2-40B4-BE49-F238E27FC236}">
                <a16:creationId xmlns:a16="http://schemas.microsoft.com/office/drawing/2014/main" id="{10DE53B1-20E9-58F4-E0D1-2F46368EC24A}"/>
              </a:ext>
            </a:extLst>
          </p:cNvPr>
          <p:cNvPicPr>
            <a:picLocks noChangeAspect="1"/>
          </p:cNvPicPr>
          <p:nvPr/>
        </p:nvPicPr>
        <p:blipFill rotWithShape="1">
          <a:blip r:embed="rId3"/>
          <a:srcRect t="70573" b="6797"/>
          <a:stretch/>
        </p:blipFill>
        <p:spPr>
          <a:xfrm>
            <a:off x="1378525" y="988318"/>
            <a:ext cx="9434950" cy="1435867"/>
          </a:xfrm>
          <a:prstGeom prst="rect">
            <a:avLst/>
          </a:prstGeom>
        </p:spPr>
      </p:pic>
    </p:spTree>
    <p:extLst>
      <p:ext uri="{BB962C8B-B14F-4D97-AF65-F5344CB8AC3E}">
        <p14:creationId xmlns:p14="http://schemas.microsoft.com/office/powerpoint/2010/main" val="29818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994BB-BC32-BA40-8270-4DE68BD8A89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B83DB60-1F8D-5544-9328-C6C675924311}"/>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5EE851EB-1F34-40B6-0202-A2A62B6DC2ED}"/>
              </a:ext>
            </a:extLst>
          </p:cNvPr>
          <p:cNvPicPr>
            <a:picLocks noChangeAspect="1"/>
          </p:cNvPicPr>
          <p:nvPr/>
        </p:nvPicPr>
        <p:blipFill>
          <a:blip r:embed="rId2"/>
          <a:stretch>
            <a:fillRect/>
          </a:stretch>
        </p:blipFill>
        <p:spPr>
          <a:xfrm>
            <a:off x="429491" y="365127"/>
            <a:ext cx="5001491" cy="3829267"/>
          </a:xfrm>
          <a:prstGeom prst="rect">
            <a:avLst/>
          </a:prstGeom>
        </p:spPr>
      </p:pic>
      <p:pic>
        <p:nvPicPr>
          <p:cNvPr id="8" name="Picture 7">
            <a:extLst>
              <a:ext uri="{FF2B5EF4-FFF2-40B4-BE49-F238E27FC236}">
                <a16:creationId xmlns:a16="http://schemas.microsoft.com/office/drawing/2014/main" id="{9C06AE41-A385-C61C-8059-9147234420AB}"/>
              </a:ext>
            </a:extLst>
          </p:cNvPr>
          <p:cNvPicPr>
            <a:picLocks noChangeAspect="1"/>
          </p:cNvPicPr>
          <p:nvPr/>
        </p:nvPicPr>
        <p:blipFill>
          <a:blip r:embed="rId3"/>
          <a:stretch>
            <a:fillRect/>
          </a:stretch>
        </p:blipFill>
        <p:spPr>
          <a:xfrm>
            <a:off x="5278581" y="3299052"/>
            <a:ext cx="6189115" cy="3558947"/>
          </a:xfrm>
          <a:prstGeom prst="rect">
            <a:avLst/>
          </a:prstGeom>
        </p:spPr>
      </p:pic>
    </p:spTree>
    <p:extLst>
      <p:ext uri="{BB962C8B-B14F-4D97-AF65-F5344CB8AC3E}">
        <p14:creationId xmlns:p14="http://schemas.microsoft.com/office/powerpoint/2010/main" val="23030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Freeform: Shape 5137">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618E0F54-1F5A-22E3-3535-B9C563918958}"/>
              </a:ext>
            </a:extLst>
          </p:cNvPr>
          <p:cNvSpPr>
            <a:spLocks noGrp="1"/>
          </p:cNvSpPr>
          <p:nvPr>
            <p:ph type="title"/>
          </p:nvPr>
        </p:nvSpPr>
        <p:spPr>
          <a:xfrm>
            <a:off x="1246824" y="643467"/>
            <a:ext cx="4772975" cy="1800526"/>
          </a:xfrm>
        </p:spPr>
        <p:txBody>
          <a:bodyPr vert="horz" lIns="91440" tIns="45720" rIns="91440" bIns="45720" rtlCol="0" anchor="ctr">
            <a:normAutofit/>
          </a:bodyPr>
          <a:lstStyle/>
          <a:p>
            <a:pPr defTabSz="914400"/>
            <a:r>
              <a:rPr lang="en-US"/>
              <a:t>Prostate Cancer Patient, Mr. E.</a:t>
            </a:r>
          </a:p>
        </p:txBody>
      </p:sp>
      <p:sp>
        <p:nvSpPr>
          <p:cNvPr id="5133" name="Content Placeholder 5132">
            <a:extLst>
              <a:ext uri="{FF2B5EF4-FFF2-40B4-BE49-F238E27FC236}">
                <a16:creationId xmlns:a16="http://schemas.microsoft.com/office/drawing/2014/main" id="{95AFE119-D6AF-913B-4307-D9C44F5487CC}"/>
              </a:ext>
            </a:extLst>
          </p:cNvPr>
          <p:cNvSpPr>
            <a:spLocks noGrp="1"/>
          </p:cNvSpPr>
          <p:nvPr>
            <p:ph sz="half" idx="1"/>
          </p:nvPr>
        </p:nvSpPr>
        <p:spPr>
          <a:xfrm>
            <a:off x="7779884" y="3327503"/>
            <a:ext cx="3688974" cy="2988489"/>
          </a:xfrm>
        </p:spPr>
        <p:txBody>
          <a:bodyPr vert="horz" lIns="91440" tIns="45720" rIns="91440" bIns="45720" rtlCol="0">
            <a:normAutofit/>
          </a:bodyPr>
          <a:lstStyle/>
          <a:p>
            <a:pPr indent="-228600" defTabSz="914400"/>
            <a:r>
              <a:rPr lang="en-US" sz="2000" dirty="0"/>
              <a:t>Gene expression study of his prostate biopsy tissue showed HIGH risk disease</a:t>
            </a:r>
          </a:p>
          <a:p>
            <a:pPr indent="-228600" defTabSz="914400"/>
            <a:r>
              <a:rPr lang="en-US" sz="2000" dirty="0"/>
              <a:t>He decided to have surgery instead of active surveillance</a:t>
            </a:r>
          </a:p>
          <a:p>
            <a:pPr indent="-228600" defTabSz="914400"/>
            <a:r>
              <a:rPr lang="en-US" sz="2000" dirty="0"/>
              <a:t>Sister actually had breast cancer diagnosed at age 47 in 2007, did not have BRCA1/2 testing</a:t>
            </a:r>
          </a:p>
        </p:txBody>
      </p:sp>
      <p:pic>
        <p:nvPicPr>
          <p:cNvPr id="5122" name="Picture 2" descr="Happy Adult Daughter Embracing Middle ...">
            <a:extLst>
              <a:ext uri="{FF2B5EF4-FFF2-40B4-BE49-F238E27FC236}">
                <a16:creationId xmlns:a16="http://schemas.microsoft.com/office/drawing/2014/main" id="{973D97FE-985C-8EFE-E0F2-176FA48017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12141" y="643468"/>
            <a:ext cx="3824461" cy="2545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C6CC8B-DD0A-A121-E73F-8BBC17E3793C}"/>
              </a:ext>
            </a:extLst>
          </p:cNvPr>
          <p:cNvPicPr>
            <a:picLocks noChangeAspect="1"/>
          </p:cNvPicPr>
          <p:nvPr/>
        </p:nvPicPr>
        <p:blipFill>
          <a:blip r:embed="rId3"/>
          <a:stretch>
            <a:fillRect/>
          </a:stretch>
        </p:blipFill>
        <p:spPr>
          <a:xfrm>
            <a:off x="1386703" y="2443992"/>
            <a:ext cx="3956261" cy="3788119"/>
          </a:xfrm>
          <a:prstGeom prst="rect">
            <a:avLst/>
          </a:prstGeom>
        </p:spPr>
      </p:pic>
    </p:spTree>
    <p:extLst>
      <p:ext uri="{BB962C8B-B14F-4D97-AF65-F5344CB8AC3E}">
        <p14:creationId xmlns:p14="http://schemas.microsoft.com/office/powerpoint/2010/main" val="83777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3">
                                            <p:txEl>
                                              <p:pRg st="0" end="0"/>
                                            </p:txEl>
                                          </p:spTgt>
                                        </p:tgtEl>
                                        <p:attrNameLst>
                                          <p:attrName>style.visibility</p:attrName>
                                        </p:attrNameLst>
                                      </p:cBhvr>
                                      <p:to>
                                        <p:strVal val="visible"/>
                                      </p:to>
                                    </p:set>
                                    <p:animEffect transition="in" filter="fade">
                                      <p:cBhvr>
                                        <p:cTn id="7" dur="500"/>
                                        <p:tgtEl>
                                          <p:spTgt spid="5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33">
                                            <p:txEl>
                                              <p:pRg st="1" end="1"/>
                                            </p:txEl>
                                          </p:spTgt>
                                        </p:tgtEl>
                                        <p:attrNameLst>
                                          <p:attrName>style.visibility</p:attrName>
                                        </p:attrNameLst>
                                      </p:cBhvr>
                                      <p:to>
                                        <p:strVal val="visible"/>
                                      </p:to>
                                    </p:set>
                                    <p:animEffect transition="in" filter="fade">
                                      <p:cBhvr>
                                        <p:cTn id="12" dur="500"/>
                                        <p:tgtEl>
                                          <p:spTgt spid="5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33">
                                            <p:txEl>
                                              <p:pRg st="2" end="2"/>
                                            </p:txEl>
                                          </p:spTgt>
                                        </p:tgtEl>
                                        <p:attrNameLst>
                                          <p:attrName>style.visibility</p:attrName>
                                        </p:attrNameLst>
                                      </p:cBhvr>
                                      <p:to>
                                        <p:strVal val="visible"/>
                                      </p:to>
                                    </p:set>
                                    <p:animEffect transition="in" filter="fade">
                                      <p:cBhvr>
                                        <p:cTn id="17" dur="500"/>
                                        <p:tgtEl>
                                          <p:spTgt spid="51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62BB8-6EF0-BBAF-02FD-C510002BE178}"/>
              </a:ext>
            </a:extLst>
          </p:cNvPr>
          <p:cNvSpPr>
            <a:spLocks noGrp="1"/>
          </p:cNvSpPr>
          <p:nvPr>
            <p:ph type="title"/>
          </p:nvPr>
        </p:nvSpPr>
        <p:spPr>
          <a:xfrm>
            <a:off x="699714" y="353160"/>
            <a:ext cx="9717274" cy="898581"/>
          </a:xfrm>
        </p:spPr>
        <p:txBody>
          <a:bodyPr vert="horz" lIns="91440" tIns="45720" rIns="91440" bIns="45720" rtlCol="0" anchor="ctr">
            <a:normAutofit fontScale="90000"/>
          </a:bodyPr>
          <a:lstStyle/>
          <a:p>
            <a:pPr defTabSz="914400"/>
            <a:r>
              <a:rPr lang="en-US" sz="4000" dirty="0">
                <a:solidFill>
                  <a:srgbClr val="FFFFFF"/>
                </a:solidFill>
              </a:rPr>
              <a:t>NCCN Germline Testing Criteria: Breast / Prostate</a:t>
            </a:r>
          </a:p>
        </p:txBody>
      </p:sp>
      <p:pic>
        <p:nvPicPr>
          <p:cNvPr id="5" name="Picture 4">
            <a:extLst>
              <a:ext uri="{FF2B5EF4-FFF2-40B4-BE49-F238E27FC236}">
                <a16:creationId xmlns:a16="http://schemas.microsoft.com/office/drawing/2014/main" id="{99A88B82-F674-590B-CA12-747B672A491B}"/>
              </a:ext>
            </a:extLst>
          </p:cNvPr>
          <p:cNvPicPr>
            <a:picLocks noChangeAspect="1"/>
          </p:cNvPicPr>
          <p:nvPr/>
        </p:nvPicPr>
        <p:blipFill>
          <a:blip r:embed="rId2"/>
          <a:stretch>
            <a:fillRect/>
          </a:stretch>
        </p:blipFill>
        <p:spPr>
          <a:xfrm>
            <a:off x="0" y="1603914"/>
            <a:ext cx="6369414" cy="4792982"/>
          </a:xfrm>
          <a:prstGeom prst="rect">
            <a:avLst/>
          </a:prstGeom>
        </p:spPr>
      </p:pic>
      <p:pic>
        <p:nvPicPr>
          <p:cNvPr id="6" name="Picture 5">
            <a:extLst>
              <a:ext uri="{FF2B5EF4-FFF2-40B4-BE49-F238E27FC236}">
                <a16:creationId xmlns:a16="http://schemas.microsoft.com/office/drawing/2014/main" id="{4483FADD-D144-D58D-5C95-89B9637419B3}"/>
              </a:ext>
            </a:extLst>
          </p:cNvPr>
          <p:cNvPicPr>
            <a:picLocks noChangeAspect="1"/>
          </p:cNvPicPr>
          <p:nvPr/>
        </p:nvPicPr>
        <p:blipFill>
          <a:blip r:embed="rId3"/>
          <a:stretch>
            <a:fillRect/>
          </a:stretch>
        </p:blipFill>
        <p:spPr>
          <a:xfrm>
            <a:off x="6329082" y="1616771"/>
            <a:ext cx="5862918" cy="4807592"/>
          </a:xfrm>
          <a:prstGeom prst="rect">
            <a:avLst/>
          </a:prstGeom>
        </p:spPr>
      </p:pic>
    </p:spTree>
    <p:extLst>
      <p:ext uri="{BB962C8B-B14F-4D97-AF65-F5344CB8AC3E}">
        <p14:creationId xmlns:p14="http://schemas.microsoft.com/office/powerpoint/2010/main" val="2396374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7A51860A-362A-D945-88D5-A0BC2F75DBA4}"/>
              </a:ext>
            </a:extLst>
          </p:cNvPr>
          <p:cNvSpPr/>
          <p:nvPr/>
        </p:nvSpPr>
        <p:spPr>
          <a:xfrm>
            <a:off x="4358126" y="3833775"/>
            <a:ext cx="2370347" cy="33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1">
            <a:extLst>
              <a:ext uri="{FF2B5EF4-FFF2-40B4-BE49-F238E27FC236}">
                <a16:creationId xmlns:a16="http://schemas.microsoft.com/office/drawing/2014/main" id="{9DE1DDF3-3428-6E44-8187-18D577692EEE}"/>
              </a:ext>
            </a:extLst>
          </p:cNvPr>
          <p:cNvSpPr/>
          <p:nvPr/>
        </p:nvSpPr>
        <p:spPr>
          <a:xfrm>
            <a:off x="4812664" y="4170545"/>
            <a:ext cx="1449511" cy="390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45110D-8F4E-39E3-9209-2D36B12BE35B}"/>
              </a:ext>
            </a:extLst>
          </p:cNvPr>
          <p:cNvPicPr>
            <a:picLocks noChangeAspect="1"/>
          </p:cNvPicPr>
          <p:nvPr/>
        </p:nvPicPr>
        <p:blipFill>
          <a:blip r:embed="rId3"/>
          <a:stretch>
            <a:fillRect/>
          </a:stretch>
        </p:blipFill>
        <p:spPr>
          <a:xfrm>
            <a:off x="1983504" y="159373"/>
            <a:ext cx="10019729" cy="6259355"/>
          </a:xfrm>
          <a:prstGeom prst="rect">
            <a:avLst/>
          </a:prstGeom>
        </p:spPr>
      </p:pic>
    </p:spTree>
    <p:extLst>
      <p:ext uri="{BB962C8B-B14F-4D97-AF65-F5344CB8AC3E}">
        <p14:creationId xmlns:p14="http://schemas.microsoft.com/office/powerpoint/2010/main" val="284788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F766-F5F9-344D-9F65-466420BFCE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A368E8-A1D6-F047-9E06-32B2D723529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BE910A-6191-E148-B2EF-1B345ED2ED76}"/>
              </a:ext>
            </a:extLst>
          </p:cNvPr>
          <p:cNvPicPr>
            <a:picLocks noChangeAspect="1"/>
          </p:cNvPicPr>
          <p:nvPr/>
        </p:nvPicPr>
        <p:blipFill>
          <a:blip r:embed="rId3"/>
          <a:stretch>
            <a:fillRect/>
          </a:stretch>
        </p:blipFill>
        <p:spPr>
          <a:xfrm>
            <a:off x="61929" y="0"/>
            <a:ext cx="12068141" cy="6858000"/>
          </a:xfrm>
          <a:prstGeom prst="rect">
            <a:avLst/>
          </a:prstGeom>
        </p:spPr>
      </p:pic>
      <p:sp>
        <p:nvSpPr>
          <p:cNvPr id="5" name="TextBox 4">
            <a:extLst>
              <a:ext uri="{FF2B5EF4-FFF2-40B4-BE49-F238E27FC236}">
                <a16:creationId xmlns:a16="http://schemas.microsoft.com/office/drawing/2014/main" id="{DF2B280D-8760-DAD8-DB60-ECBC1F6FE071}"/>
              </a:ext>
            </a:extLst>
          </p:cNvPr>
          <p:cNvSpPr txBox="1"/>
          <p:nvPr/>
        </p:nvSpPr>
        <p:spPr>
          <a:xfrm>
            <a:off x="61929" y="5367232"/>
            <a:ext cx="5305938" cy="1415772"/>
          </a:xfrm>
          <a:prstGeom prst="rect">
            <a:avLst/>
          </a:prstGeom>
          <a:noFill/>
        </p:spPr>
        <p:txBody>
          <a:bodyPr wrap="square" rtlCol="0">
            <a:spAutoFit/>
          </a:bodyPr>
          <a:lstStyle/>
          <a:p>
            <a:br>
              <a:rPr lang="en-US" dirty="0">
                <a:effectLst/>
                <a:latin typeface="Calibri" panose="020F0502020204030204" pitchFamily="34" charset="0"/>
              </a:rPr>
            </a:br>
            <a:endParaRPr lang="en-US" sz="1600" dirty="0">
              <a:effectLst/>
              <a:latin typeface="Calibri" panose="020F0502020204030204" pitchFamily="34" charset="0"/>
            </a:endParaRPr>
          </a:p>
          <a:p>
            <a:r>
              <a:rPr lang="en-US" sz="1600" dirty="0">
                <a:effectLst/>
                <a:latin typeface="Calibri" panose="020F0502020204030204" pitchFamily="34" charset="0"/>
              </a:rPr>
              <a:t>Precision Medicine Plain Language Lexicon available at:</a:t>
            </a:r>
          </a:p>
          <a:p>
            <a:r>
              <a:rPr lang="en-US" sz="1600" dirty="0" err="1">
                <a:solidFill>
                  <a:srgbClr val="DE512C"/>
                </a:solidFill>
                <a:effectLst/>
                <a:latin typeface="Calibri" panose="020F0502020204030204" pitchFamily="34" charset="0"/>
              </a:rPr>
              <a:t>www.CancerSupportCommunity.org</a:t>
            </a:r>
            <a:r>
              <a:rPr lang="en-US" sz="1600" dirty="0">
                <a:solidFill>
                  <a:srgbClr val="DE512C"/>
                </a:solidFill>
                <a:effectLst/>
                <a:latin typeface="Calibri" panose="020F0502020204030204" pitchFamily="34" charset="0"/>
              </a:rPr>
              <a:t>/</a:t>
            </a:r>
            <a:r>
              <a:rPr lang="en-US" sz="1600" dirty="0" err="1">
                <a:solidFill>
                  <a:srgbClr val="DE512C"/>
                </a:solidFill>
                <a:effectLst/>
                <a:latin typeface="Calibri" panose="020F0502020204030204" pitchFamily="34" charset="0"/>
              </a:rPr>
              <a:t>PMPlainLanguage</a:t>
            </a:r>
            <a:endParaRPr lang="en-US" sz="1600" dirty="0">
              <a:solidFill>
                <a:srgbClr val="DE512C"/>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106817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0F54-1F5A-22E3-3535-B9C563918958}"/>
              </a:ext>
            </a:extLst>
          </p:cNvPr>
          <p:cNvSpPr>
            <a:spLocks noGrp="1"/>
          </p:cNvSpPr>
          <p:nvPr>
            <p:ph type="title"/>
          </p:nvPr>
        </p:nvSpPr>
        <p:spPr>
          <a:xfrm>
            <a:off x="1246824" y="643467"/>
            <a:ext cx="4772975" cy="1800526"/>
          </a:xfrm>
        </p:spPr>
        <p:txBody>
          <a:bodyPr vert="horz" lIns="91440" tIns="45720" rIns="91440" bIns="45720" rtlCol="0" anchor="ctr">
            <a:normAutofit/>
          </a:bodyPr>
          <a:lstStyle/>
          <a:p>
            <a:pPr defTabSz="914400"/>
            <a:r>
              <a:rPr lang="en-US"/>
              <a:t>Prostate Cancer Patient, Mr. E.</a:t>
            </a:r>
          </a:p>
        </p:txBody>
      </p:sp>
      <p:sp>
        <p:nvSpPr>
          <p:cNvPr id="5133" name="Content Placeholder 5132">
            <a:extLst>
              <a:ext uri="{FF2B5EF4-FFF2-40B4-BE49-F238E27FC236}">
                <a16:creationId xmlns:a16="http://schemas.microsoft.com/office/drawing/2014/main" id="{95AFE119-D6AF-913B-4307-D9C44F5487CC}"/>
              </a:ext>
            </a:extLst>
          </p:cNvPr>
          <p:cNvSpPr>
            <a:spLocks noGrp="1"/>
          </p:cNvSpPr>
          <p:nvPr>
            <p:ph sz="half" idx="1"/>
          </p:nvPr>
        </p:nvSpPr>
        <p:spPr>
          <a:xfrm>
            <a:off x="7779884" y="3327503"/>
            <a:ext cx="3688974" cy="2988489"/>
          </a:xfrm>
        </p:spPr>
        <p:txBody>
          <a:bodyPr vert="horz" lIns="91440" tIns="45720" rIns="91440" bIns="45720" rtlCol="0">
            <a:normAutofit fontScale="92500" lnSpcReduction="10000"/>
          </a:bodyPr>
          <a:lstStyle/>
          <a:p>
            <a:pPr indent="-228600" defTabSz="914400"/>
            <a:r>
              <a:rPr lang="en-US" sz="2000" dirty="0"/>
              <a:t>Sister had breast cancer diagnosed at age 47 in 2007, did not have BRCA1/2 testing</a:t>
            </a:r>
          </a:p>
          <a:p>
            <a:pPr indent="-228600" defTabSz="914400"/>
            <a:r>
              <a:rPr lang="en-US" sz="2000" dirty="0" err="1"/>
              <a:t>Mr.E</a:t>
            </a:r>
            <a:r>
              <a:rPr lang="en-US" sz="2000" dirty="0"/>
              <a:t> was seen by genetic counseling and panel testing revealed at BRCA2 Pathogenic Variant</a:t>
            </a:r>
          </a:p>
          <a:p>
            <a:pPr indent="-228600" defTabSz="914400"/>
            <a:r>
              <a:rPr lang="en-US" sz="2000" dirty="0"/>
              <a:t>Cascade family testing arranged</a:t>
            </a:r>
          </a:p>
          <a:p>
            <a:pPr indent="-228600" defTabSz="914400"/>
            <a:r>
              <a:rPr lang="en-US" sz="2000" dirty="0"/>
              <a:t>Sister and one daughter tested BRCA2+</a:t>
            </a:r>
          </a:p>
        </p:txBody>
      </p:sp>
      <p:pic>
        <p:nvPicPr>
          <p:cNvPr id="5122" name="Picture 2" descr="Happy Adult Daughter Embracing Middle ...">
            <a:extLst>
              <a:ext uri="{FF2B5EF4-FFF2-40B4-BE49-F238E27FC236}">
                <a16:creationId xmlns:a16="http://schemas.microsoft.com/office/drawing/2014/main" id="{973D97FE-985C-8EFE-E0F2-176FA48017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12141" y="643468"/>
            <a:ext cx="3824461" cy="2545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C6CC8B-DD0A-A121-E73F-8BBC17E3793C}"/>
              </a:ext>
            </a:extLst>
          </p:cNvPr>
          <p:cNvPicPr>
            <a:picLocks noChangeAspect="1"/>
          </p:cNvPicPr>
          <p:nvPr/>
        </p:nvPicPr>
        <p:blipFill>
          <a:blip r:embed="rId3"/>
          <a:stretch>
            <a:fillRect/>
          </a:stretch>
        </p:blipFill>
        <p:spPr>
          <a:xfrm>
            <a:off x="1386703" y="2443992"/>
            <a:ext cx="3956261" cy="3788119"/>
          </a:xfrm>
          <a:prstGeom prst="rect">
            <a:avLst/>
          </a:prstGeom>
        </p:spPr>
      </p:pic>
    </p:spTree>
    <p:extLst>
      <p:ext uri="{BB962C8B-B14F-4D97-AF65-F5344CB8AC3E}">
        <p14:creationId xmlns:p14="http://schemas.microsoft.com/office/powerpoint/2010/main" val="269373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3">
                                            <p:txEl>
                                              <p:pRg st="0" end="0"/>
                                            </p:txEl>
                                          </p:spTgt>
                                        </p:tgtEl>
                                        <p:attrNameLst>
                                          <p:attrName>style.visibility</p:attrName>
                                        </p:attrNameLst>
                                      </p:cBhvr>
                                      <p:to>
                                        <p:strVal val="visible"/>
                                      </p:to>
                                    </p:set>
                                    <p:animEffect transition="in" filter="fade">
                                      <p:cBhvr>
                                        <p:cTn id="7" dur="500"/>
                                        <p:tgtEl>
                                          <p:spTgt spid="5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33">
                                            <p:txEl>
                                              <p:pRg st="1" end="1"/>
                                            </p:txEl>
                                          </p:spTgt>
                                        </p:tgtEl>
                                        <p:attrNameLst>
                                          <p:attrName>style.visibility</p:attrName>
                                        </p:attrNameLst>
                                      </p:cBhvr>
                                      <p:to>
                                        <p:strVal val="visible"/>
                                      </p:to>
                                    </p:set>
                                    <p:animEffect transition="in" filter="fade">
                                      <p:cBhvr>
                                        <p:cTn id="12" dur="500"/>
                                        <p:tgtEl>
                                          <p:spTgt spid="5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33">
                                            <p:txEl>
                                              <p:pRg st="2" end="2"/>
                                            </p:txEl>
                                          </p:spTgt>
                                        </p:tgtEl>
                                        <p:attrNameLst>
                                          <p:attrName>style.visibility</p:attrName>
                                        </p:attrNameLst>
                                      </p:cBhvr>
                                      <p:to>
                                        <p:strVal val="visible"/>
                                      </p:to>
                                    </p:set>
                                    <p:animEffect transition="in" filter="fade">
                                      <p:cBhvr>
                                        <p:cTn id="17" dur="500"/>
                                        <p:tgtEl>
                                          <p:spTgt spid="5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33">
                                            <p:txEl>
                                              <p:pRg st="3" end="3"/>
                                            </p:txEl>
                                          </p:spTgt>
                                        </p:tgtEl>
                                        <p:attrNameLst>
                                          <p:attrName>style.visibility</p:attrName>
                                        </p:attrNameLst>
                                      </p:cBhvr>
                                      <p:to>
                                        <p:strVal val="visible"/>
                                      </p:to>
                                    </p:set>
                                    <p:animEffect transition="in" filter="fade">
                                      <p:cBhvr>
                                        <p:cTn id="22" dur="500"/>
                                        <p:tgtEl>
                                          <p:spTgt spid="51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Freeform: Shape 9224">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5CA70F-5205-154C-9EFA-A1FA35F9F7E5}"/>
              </a:ext>
            </a:extLst>
          </p:cNvPr>
          <p:cNvSpPr>
            <a:spLocks noGrp="1"/>
          </p:cNvSpPr>
          <p:nvPr>
            <p:ph type="title"/>
          </p:nvPr>
        </p:nvSpPr>
        <p:spPr>
          <a:xfrm>
            <a:off x="838201" y="643467"/>
            <a:ext cx="3888526" cy="1800526"/>
          </a:xfrm>
        </p:spPr>
        <p:txBody>
          <a:bodyPr>
            <a:normAutofit/>
          </a:bodyPr>
          <a:lstStyle/>
          <a:p>
            <a:r>
              <a:rPr lang="en-US" sz="3700" b="1"/>
              <a:t>Case Study 2 / Recurrent Prostate Cancer, Mr. H.	</a:t>
            </a:r>
          </a:p>
        </p:txBody>
      </p:sp>
      <p:sp>
        <p:nvSpPr>
          <p:cNvPr id="3" name="Content Placeholder 2">
            <a:extLst>
              <a:ext uri="{FF2B5EF4-FFF2-40B4-BE49-F238E27FC236}">
                <a16:creationId xmlns:a16="http://schemas.microsoft.com/office/drawing/2014/main" id="{E84E3C97-301C-E74D-8354-57A90407AAB2}"/>
              </a:ext>
            </a:extLst>
          </p:cNvPr>
          <p:cNvSpPr>
            <a:spLocks noGrp="1"/>
          </p:cNvSpPr>
          <p:nvPr>
            <p:ph idx="1"/>
          </p:nvPr>
        </p:nvSpPr>
        <p:spPr>
          <a:xfrm>
            <a:off x="838201" y="2623381"/>
            <a:ext cx="3888528" cy="3553581"/>
          </a:xfrm>
        </p:spPr>
        <p:txBody>
          <a:bodyPr>
            <a:normAutofit lnSpcReduction="10000"/>
          </a:bodyPr>
          <a:lstStyle/>
          <a:p>
            <a:pPr marL="457189" lvl="1" indent="0">
              <a:spcBef>
                <a:spcPts val="0"/>
              </a:spcBef>
              <a:spcAft>
                <a:spcPts val="600"/>
              </a:spcAft>
              <a:buNone/>
            </a:pPr>
            <a:r>
              <a:rPr lang="en-US" sz="2000" dirty="0"/>
              <a:t>72 year-old male, initially diagnosed with prostate cancer, Gleason Score 4+3 (GG3), had prostatectomy</a:t>
            </a:r>
          </a:p>
          <a:p>
            <a:pPr lvl="2">
              <a:spcBef>
                <a:spcPts val="0"/>
              </a:spcBef>
              <a:spcAft>
                <a:spcPts val="600"/>
              </a:spcAft>
            </a:pPr>
            <a:endParaRPr lang="en-US" dirty="0"/>
          </a:p>
          <a:p>
            <a:pPr lvl="2">
              <a:spcBef>
                <a:spcPts val="0"/>
              </a:spcBef>
              <a:spcAft>
                <a:spcPts val="600"/>
              </a:spcAft>
            </a:pPr>
            <a:r>
              <a:rPr lang="en-US" dirty="0"/>
              <a:t>Biochemical recurrence led to pelvic XRT</a:t>
            </a:r>
          </a:p>
          <a:p>
            <a:pPr lvl="2">
              <a:spcBef>
                <a:spcPts val="0"/>
              </a:spcBef>
              <a:spcAft>
                <a:spcPts val="600"/>
              </a:spcAft>
            </a:pPr>
            <a:r>
              <a:rPr lang="en-US" dirty="0"/>
              <a:t>PSA now at 0.9 ng/ml</a:t>
            </a:r>
          </a:p>
          <a:p>
            <a:pPr lvl="2">
              <a:spcBef>
                <a:spcPts val="0"/>
              </a:spcBef>
              <a:spcAft>
                <a:spcPts val="600"/>
              </a:spcAft>
            </a:pPr>
            <a:r>
              <a:rPr lang="en-US" dirty="0"/>
              <a:t>No family history of cancer</a:t>
            </a:r>
          </a:p>
          <a:p>
            <a:pPr lvl="2">
              <a:spcBef>
                <a:spcPts val="0"/>
              </a:spcBef>
              <a:spcAft>
                <a:spcPts val="600"/>
              </a:spcAft>
            </a:pPr>
            <a:r>
              <a:rPr lang="en-US" dirty="0"/>
              <a:t>PSMA scan ordered</a:t>
            </a:r>
          </a:p>
          <a:p>
            <a:pPr marL="457189" lvl="1" indent="0">
              <a:spcBef>
                <a:spcPts val="0"/>
              </a:spcBef>
              <a:spcAft>
                <a:spcPts val="600"/>
              </a:spcAft>
              <a:buNone/>
            </a:pPr>
            <a:endParaRPr lang="en-US" sz="2000" dirty="0"/>
          </a:p>
        </p:txBody>
      </p:sp>
      <p:pic>
        <p:nvPicPr>
          <p:cNvPr id="9218" name="Picture 2" descr="Non-medical Home Care Services: Why ...">
            <a:extLst>
              <a:ext uri="{FF2B5EF4-FFF2-40B4-BE49-F238E27FC236}">
                <a16:creationId xmlns:a16="http://schemas.microsoft.com/office/drawing/2014/main" id="{E6310001-B11F-3165-2FCF-C8D1745F1C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00986" y="1863534"/>
            <a:ext cx="4747547" cy="315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53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0" name="Rectangle 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FC721D6-070B-FF9A-17EB-F3EA9AC4B100}"/>
              </a:ext>
            </a:extLst>
          </p:cNvPr>
          <p:cNvSpPr>
            <a:spLocks noGrp="1"/>
          </p:cNvSpPr>
          <p:nvPr>
            <p:ph type="title"/>
          </p:nvPr>
        </p:nvSpPr>
        <p:spPr>
          <a:xfrm>
            <a:off x="755484" y="739835"/>
            <a:ext cx="3702580" cy="1616203"/>
          </a:xfrm>
        </p:spPr>
        <p:txBody>
          <a:bodyPr anchor="b">
            <a:normAutofit/>
          </a:bodyPr>
          <a:lstStyle/>
          <a:p>
            <a:r>
              <a:rPr lang="en-US" sz="2700">
                <a:solidFill>
                  <a:srgbClr val="FFFFFF"/>
                </a:solidFill>
              </a:rPr>
              <a:t>Radiopharmaceuticals: Prostate Specific Membrane Antigen (PSMA)</a:t>
            </a:r>
          </a:p>
        </p:txBody>
      </p:sp>
      <p:sp>
        <p:nvSpPr>
          <p:cNvPr id="3" name="Content Placeholder 2">
            <a:extLst>
              <a:ext uri="{FF2B5EF4-FFF2-40B4-BE49-F238E27FC236}">
                <a16:creationId xmlns:a16="http://schemas.microsoft.com/office/drawing/2014/main" id="{C0FCCBBD-9627-828D-78DE-4CC6D237E762}"/>
              </a:ext>
            </a:extLst>
          </p:cNvPr>
          <p:cNvSpPr>
            <a:spLocks noGrp="1"/>
          </p:cNvSpPr>
          <p:nvPr>
            <p:ph idx="1"/>
          </p:nvPr>
        </p:nvSpPr>
        <p:spPr>
          <a:xfrm>
            <a:off x="755484" y="2459116"/>
            <a:ext cx="3702579" cy="3524823"/>
          </a:xfrm>
        </p:spPr>
        <p:txBody>
          <a:bodyPr>
            <a:normAutofit/>
          </a:bodyPr>
          <a:lstStyle/>
          <a:p>
            <a:r>
              <a:rPr lang="en-US" sz="2000" dirty="0">
                <a:solidFill>
                  <a:srgbClr val="FFFFFF"/>
                </a:solidFill>
              </a:rPr>
              <a:t>Diagnostic</a:t>
            </a:r>
          </a:p>
          <a:p>
            <a:r>
              <a:rPr lang="en-US" sz="2000" dirty="0">
                <a:solidFill>
                  <a:srgbClr val="FFFFFF"/>
                </a:solidFill>
              </a:rPr>
              <a:t>Therapeutic</a:t>
            </a:r>
            <a:br>
              <a:rPr lang="en-US" sz="2000" dirty="0">
                <a:solidFill>
                  <a:srgbClr val="FFFFFF"/>
                </a:solidFill>
              </a:rPr>
            </a:br>
            <a:br>
              <a:rPr lang="en-US" sz="2000" dirty="0">
                <a:solidFill>
                  <a:srgbClr val="FFFFFF"/>
                </a:solidFill>
              </a:rPr>
            </a:br>
            <a:r>
              <a:rPr lang="en-US" sz="2000" dirty="0">
                <a:solidFill>
                  <a:srgbClr val="FFFFFF"/>
                </a:solidFill>
              </a:rPr>
              <a:t>*It’s not the same as PSA</a:t>
            </a:r>
          </a:p>
        </p:txBody>
      </p:sp>
      <p:pic>
        <p:nvPicPr>
          <p:cNvPr id="4" name="Picture 3">
            <a:extLst>
              <a:ext uri="{FF2B5EF4-FFF2-40B4-BE49-F238E27FC236}">
                <a16:creationId xmlns:a16="http://schemas.microsoft.com/office/drawing/2014/main" id="{C99CB340-4823-72F4-8CCC-777E3E510E8C}"/>
              </a:ext>
            </a:extLst>
          </p:cNvPr>
          <p:cNvPicPr>
            <a:picLocks noChangeAspect="1"/>
          </p:cNvPicPr>
          <p:nvPr/>
        </p:nvPicPr>
        <p:blipFill>
          <a:blip r:embed="rId2"/>
          <a:stretch>
            <a:fillRect/>
          </a:stretch>
        </p:blipFill>
        <p:spPr>
          <a:xfrm>
            <a:off x="6005304" y="2056973"/>
            <a:ext cx="5407002" cy="2744052"/>
          </a:xfrm>
          <a:prstGeom prst="rect">
            <a:avLst/>
          </a:prstGeom>
        </p:spPr>
      </p:pic>
    </p:spTree>
    <p:extLst>
      <p:ext uri="{BB962C8B-B14F-4D97-AF65-F5344CB8AC3E}">
        <p14:creationId xmlns:p14="http://schemas.microsoft.com/office/powerpoint/2010/main" val="111608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A86C1-CC55-126A-1A74-AB8DA9035553}"/>
              </a:ext>
            </a:extLst>
          </p:cNvPr>
          <p:cNvSpPr>
            <a:spLocks noGrp="1"/>
          </p:cNvSpPr>
          <p:nvPr>
            <p:ph type="title"/>
          </p:nvPr>
        </p:nvSpPr>
        <p:spPr>
          <a:xfrm>
            <a:off x="630936" y="639520"/>
            <a:ext cx="3429000" cy="1719072"/>
          </a:xfrm>
        </p:spPr>
        <p:txBody>
          <a:bodyPr anchor="b">
            <a:normAutofit/>
          </a:bodyPr>
          <a:lstStyle/>
          <a:p>
            <a:r>
              <a:rPr lang="en-US" sz="5400"/>
              <a:t>PSMA Mechanism</a:t>
            </a:r>
          </a:p>
        </p:txBody>
      </p:sp>
      <p:sp>
        <p:nvSpPr>
          <p:cNvPr id="103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C8D58A-7118-AFCC-263B-651E4DC1CA98}"/>
              </a:ext>
            </a:extLst>
          </p:cNvPr>
          <p:cNvSpPr>
            <a:spLocks noGrp="1"/>
          </p:cNvSpPr>
          <p:nvPr>
            <p:ph idx="1"/>
          </p:nvPr>
        </p:nvSpPr>
        <p:spPr>
          <a:xfrm>
            <a:off x="630936" y="2807208"/>
            <a:ext cx="3429000" cy="3410712"/>
          </a:xfrm>
        </p:spPr>
        <p:txBody>
          <a:bodyPr anchor="t">
            <a:normAutofit/>
          </a:bodyPr>
          <a:lstStyle/>
          <a:p>
            <a:r>
              <a:rPr lang="en-US" sz="2200" dirty="0"/>
              <a:t>Prostate cancer cells overexpress PSMA at the cell surface</a:t>
            </a:r>
          </a:p>
          <a:p>
            <a:r>
              <a:rPr lang="en-US" sz="2200" dirty="0"/>
              <a:t>Normal cells express PSMA mainly within the cell</a:t>
            </a:r>
          </a:p>
        </p:txBody>
      </p:sp>
      <p:pic>
        <p:nvPicPr>
          <p:cNvPr id="1026" name="Picture 2">
            <a:extLst>
              <a:ext uri="{FF2B5EF4-FFF2-40B4-BE49-F238E27FC236}">
                <a16:creationId xmlns:a16="http://schemas.microsoft.com/office/drawing/2014/main" id="{56D1CC9B-17A3-3F6A-EA4F-37EB9C22A3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6011" y="640080"/>
            <a:ext cx="6720289"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DBC6E7-2A8F-6E88-336B-B85F84AAF304}"/>
              </a:ext>
            </a:extLst>
          </p:cNvPr>
          <p:cNvSpPr txBox="1"/>
          <p:nvPr/>
        </p:nvSpPr>
        <p:spPr>
          <a:xfrm>
            <a:off x="0" y="5473005"/>
            <a:ext cx="4605867" cy="1384995"/>
          </a:xfrm>
          <a:prstGeom prst="rect">
            <a:avLst/>
          </a:prstGeom>
          <a:noFill/>
        </p:spPr>
        <p:txBody>
          <a:bodyPr wrap="square" rtlCol="0">
            <a:spAutoFit/>
          </a:bodyPr>
          <a:lstStyle/>
          <a:p>
            <a:r>
              <a:rPr lang="en-US" sz="1400" b="0" i="0" dirty="0">
                <a:solidFill>
                  <a:srgbClr val="212121"/>
                </a:solidFill>
                <a:effectLst/>
                <a:highlight>
                  <a:srgbClr val="FFFFFF"/>
                </a:highlight>
                <a:latin typeface="system-ui"/>
              </a:rPr>
              <a:t>Chen J, Qi L, Tang Y, Tang G, Gan Y, Cai Y. Current role of prostate-specific membrane antigen-based imaging and radioligand therapy in castration-resistant prostate cancer. Front Cell Dev Biol. 2022 Aug 12;10:958180. </a:t>
            </a:r>
            <a:r>
              <a:rPr lang="en-US" sz="1400" b="0" i="0" dirty="0" err="1">
                <a:solidFill>
                  <a:srgbClr val="212121"/>
                </a:solidFill>
                <a:effectLst/>
                <a:highlight>
                  <a:srgbClr val="FFFFFF"/>
                </a:highlight>
                <a:latin typeface="system-ui"/>
              </a:rPr>
              <a:t>doi</a:t>
            </a:r>
            <a:r>
              <a:rPr lang="en-US" sz="1400" b="0" i="0" dirty="0">
                <a:solidFill>
                  <a:srgbClr val="212121"/>
                </a:solidFill>
                <a:effectLst/>
                <a:highlight>
                  <a:srgbClr val="FFFFFF"/>
                </a:highlight>
                <a:latin typeface="system-ui"/>
              </a:rPr>
              <a:t>: 10.3389/fcell.2022.958180. PMID: 36036001; PMCID: PMC9411749.</a:t>
            </a:r>
            <a:endParaRPr lang="en-US" sz="1400" dirty="0"/>
          </a:p>
        </p:txBody>
      </p:sp>
    </p:spTree>
    <p:extLst>
      <p:ext uri="{BB962C8B-B14F-4D97-AF65-F5344CB8AC3E}">
        <p14:creationId xmlns:p14="http://schemas.microsoft.com/office/powerpoint/2010/main" val="173685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A70F-5205-154C-9EFA-A1FA35F9F7E5}"/>
              </a:ext>
            </a:extLst>
          </p:cNvPr>
          <p:cNvSpPr>
            <a:spLocks noGrp="1"/>
          </p:cNvSpPr>
          <p:nvPr>
            <p:ph type="title"/>
          </p:nvPr>
        </p:nvSpPr>
        <p:spPr>
          <a:xfrm>
            <a:off x="2258290" y="365127"/>
            <a:ext cx="9095509" cy="1325563"/>
          </a:xfrm>
        </p:spPr>
        <p:txBody>
          <a:bodyPr anchor="b">
            <a:normAutofit/>
          </a:bodyPr>
          <a:lstStyle/>
          <a:p>
            <a:r>
              <a:rPr lang="en-US" sz="3600" b="1" dirty="0"/>
              <a:t>Case Study / Recurrent Prostate Cancer</a:t>
            </a:r>
            <a:r>
              <a:rPr lang="en-US" sz="5000" b="1" dirty="0"/>
              <a:t>	</a:t>
            </a:r>
          </a:p>
        </p:txBody>
      </p:sp>
      <p:sp>
        <p:nvSpPr>
          <p:cNvPr id="3" name="Content Placeholder 2">
            <a:extLst>
              <a:ext uri="{FF2B5EF4-FFF2-40B4-BE49-F238E27FC236}">
                <a16:creationId xmlns:a16="http://schemas.microsoft.com/office/drawing/2014/main" id="{E84E3C97-301C-E74D-8354-57A90407AAB2}"/>
              </a:ext>
            </a:extLst>
          </p:cNvPr>
          <p:cNvSpPr>
            <a:spLocks noGrp="1"/>
          </p:cNvSpPr>
          <p:nvPr>
            <p:ph idx="1"/>
          </p:nvPr>
        </p:nvSpPr>
        <p:spPr>
          <a:xfrm>
            <a:off x="4835236" y="1825625"/>
            <a:ext cx="6518564" cy="4351338"/>
          </a:xfrm>
        </p:spPr>
        <p:txBody>
          <a:bodyPr>
            <a:normAutofit/>
          </a:bodyPr>
          <a:lstStyle/>
          <a:p>
            <a:pPr marL="457189" lvl="1" indent="0">
              <a:spcBef>
                <a:spcPts val="0"/>
              </a:spcBef>
              <a:spcAft>
                <a:spcPts val="600"/>
              </a:spcAft>
              <a:buNone/>
            </a:pPr>
            <a:r>
              <a:rPr lang="en-US" sz="2200" dirty="0"/>
              <a:t>CT and bone scan were negative</a:t>
            </a:r>
          </a:p>
          <a:p>
            <a:pPr marL="457189" lvl="1" indent="0">
              <a:spcBef>
                <a:spcPts val="0"/>
              </a:spcBef>
              <a:spcAft>
                <a:spcPts val="600"/>
              </a:spcAft>
              <a:buNone/>
            </a:pPr>
            <a:endParaRPr lang="en-US" sz="2200" dirty="0"/>
          </a:p>
          <a:p>
            <a:pPr marL="457189" lvl="1" indent="0">
              <a:spcBef>
                <a:spcPts val="0"/>
              </a:spcBef>
              <a:spcAft>
                <a:spcPts val="600"/>
              </a:spcAft>
              <a:buNone/>
            </a:pPr>
            <a:r>
              <a:rPr lang="en-US" sz="2200" dirty="0"/>
              <a:t>PSMA PET/CT to evaluate </a:t>
            </a:r>
            <a:br>
              <a:rPr lang="en-US" sz="2200" dirty="0"/>
            </a:br>
            <a:r>
              <a:rPr lang="en-US" sz="2200" dirty="0"/>
              <a:t>rising PSA</a:t>
            </a:r>
          </a:p>
          <a:p>
            <a:pPr marL="457189" lvl="1" indent="0">
              <a:spcBef>
                <a:spcPts val="0"/>
              </a:spcBef>
              <a:spcAft>
                <a:spcPts val="600"/>
              </a:spcAft>
              <a:buNone/>
            </a:pPr>
            <a:endParaRPr lang="en-US" sz="2200" dirty="0"/>
          </a:p>
          <a:p>
            <a:pPr lvl="1">
              <a:spcBef>
                <a:spcPts val="0"/>
              </a:spcBef>
              <a:spcAft>
                <a:spcPts val="600"/>
              </a:spcAft>
              <a:buFontTx/>
              <a:buChar char="-"/>
            </a:pPr>
            <a:r>
              <a:rPr lang="en-US" sz="2200" dirty="0"/>
              <a:t>showed multiple small nodes in the chest and abdomen</a:t>
            </a:r>
          </a:p>
          <a:p>
            <a:pPr marL="457189" lvl="1" indent="0">
              <a:spcBef>
                <a:spcPts val="0"/>
              </a:spcBef>
              <a:spcAft>
                <a:spcPts val="600"/>
              </a:spcAft>
              <a:buNone/>
            </a:pPr>
            <a:endParaRPr lang="en-US" sz="2200" dirty="0"/>
          </a:p>
          <a:p>
            <a:pPr marL="457189" lvl="1" indent="0">
              <a:spcBef>
                <a:spcPts val="0"/>
              </a:spcBef>
              <a:spcAft>
                <a:spcPts val="600"/>
              </a:spcAft>
              <a:buNone/>
            </a:pPr>
            <a:r>
              <a:rPr lang="en-US" sz="2200" dirty="0"/>
              <a:t>CT guided biopsy confirmed metastatic disease at T7 vertebra</a:t>
            </a:r>
          </a:p>
        </p:txBody>
      </p:sp>
      <p:pic>
        <p:nvPicPr>
          <p:cNvPr id="5" name="Picture 4">
            <a:extLst>
              <a:ext uri="{FF2B5EF4-FFF2-40B4-BE49-F238E27FC236}">
                <a16:creationId xmlns:a16="http://schemas.microsoft.com/office/drawing/2014/main" id="{8729D5AE-E729-DE4D-B01C-96978872A10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 b="9074"/>
          <a:stretch/>
        </p:blipFill>
        <p:spPr>
          <a:xfrm>
            <a:off x="640418" y="10"/>
            <a:ext cx="1434457" cy="211225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6" name="Picture 5">
            <a:extLst>
              <a:ext uri="{FF2B5EF4-FFF2-40B4-BE49-F238E27FC236}">
                <a16:creationId xmlns:a16="http://schemas.microsoft.com/office/drawing/2014/main" id="{97402751-AD10-80DA-703C-454FF7A3392F}"/>
              </a:ext>
            </a:extLst>
          </p:cNvPr>
          <p:cNvPicPr>
            <a:picLocks noChangeAspect="1"/>
          </p:cNvPicPr>
          <p:nvPr/>
        </p:nvPicPr>
        <p:blipFill rotWithShape="1">
          <a:blip r:embed="rId5">
            <a:extLst>
              <a:ext uri="{28A0092B-C50C-407E-A947-70E740481C1C}">
                <a14:useLocalDpi xmlns:a14="http://schemas.microsoft.com/office/drawing/2010/main" val="0"/>
              </a:ext>
            </a:extLst>
          </a:blip>
          <a:srcRect l="7369" r="5262" b="23770"/>
          <a:stretch/>
        </p:blipFill>
        <p:spPr>
          <a:xfrm>
            <a:off x="2408429" y="1853597"/>
            <a:ext cx="2059662" cy="3381792"/>
          </a:xfrm>
          <a:prstGeom prst="rect">
            <a:avLst/>
          </a:prstGeom>
          <a:ln w="34925">
            <a:solidFill>
              <a:schemeClr val="tx2"/>
            </a:solidFill>
          </a:ln>
          <a:effectLst>
            <a:outerShdw blurRad="190500" sx="101000" sy="101000" algn="ctr" rotWithShape="0">
              <a:srgbClr val="000000">
                <a:alpha val="40000"/>
              </a:srgbClr>
            </a:outerShdw>
          </a:effectLst>
        </p:spPr>
      </p:pic>
      <p:cxnSp>
        <p:nvCxnSpPr>
          <p:cNvPr id="7" name="Straight Arrow Connector 6">
            <a:extLst>
              <a:ext uri="{FF2B5EF4-FFF2-40B4-BE49-F238E27FC236}">
                <a16:creationId xmlns:a16="http://schemas.microsoft.com/office/drawing/2014/main" id="{56127810-5AA7-E723-0E8E-E2CF22B65B45}"/>
              </a:ext>
            </a:extLst>
          </p:cNvPr>
          <p:cNvCxnSpPr/>
          <p:nvPr/>
        </p:nvCxnSpPr>
        <p:spPr>
          <a:xfrm flipH="1">
            <a:off x="3645876" y="3333933"/>
            <a:ext cx="32090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B363F5A-43E7-1B40-6940-07A98146F107}"/>
              </a:ext>
            </a:extLst>
          </p:cNvPr>
          <p:cNvCxnSpPr/>
          <p:nvPr/>
        </p:nvCxnSpPr>
        <p:spPr>
          <a:xfrm flipH="1">
            <a:off x="3602676" y="3481268"/>
            <a:ext cx="32090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5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3154-1DC3-66F1-6995-85DF0096BDA1}"/>
              </a:ext>
            </a:extLst>
          </p:cNvPr>
          <p:cNvGrpSpPr/>
          <p:nvPr/>
        </p:nvGrpSpPr>
        <p:grpSpPr>
          <a:xfrm>
            <a:off x="5622210" y="4145147"/>
            <a:ext cx="2957635" cy="1556261"/>
            <a:chOff x="9644423" y="3963424"/>
            <a:chExt cx="2407147" cy="1266603"/>
          </a:xfrm>
        </p:grpSpPr>
        <p:pic>
          <p:nvPicPr>
            <p:cNvPr id="5" name="Picture 4">
              <a:extLst>
                <a:ext uri="{FF2B5EF4-FFF2-40B4-BE49-F238E27FC236}">
                  <a16:creationId xmlns:a16="http://schemas.microsoft.com/office/drawing/2014/main" id="{FB7286EA-AD9D-B7BC-E973-A141E448E8A9}"/>
                </a:ext>
              </a:extLst>
            </p:cNvPr>
            <p:cNvPicPr>
              <a:picLocks noChangeAspect="1"/>
            </p:cNvPicPr>
            <p:nvPr/>
          </p:nvPicPr>
          <p:blipFill rotWithShape="1">
            <a:blip r:embed="rId2">
              <a:extLst>
                <a:ext uri="{28A0092B-C50C-407E-A947-70E740481C1C}">
                  <a14:useLocalDpi xmlns:a14="http://schemas.microsoft.com/office/drawing/2010/main" val="0"/>
                </a:ext>
              </a:extLst>
            </a:blip>
            <a:srcRect l="-8679" t="-337" r="-9834" b="3285"/>
            <a:stretch/>
          </p:blipFill>
          <p:spPr>
            <a:xfrm>
              <a:off x="9644423" y="3963424"/>
              <a:ext cx="2407147" cy="1266603"/>
            </a:xfrm>
            <a:prstGeom prst="rect">
              <a:avLst/>
            </a:prstGeom>
            <a:solidFill>
              <a:schemeClr val="tx1"/>
            </a:solidFill>
          </p:spPr>
        </p:pic>
        <p:cxnSp>
          <p:nvCxnSpPr>
            <p:cNvPr id="6" name="Straight Arrow Connector 5">
              <a:extLst>
                <a:ext uri="{FF2B5EF4-FFF2-40B4-BE49-F238E27FC236}">
                  <a16:creationId xmlns:a16="http://schemas.microsoft.com/office/drawing/2014/main" id="{A71A3A6E-6805-7858-B066-B6EFECFB5240}"/>
                </a:ext>
              </a:extLst>
            </p:cNvPr>
            <p:cNvCxnSpPr>
              <a:cxnSpLocks/>
            </p:cNvCxnSpPr>
            <p:nvPr/>
          </p:nvCxnSpPr>
          <p:spPr>
            <a:xfrm>
              <a:off x="10402149" y="4461048"/>
              <a:ext cx="3101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01A5E88-FBBB-186B-C21D-2976CA218514}"/>
              </a:ext>
            </a:extLst>
          </p:cNvPr>
          <p:cNvGrpSpPr/>
          <p:nvPr/>
        </p:nvGrpSpPr>
        <p:grpSpPr>
          <a:xfrm>
            <a:off x="2600672" y="919142"/>
            <a:ext cx="2957637" cy="1551856"/>
            <a:chOff x="5030622" y="1790632"/>
            <a:chExt cx="3572122" cy="1858351"/>
          </a:xfrm>
        </p:grpSpPr>
        <p:pic>
          <p:nvPicPr>
            <p:cNvPr id="8" name="Picture 7">
              <a:extLst>
                <a:ext uri="{FF2B5EF4-FFF2-40B4-BE49-F238E27FC236}">
                  <a16:creationId xmlns:a16="http://schemas.microsoft.com/office/drawing/2014/main" id="{AF862D16-2233-B559-24AA-E0A230C37FB6}"/>
                </a:ext>
              </a:extLst>
            </p:cNvPr>
            <p:cNvPicPr>
              <a:picLocks noChangeAspect="1"/>
            </p:cNvPicPr>
            <p:nvPr/>
          </p:nvPicPr>
          <p:blipFill rotWithShape="1">
            <a:blip r:embed="rId3">
              <a:extLst>
                <a:ext uri="{28A0092B-C50C-407E-A947-70E740481C1C}">
                  <a14:useLocalDpi xmlns:a14="http://schemas.microsoft.com/office/drawing/2010/main" val="0"/>
                </a:ext>
              </a:extLst>
            </a:blip>
            <a:srcRect l="-1259" r="-1259"/>
            <a:stretch/>
          </p:blipFill>
          <p:spPr>
            <a:xfrm>
              <a:off x="5030622" y="1790632"/>
              <a:ext cx="3572122" cy="1858351"/>
            </a:xfrm>
            <a:prstGeom prst="rect">
              <a:avLst/>
            </a:prstGeom>
            <a:solidFill>
              <a:schemeClr val="tx1"/>
            </a:solidFill>
          </p:spPr>
        </p:pic>
        <p:cxnSp>
          <p:nvCxnSpPr>
            <p:cNvPr id="9" name="Straight Arrow Connector 8">
              <a:extLst>
                <a:ext uri="{FF2B5EF4-FFF2-40B4-BE49-F238E27FC236}">
                  <a16:creationId xmlns:a16="http://schemas.microsoft.com/office/drawing/2014/main" id="{81202BB7-BFBE-144D-2827-491B57F7EA3D}"/>
                </a:ext>
              </a:extLst>
            </p:cNvPr>
            <p:cNvCxnSpPr/>
            <p:nvPr/>
          </p:nvCxnSpPr>
          <p:spPr>
            <a:xfrm flipH="1">
              <a:off x="7061753" y="2843502"/>
              <a:ext cx="3081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3BBCEC4-73E3-1939-49E5-C4F6E381839B}"/>
              </a:ext>
            </a:extLst>
          </p:cNvPr>
          <p:cNvGrpSpPr/>
          <p:nvPr/>
        </p:nvGrpSpPr>
        <p:grpSpPr>
          <a:xfrm>
            <a:off x="2602364" y="4145147"/>
            <a:ext cx="2957636" cy="1556262"/>
            <a:chOff x="6319434" y="4117600"/>
            <a:chExt cx="3023940" cy="1533807"/>
          </a:xfrm>
        </p:grpSpPr>
        <p:pic>
          <p:nvPicPr>
            <p:cNvPr id="11" name="Picture 10">
              <a:extLst>
                <a:ext uri="{FF2B5EF4-FFF2-40B4-BE49-F238E27FC236}">
                  <a16:creationId xmlns:a16="http://schemas.microsoft.com/office/drawing/2014/main" id="{BB56F95E-A146-379F-AC0B-F9271F350D7C}"/>
                </a:ext>
              </a:extLst>
            </p:cNvPr>
            <p:cNvPicPr>
              <a:picLocks noChangeAspect="1"/>
            </p:cNvPicPr>
            <p:nvPr/>
          </p:nvPicPr>
          <p:blipFill rotWithShape="1">
            <a:blip r:embed="rId4">
              <a:extLst>
                <a:ext uri="{28A0092B-C50C-407E-A947-70E740481C1C}">
                  <a14:useLocalDpi xmlns:a14="http://schemas.microsoft.com/office/drawing/2010/main" val="0"/>
                </a:ext>
              </a:extLst>
            </a:blip>
            <a:srcRect l="-6279" t="2433" r="-7537" b="2359"/>
            <a:stretch/>
          </p:blipFill>
          <p:spPr>
            <a:xfrm>
              <a:off x="6319434" y="4117600"/>
              <a:ext cx="3023940" cy="1533807"/>
            </a:xfrm>
            <a:prstGeom prst="rect">
              <a:avLst/>
            </a:prstGeom>
            <a:solidFill>
              <a:schemeClr val="tx1"/>
            </a:solidFill>
          </p:spPr>
        </p:pic>
        <p:cxnSp>
          <p:nvCxnSpPr>
            <p:cNvPr id="12" name="Straight Arrow Connector 11">
              <a:extLst>
                <a:ext uri="{FF2B5EF4-FFF2-40B4-BE49-F238E27FC236}">
                  <a16:creationId xmlns:a16="http://schemas.microsoft.com/office/drawing/2014/main" id="{4A520ECD-6EDD-FA98-884C-DB88B636ACAE}"/>
                </a:ext>
              </a:extLst>
            </p:cNvPr>
            <p:cNvCxnSpPr/>
            <p:nvPr/>
          </p:nvCxnSpPr>
          <p:spPr>
            <a:xfrm flipH="1">
              <a:off x="8003037" y="5264420"/>
              <a:ext cx="3081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CFC7927E-6CD6-5FF7-E455-8D6EA0DEABB6}"/>
              </a:ext>
            </a:extLst>
          </p:cNvPr>
          <p:cNvPicPr>
            <a:picLocks noChangeAspect="1"/>
          </p:cNvPicPr>
          <p:nvPr/>
        </p:nvPicPr>
        <p:blipFill rotWithShape="1">
          <a:blip r:embed="rId5">
            <a:extLst>
              <a:ext uri="{28A0092B-C50C-407E-A947-70E740481C1C}">
                <a14:useLocalDpi xmlns:a14="http://schemas.microsoft.com/office/drawing/2010/main" val="0"/>
              </a:ext>
            </a:extLst>
          </a:blip>
          <a:srcRect l="-5738" t="5861" r="-5738" b="336"/>
          <a:stretch/>
        </p:blipFill>
        <p:spPr>
          <a:xfrm>
            <a:off x="2600672" y="2540967"/>
            <a:ext cx="2957636" cy="1533393"/>
          </a:xfrm>
          <a:prstGeom prst="rect">
            <a:avLst/>
          </a:prstGeom>
          <a:solidFill>
            <a:schemeClr val="tx1"/>
          </a:solidFill>
          <a:ln>
            <a:noFill/>
          </a:ln>
        </p:spPr>
      </p:pic>
      <p:pic>
        <p:nvPicPr>
          <p:cNvPr id="14" name="Picture 13">
            <a:extLst>
              <a:ext uri="{FF2B5EF4-FFF2-40B4-BE49-F238E27FC236}">
                <a16:creationId xmlns:a16="http://schemas.microsoft.com/office/drawing/2014/main" id="{9E2C0841-E54E-67B0-B5C8-4F237E1025BA}"/>
              </a:ext>
            </a:extLst>
          </p:cNvPr>
          <p:cNvPicPr>
            <a:picLocks noChangeAspect="1"/>
          </p:cNvPicPr>
          <p:nvPr/>
        </p:nvPicPr>
        <p:blipFill rotWithShape="1">
          <a:blip r:embed="rId6">
            <a:extLst>
              <a:ext uri="{28A0092B-C50C-407E-A947-70E740481C1C}">
                <a14:useLocalDpi xmlns:a14="http://schemas.microsoft.com/office/drawing/2010/main" val="0"/>
              </a:ext>
            </a:extLst>
          </a:blip>
          <a:srcRect l="2204" r="-1105"/>
          <a:stretch/>
        </p:blipFill>
        <p:spPr>
          <a:xfrm>
            <a:off x="5622210" y="917630"/>
            <a:ext cx="2957637" cy="1551856"/>
          </a:xfrm>
          <a:prstGeom prst="rect">
            <a:avLst/>
          </a:prstGeom>
          <a:solidFill>
            <a:schemeClr val="tx1"/>
          </a:solidFill>
        </p:spPr>
      </p:pic>
    </p:spTree>
    <p:extLst>
      <p:ext uri="{BB962C8B-B14F-4D97-AF65-F5344CB8AC3E}">
        <p14:creationId xmlns:p14="http://schemas.microsoft.com/office/powerpoint/2010/main" val="2415927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CB0C654F-6BAC-4FDD-2454-3FB13109B0FA}"/>
              </a:ext>
            </a:extLst>
          </p:cNvPr>
          <p:cNvSpPr>
            <a:spLocks noGrp="1"/>
          </p:cNvSpPr>
          <p:nvPr>
            <p:ph type="title"/>
          </p:nvPr>
        </p:nvSpPr>
        <p:spPr>
          <a:xfrm>
            <a:off x="578888" y="2685738"/>
            <a:ext cx="2880828" cy="3651624"/>
          </a:xfrm>
        </p:spPr>
        <p:txBody>
          <a:bodyPr vert="horz" lIns="91440" tIns="45720" rIns="91440" bIns="45720" rtlCol="0" anchor="t">
            <a:normAutofit/>
          </a:bodyPr>
          <a:lstStyle/>
          <a:p>
            <a:r>
              <a:rPr lang="en-US" kern="1200" dirty="0">
                <a:solidFill>
                  <a:srgbClr val="FFFFFF"/>
                </a:solidFill>
                <a:latin typeface="+mj-lt"/>
                <a:ea typeface="+mj-ea"/>
                <a:cs typeface="+mj-cs"/>
              </a:rPr>
              <a:t>NCCN Germline Testing Criteria:</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Personal history </a:t>
            </a:r>
            <a:r>
              <a:rPr lang="en-US" kern="1200" dirty="0" err="1">
                <a:solidFill>
                  <a:srgbClr val="FFFFFF"/>
                </a:solidFill>
                <a:latin typeface="+mj-lt"/>
                <a:ea typeface="+mj-ea"/>
                <a:cs typeface="+mj-cs"/>
              </a:rPr>
              <a:t>PrCA</a:t>
            </a:r>
            <a:endParaRPr lang="en-US" kern="1200" dirty="0">
              <a:solidFill>
                <a:srgbClr val="FFFFFF"/>
              </a:solidFill>
              <a:latin typeface="+mj-lt"/>
              <a:ea typeface="+mj-ea"/>
              <a:cs typeface="+mj-cs"/>
            </a:endParaRPr>
          </a:p>
        </p:txBody>
      </p:sp>
      <p:pic>
        <p:nvPicPr>
          <p:cNvPr id="9" name="Picture 8">
            <a:extLst>
              <a:ext uri="{FF2B5EF4-FFF2-40B4-BE49-F238E27FC236}">
                <a16:creationId xmlns:a16="http://schemas.microsoft.com/office/drawing/2014/main" id="{D3217574-3705-71DC-29B3-629D69AE292F}"/>
              </a:ext>
            </a:extLst>
          </p:cNvPr>
          <p:cNvPicPr>
            <a:picLocks noChangeAspect="1"/>
          </p:cNvPicPr>
          <p:nvPr/>
        </p:nvPicPr>
        <p:blipFill>
          <a:blip r:embed="rId2"/>
          <a:stretch>
            <a:fillRect/>
          </a:stretch>
        </p:blipFill>
        <p:spPr>
          <a:xfrm>
            <a:off x="4502428" y="520637"/>
            <a:ext cx="7225748" cy="5816725"/>
          </a:xfrm>
          <a:prstGeom prst="rect">
            <a:avLst/>
          </a:prstGeom>
        </p:spPr>
      </p:pic>
    </p:spTree>
    <p:extLst>
      <p:ext uri="{BB962C8B-B14F-4D97-AF65-F5344CB8AC3E}">
        <p14:creationId xmlns:p14="http://schemas.microsoft.com/office/powerpoint/2010/main" val="1550701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36F9873-642F-4EB5-9636-7DE2F9F95D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7" name="Oval 16">
              <a:extLst>
                <a:ext uri="{FF2B5EF4-FFF2-40B4-BE49-F238E27FC236}">
                  <a16:creationId xmlns:a16="http://schemas.microsoft.com/office/drawing/2014/main" id="{CF8B8011-BF73-4693-BD76-BCF02A842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329488-C25D-4C7C-814F-CEBFD5E7C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8D62A5-CA80-455B-8BF4-09BA31DC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20F636-F7FE-493A-AF45-D9E22016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CFAE76A-3CE9-4AC3-9975-186C6B3EE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D2D7409-1AC7-4A0F-B79D-1664128FB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576737-101A-1C48-ADBE-E111D71195D0}"/>
              </a:ext>
            </a:extLst>
          </p:cNvPr>
          <p:cNvSpPr>
            <a:spLocks noGrp="1"/>
          </p:cNvSpPr>
          <p:nvPr>
            <p:ph type="title"/>
          </p:nvPr>
        </p:nvSpPr>
        <p:spPr>
          <a:xfrm>
            <a:off x="630935" y="630936"/>
            <a:ext cx="5330275" cy="1951075"/>
          </a:xfrm>
          <a:noFill/>
        </p:spPr>
        <p:txBody>
          <a:bodyPr anchor="t">
            <a:normAutofit/>
          </a:bodyPr>
          <a:lstStyle/>
          <a:p>
            <a:r>
              <a:rPr lang="en-US" sz="3000" dirty="0">
                <a:solidFill>
                  <a:schemeClr val="bg1"/>
                </a:solidFill>
              </a:rPr>
              <a:t>Homologous Recombination Repair gene mutations (</a:t>
            </a:r>
            <a:r>
              <a:rPr lang="en-US" sz="3000" dirty="0" err="1">
                <a:solidFill>
                  <a:schemeClr val="bg1"/>
                </a:solidFill>
              </a:rPr>
              <a:t>HRRm</a:t>
            </a:r>
            <a:r>
              <a:rPr lang="en-US" sz="3000" dirty="0">
                <a:solidFill>
                  <a:schemeClr val="bg1"/>
                </a:solidFill>
              </a:rPr>
              <a:t>): M1 prostate cancer only</a:t>
            </a:r>
          </a:p>
        </p:txBody>
      </p:sp>
      <p:sp>
        <p:nvSpPr>
          <p:cNvPr id="3" name="Content Placeholder 2">
            <a:extLst>
              <a:ext uri="{FF2B5EF4-FFF2-40B4-BE49-F238E27FC236}">
                <a16:creationId xmlns:a16="http://schemas.microsoft.com/office/drawing/2014/main" id="{4F7305FD-3B1A-2445-824A-3AD86E4AB811}"/>
              </a:ext>
            </a:extLst>
          </p:cNvPr>
          <p:cNvSpPr>
            <a:spLocks noGrp="1"/>
          </p:cNvSpPr>
          <p:nvPr>
            <p:ph idx="1"/>
          </p:nvPr>
        </p:nvSpPr>
        <p:spPr>
          <a:xfrm>
            <a:off x="6149111" y="1065016"/>
            <a:ext cx="4992469" cy="911312"/>
          </a:xfrm>
          <a:solidFill>
            <a:schemeClr val="accent1">
              <a:lumMod val="40000"/>
              <a:lumOff val="60000"/>
            </a:schemeClr>
          </a:solidFill>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HRRm</a:t>
            </a: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BRCA1, BRCA2, ATM, BARD1, BRIP1, CDK12, CHEK1, CHEK2, FANCL, PALB2, RAD51B, RAD51C, RAD51D, RAD54L</a:t>
            </a:r>
          </a:p>
        </p:txBody>
      </p:sp>
      <p:sp>
        <p:nvSpPr>
          <p:cNvPr id="26" name="Rectangle 2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9" name="Straight Connector 2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5" name="Straight Connector 3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F794FC58-A025-D684-CF83-0FB68E093DF9}"/>
              </a:ext>
            </a:extLst>
          </p:cNvPr>
          <p:cNvPicPr>
            <a:picLocks noChangeAspect="1"/>
          </p:cNvPicPr>
          <p:nvPr/>
        </p:nvPicPr>
        <p:blipFill>
          <a:blip r:embed="rId2"/>
          <a:stretch>
            <a:fillRect/>
          </a:stretch>
        </p:blipFill>
        <p:spPr>
          <a:xfrm>
            <a:off x="540309" y="2910886"/>
            <a:ext cx="3997440" cy="2497115"/>
          </a:xfrm>
          <a:prstGeom prst="rect">
            <a:avLst/>
          </a:prstGeom>
        </p:spPr>
      </p:pic>
      <p:grpSp>
        <p:nvGrpSpPr>
          <p:cNvPr id="40" name="Group 3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3" y="2900856"/>
            <a:ext cx="304800" cy="429768"/>
            <a:chOff x="215328" y="-46937"/>
            <a:chExt cx="304800" cy="2773841"/>
          </a:xfrm>
        </p:grpSpPr>
        <p:cxnSp>
          <p:nvCxnSpPr>
            <p:cNvPr id="41" name="Straight Connector 4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DB2E2755-A28E-D064-944E-B1C0E5D3838C}"/>
              </a:ext>
            </a:extLst>
          </p:cNvPr>
          <p:cNvPicPr>
            <a:picLocks noChangeAspect="1"/>
          </p:cNvPicPr>
          <p:nvPr/>
        </p:nvPicPr>
        <p:blipFill>
          <a:blip r:embed="rId3"/>
          <a:stretch>
            <a:fillRect/>
          </a:stretch>
        </p:blipFill>
        <p:spPr>
          <a:xfrm>
            <a:off x="4548419" y="2151194"/>
            <a:ext cx="7013270" cy="3927430"/>
          </a:xfrm>
          <a:prstGeom prst="rect">
            <a:avLst/>
          </a:prstGeom>
        </p:spPr>
      </p:pic>
    </p:spTree>
    <p:extLst>
      <p:ext uri="{BB962C8B-B14F-4D97-AF65-F5344CB8AC3E}">
        <p14:creationId xmlns:p14="http://schemas.microsoft.com/office/powerpoint/2010/main" val="215159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CA90C4-7D52-5E4F-7E3D-72781C2697F0}"/>
              </a:ext>
            </a:extLst>
          </p:cNvPr>
          <p:cNvSpPr>
            <a:spLocks noGrp="1"/>
          </p:cNvSpPr>
          <p:nvPr>
            <p:ph type="title"/>
          </p:nvPr>
        </p:nvSpPr>
        <p:spPr>
          <a:xfrm>
            <a:off x="371094" y="1161288"/>
            <a:ext cx="3438144" cy="1239012"/>
          </a:xfrm>
        </p:spPr>
        <p:txBody>
          <a:bodyPr anchor="ctr">
            <a:normAutofit/>
          </a:bodyPr>
          <a:lstStyle/>
          <a:p>
            <a:r>
              <a:rPr lang="en-US" sz="2200" b="0" i="0">
                <a:effectLst/>
                <a:highlight>
                  <a:srgbClr val="FFFFFF"/>
                </a:highlight>
                <a:latin typeface="Roboto" panose="02000000000000000000" pitchFamily="2" charset="0"/>
              </a:rPr>
              <a:t>The Role of Biomarkers in Guiding Clinical Decision-Making in Oncology</a:t>
            </a:r>
            <a:endParaRPr lang="en-US" sz="2200"/>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E3DB9FA-6CCF-6BDC-C9DB-2466B43FDD3C}"/>
              </a:ext>
            </a:extLst>
          </p:cNvPr>
          <p:cNvSpPr>
            <a:spLocks noGrp="1"/>
          </p:cNvSpPr>
          <p:nvPr>
            <p:ph idx="1"/>
          </p:nvPr>
        </p:nvSpPr>
        <p:spPr>
          <a:xfrm>
            <a:off x="371094" y="2614676"/>
            <a:ext cx="3438906" cy="3310636"/>
          </a:xfrm>
        </p:spPr>
        <p:txBody>
          <a:bodyPr anchor="t">
            <a:normAutofit/>
          </a:bodyPr>
          <a:lstStyle/>
          <a:p>
            <a:r>
              <a:rPr lang="en-US" sz="1700" b="0" i="0" dirty="0">
                <a:effectLst/>
                <a:highlight>
                  <a:srgbClr val="FFFFFF"/>
                </a:highlight>
                <a:latin typeface="Roboto" panose="02000000000000000000" pitchFamily="2" charset="0"/>
              </a:rPr>
              <a:t>Prostate cancer specific therapies</a:t>
            </a:r>
          </a:p>
          <a:p>
            <a:pPr lvl="1"/>
            <a:r>
              <a:rPr lang="en-US" sz="1300" dirty="0">
                <a:highlight>
                  <a:srgbClr val="FFFFFF"/>
                </a:highlight>
                <a:latin typeface="Roboto" panose="02000000000000000000" pitchFamily="2" charset="0"/>
              </a:rPr>
              <a:t>PARP Inhibitors</a:t>
            </a:r>
            <a:endParaRPr lang="en-US" sz="1300" b="0" i="0" dirty="0">
              <a:effectLst/>
              <a:highlight>
                <a:srgbClr val="FFFFFF"/>
              </a:highlight>
              <a:latin typeface="Roboto" panose="02000000000000000000" pitchFamily="2" charset="0"/>
            </a:endParaRPr>
          </a:p>
          <a:p>
            <a:r>
              <a:rPr lang="en-US" sz="1700" dirty="0">
                <a:highlight>
                  <a:srgbClr val="FFFFFF"/>
                </a:highlight>
                <a:latin typeface="Roboto" panose="02000000000000000000" pitchFamily="2" charset="0"/>
              </a:rPr>
              <a:t>Pan Tumor therapies</a:t>
            </a:r>
          </a:p>
          <a:p>
            <a:pPr lvl="1"/>
            <a:r>
              <a:rPr lang="en-US" sz="1300" dirty="0">
                <a:highlight>
                  <a:srgbClr val="FFFFFF"/>
                </a:highlight>
                <a:latin typeface="Roboto" panose="02000000000000000000" pitchFamily="2" charset="0"/>
              </a:rPr>
              <a:t>Immunotherapy</a:t>
            </a:r>
            <a:br>
              <a:rPr lang="en-US" sz="1300" dirty="0">
                <a:highlight>
                  <a:srgbClr val="FFFFFF"/>
                </a:highlight>
                <a:latin typeface="Roboto" panose="02000000000000000000" pitchFamily="2" charset="0"/>
              </a:rPr>
            </a:br>
            <a:br>
              <a:rPr lang="en-US" sz="1300" dirty="0">
                <a:highlight>
                  <a:srgbClr val="FFFFFF"/>
                </a:highlight>
                <a:latin typeface="Roboto" panose="02000000000000000000" pitchFamily="2" charset="0"/>
              </a:rPr>
            </a:br>
            <a:br>
              <a:rPr lang="en-US" sz="1300" dirty="0">
                <a:highlight>
                  <a:srgbClr val="FFFFFF"/>
                </a:highlight>
                <a:latin typeface="Roboto" panose="02000000000000000000" pitchFamily="2" charset="0"/>
              </a:rPr>
            </a:br>
            <a:br>
              <a:rPr lang="en-US" sz="1300" dirty="0">
                <a:highlight>
                  <a:srgbClr val="FFFFFF"/>
                </a:highlight>
                <a:latin typeface="Roboto" panose="02000000000000000000" pitchFamily="2" charset="0"/>
              </a:rPr>
            </a:br>
            <a:br>
              <a:rPr lang="en-US" sz="1300" dirty="0">
                <a:highlight>
                  <a:srgbClr val="FFFFFF"/>
                </a:highlight>
                <a:latin typeface="Roboto" panose="02000000000000000000" pitchFamily="2" charset="0"/>
              </a:rPr>
            </a:br>
            <a:endParaRPr lang="en-US" sz="1300" dirty="0">
              <a:highlight>
                <a:srgbClr val="FFFFFF"/>
              </a:highlight>
              <a:latin typeface="Roboto" panose="02000000000000000000" pitchFamily="2" charset="0"/>
            </a:endParaRPr>
          </a:p>
          <a:p>
            <a:r>
              <a:rPr lang="en-US" sz="1700" b="0" i="0" dirty="0">
                <a:effectLst/>
                <a:highlight>
                  <a:srgbClr val="FFFFFF"/>
                </a:highlight>
                <a:latin typeface="Roboto" panose="02000000000000000000" pitchFamily="2" charset="0"/>
              </a:rPr>
              <a:t>Moore DC, </a:t>
            </a:r>
            <a:r>
              <a:rPr lang="en-US" sz="1700" b="0" i="0" dirty="0" err="1">
                <a:effectLst/>
                <a:highlight>
                  <a:srgbClr val="FFFFFF"/>
                </a:highlight>
                <a:latin typeface="Roboto" panose="02000000000000000000" pitchFamily="2" charset="0"/>
              </a:rPr>
              <a:t>Guinigundo</a:t>
            </a:r>
            <a:r>
              <a:rPr lang="en-US" sz="1700" b="0" i="0" dirty="0">
                <a:effectLst/>
                <a:highlight>
                  <a:srgbClr val="FFFFFF"/>
                </a:highlight>
                <a:latin typeface="Roboto" panose="02000000000000000000" pitchFamily="2" charset="0"/>
              </a:rPr>
              <a:t> AS</a:t>
            </a:r>
            <a:br>
              <a:rPr lang="en-US" sz="1700" b="0" i="0" dirty="0">
                <a:effectLst/>
                <a:highlight>
                  <a:srgbClr val="FFFFFF"/>
                </a:highlight>
                <a:latin typeface="Roboto" panose="02000000000000000000" pitchFamily="2" charset="0"/>
              </a:rPr>
            </a:br>
            <a:r>
              <a:rPr lang="en-US" sz="1700" b="0" i="0" dirty="0">
                <a:effectLst/>
                <a:highlight>
                  <a:srgbClr val="FFFFFF"/>
                </a:highlight>
                <a:latin typeface="Roboto" panose="02000000000000000000" pitchFamily="2" charset="0"/>
              </a:rPr>
              <a:t>J Adv </a:t>
            </a:r>
            <a:r>
              <a:rPr lang="en-US" sz="1700" b="0" i="0" dirty="0" err="1">
                <a:effectLst/>
                <a:highlight>
                  <a:srgbClr val="FFFFFF"/>
                </a:highlight>
                <a:latin typeface="Roboto" panose="02000000000000000000" pitchFamily="2" charset="0"/>
              </a:rPr>
              <a:t>Pract</a:t>
            </a:r>
            <a:r>
              <a:rPr lang="en-US" sz="1700" b="0" i="0" dirty="0">
                <a:effectLst/>
                <a:highlight>
                  <a:srgbClr val="FFFFFF"/>
                </a:highlight>
                <a:latin typeface="Roboto" panose="02000000000000000000" pitchFamily="2" charset="0"/>
              </a:rPr>
              <a:t> Oncol. 2023 Apr;14(Suppl 1):15-37</a:t>
            </a:r>
            <a:endParaRPr lang="en-US" sz="1700" dirty="0"/>
          </a:p>
        </p:txBody>
      </p:sp>
      <p:pic>
        <p:nvPicPr>
          <p:cNvPr id="4" name="Picture 3">
            <a:extLst>
              <a:ext uri="{FF2B5EF4-FFF2-40B4-BE49-F238E27FC236}">
                <a16:creationId xmlns:a16="http://schemas.microsoft.com/office/drawing/2014/main" id="{CA7B1D0F-15C1-ADE4-CDED-190D527C7F1B}"/>
              </a:ext>
            </a:extLst>
          </p:cNvPr>
          <p:cNvPicPr>
            <a:picLocks noChangeAspect="1"/>
          </p:cNvPicPr>
          <p:nvPr/>
        </p:nvPicPr>
        <p:blipFill>
          <a:blip r:embed="rId3"/>
          <a:stretch>
            <a:fillRect/>
          </a:stretch>
        </p:blipFill>
        <p:spPr>
          <a:xfrm>
            <a:off x="4936157" y="841248"/>
            <a:ext cx="6852061" cy="5276088"/>
          </a:xfrm>
          <a:prstGeom prst="rect">
            <a:avLst/>
          </a:prstGeom>
        </p:spPr>
      </p:pic>
    </p:spTree>
    <p:extLst>
      <p:ext uri="{BB962C8B-B14F-4D97-AF65-F5344CB8AC3E}">
        <p14:creationId xmlns:p14="http://schemas.microsoft.com/office/powerpoint/2010/main" val="383256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912FC3-DE69-4031-5CDF-16DA92C0ED4B}"/>
              </a:ext>
            </a:extLst>
          </p:cNvPr>
          <p:cNvSpPr>
            <a:spLocks noGrp="1"/>
          </p:cNvSpPr>
          <p:nvPr>
            <p:ph type="title"/>
          </p:nvPr>
        </p:nvSpPr>
        <p:spPr>
          <a:xfrm>
            <a:off x="640080" y="325369"/>
            <a:ext cx="4368602" cy="1956841"/>
          </a:xfrm>
        </p:spPr>
        <p:txBody>
          <a:bodyPr anchor="b">
            <a:normAutofit/>
          </a:bodyPr>
          <a:lstStyle/>
          <a:p>
            <a:r>
              <a:rPr lang="en-US" sz="1800"/>
              <a:t>https://biomarkers.ons.org/biomarkers/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C3789B-8861-F5AC-8CF6-3ABD9E566600}"/>
              </a:ext>
            </a:extLst>
          </p:cNvPr>
          <p:cNvSpPr>
            <a:spLocks noGrp="1"/>
          </p:cNvSpPr>
          <p:nvPr>
            <p:ph idx="1"/>
          </p:nvPr>
        </p:nvSpPr>
        <p:spPr>
          <a:xfrm>
            <a:off x="640080" y="2872899"/>
            <a:ext cx="4243589" cy="3320668"/>
          </a:xfrm>
        </p:spPr>
        <p:txBody>
          <a:bodyPr>
            <a:normAutofit/>
          </a:bodyPr>
          <a:lstStyle/>
          <a:p>
            <a:r>
              <a:rPr lang="en-US" sz="2200"/>
              <a:t>https://www.ons.org/learning-libraries/precision-oncology</a:t>
            </a:r>
          </a:p>
        </p:txBody>
      </p:sp>
      <p:pic>
        <p:nvPicPr>
          <p:cNvPr id="4" name="Picture 3">
            <a:extLst>
              <a:ext uri="{FF2B5EF4-FFF2-40B4-BE49-F238E27FC236}">
                <a16:creationId xmlns:a16="http://schemas.microsoft.com/office/drawing/2014/main" id="{A6A9AB18-CF0C-4F5E-D226-07177B648E28}"/>
              </a:ext>
            </a:extLst>
          </p:cNvPr>
          <p:cNvPicPr>
            <a:picLocks noChangeAspect="1"/>
          </p:cNvPicPr>
          <p:nvPr/>
        </p:nvPicPr>
        <p:blipFill rotWithShape="1">
          <a:blip r:embed="rId2"/>
          <a:srcRect r="353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40015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97A7B-7341-034A-AC6F-54B8D4AA75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AFC4AF-04F9-6F45-B13C-7E313F03466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33147F5-24CD-E94E-A1E3-CADDD99E0B8C}"/>
              </a:ext>
            </a:extLst>
          </p:cNvPr>
          <p:cNvPicPr>
            <a:picLocks noChangeAspect="1"/>
          </p:cNvPicPr>
          <p:nvPr/>
        </p:nvPicPr>
        <p:blipFill>
          <a:blip r:embed="rId3"/>
          <a:stretch>
            <a:fillRect/>
          </a:stretch>
        </p:blipFill>
        <p:spPr>
          <a:xfrm>
            <a:off x="40532" y="0"/>
            <a:ext cx="12110936" cy="6858000"/>
          </a:xfrm>
          <a:prstGeom prst="rect">
            <a:avLst/>
          </a:prstGeom>
        </p:spPr>
      </p:pic>
      <p:sp>
        <p:nvSpPr>
          <p:cNvPr id="5" name="TextBox 4">
            <a:extLst>
              <a:ext uri="{FF2B5EF4-FFF2-40B4-BE49-F238E27FC236}">
                <a16:creationId xmlns:a16="http://schemas.microsoft.com/office/drawing/2014/main" id="{08047C3F-D896-DF65-62EA-2F784AF1BB13}"/>
              </a:ext>
            </a:extLst>
          </p:cNvPr>
          <p:cNvSpPr txBox="1"/>
          <p:nvPr/>
        </p:nvSpPr>
        <p:spPr>
          <a:xfrm>
            <a:off x="61929" y="5367232"/>
            <a:ext cx="5305938" cy="1415772"/>
          </a:xfrm>
          <a:prstGeom prst="rect">
            <a:avLst/>
          </a:prstGeom>
          <a:noFill/>
        </p:spPr>
        <p:txBody>
          <a:bodyPr wrap="square" rtlCol="0">
            <a:spAutoFit/>
          </a:bodyPr>
          <a:lstStyle/>
          <a:p>
            <a:r>
              <a:rPr lang="en-US" dirty="0">
                <a:effectLst/>
                <a:latin typeface="Calibri" panose="020F0502020204030204" pitchFamily="34" charset="0"/>
              </a:rPr>
              <a:t>Cancer Support Community (2021)</a:t>
            </a:r>
            <a:br>
              <a:rPr lang="en-US" dirty="0">
                <a:effectLst/>
                <a:latin typeface="Calibri" panose="020F0502020204030204" pitchFamily="34" charset="0"/>
              </a:rPr>
            </a:br>
            <a:endParaRPr lang="en-US" sz="1600" dirty="0">
              <a:effectLst/>
              <a:latin typeface="Calibri" panose="020F0502020204030204" pitchFamily="34" charset="0"/>
            </a:endParaRPr>
          </a:p>
          <a:p>
            <a:r>
              <a:rPr lang="en-US" sz="1600" dirty="0">
                <a:effectLst/>
                <a:latin typeface="Calibri" panose="020F0502020204030204" pitchFamily="34" charset="0"/>
              </a:rPr>
              <a:t>Precision Medicine Plain Language Lexicon available at:</a:t>
            </a:r>
          </a:p>
          <a:p>
            <a:r>
              <a:rPr lang="en-US" sz="1600" dirty="0" err="1">
                <a:solidFill>
                  <a:srgbClr val="DE512C"/>
                </a:solidFill>
                <a:effectLst/>
                <a:latin typeface="Calibri" panose="020F0502020204030204" pitchFamily="34" charset="0"/>
              </a:rPr>
              <a:t>www.CancerSupportCommunity.org</a:t>
            </a:r>
            <a:r>
              <a:rPr lang="en-US" sz="1600" dirty="0">
                <a:solidFill>
                  <a:srgbClr val="DE512C"/>
                </a:solidFill>
                <a:effectLst/>
                <a:latin typeface="Calibri" panose="020F0502020204030204" pitchFamily="34" charset="0"/>
              </a:rPr>
              <a:t>/</a:t>
            </a:r>
            <a:r>
              <a:rPr lang="en-US" sz="1600" dirty="0" err="1">
                <a:solidFill>
                  <a:srgbClr val="DE512C"/>
                </a:solidFill>
                <a:effectLst/>
                <a:latin typeface="Calibri" panose="020F0502020204030204" pitchFamily="34" charset="0"/>
              </a:rPr>
              <a:t>PMPlainLanguage</a:t>
            </a:r>
            <a:endParaRPr lang="en-US" sz="1600" dirty="0">
              <a:solidFill>
                <a:srgbClr val="DE512C"/>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39034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5" name="Freeform: Shape 9224">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5CA70F-5205-154C-9EFA-A1FA35F9F7E5}"/>
              </a:ext>
            </a:extLst>
          </p:cNvPr>
          <p:cNvSpPr>
            <a:spLocks noGrp="1"/>
          </p:cNvSpPr>
          <p:nvPr>
            <p:ph type="title"/>
          </p:nvPr>
        </p:nvSpPr>
        <p:spPr>
          <a:xfrm>
            <a:off x="838201" y="643467"/>
            <a:ext cx="3888526" cy="1800526"/>
          </a:xfrm>
        </p:spPr>
        <p:txBody>
          <a:bodyPr>
            <a:normAutofit/>
          </a:bodyPr>
          <a:lstStyle/>
          <a:p>
            <a:r>
              <a:rPr lang="en-US" sz="3700" b="1"/>
              <a:t>Case Study 2 / Recurrent Prostate Cancer, Mr. H.	</a:t>
            </a:r>
          </a:p>
        </p:txBody>
      </p:sp>
      <p:sp>
        <p:nvSpPr>
          <p:cNvPr id="3" name="Content Placeholder 2">
            <a:extLst>
              <a:ext uri="{FF2B5EF4-FFF2-40B4-BE49-F238E27FC236}">
                <a16:creationId xmlns:a16="http://schemas.microsoft.com/office/drawing/2014/main" id="{E84E3C97-301C-E74D-8354-57A90407AAB2}"/>
              </a:ext>
            </a:extLst>
          </p:cNvPr>
          <p:cNvSpPr>
            <a:spLocks noGrp="1"/>
          </p:cNvSpPr>
          <p:nvPr>
            <p:ph idx="1"/>
          </p:nvPr>
        </p:nvSpPr>
        <p:spPr>
          <a:xfrm>
            <a:off x="838201" y="2623381"/>
            <a:ext cx="3888528" cy="3553581"/>
          </a:xfrm>
        </p:spPr>
        <p:txBody>
          <a:bodyPr>
            <a:normAutofit/>
          </a:bodyPr>
          <a:lstStyle/>
          <a:p>
            <a:pPr lvl="1">
              <a:spcBef>
                <a:spcPts val="0"/>
              </a:spcBef>
              <a:spcAft>
                <a:spcPts val="600"/>
              </a:spcAft>
            </a:pPr>
            <a:r>
              <a:rPr lang="en-US" sz="2000" dirty="0"/>
              <a:t>Germline testing revealed at BRCA2 mutation</a:t>
            </a:r>
          </a:p>
          <a:p>
            <a:pPr lvl="1">
              <a:spcBef>
                <a:spcPts val="0"/>
              </a:spcBef>
              <a:spcAft>
                <a:spcPts val="600"/>
              </a:spcAft>
            </a:pPr>
            <a:r>
              <a:rPr lang="en-US" sz="2000" dirty="0"/>
              <a:t>Started ADT, given Castrate-Sensitive M1 disease</a:t>
            </a:r>
          </a:p>
          <a:p>
            <a:pPr lvl="1">
              <a:spcBef>
                <a:spcPts val="0"/>
              </a:spcBef>
              <a:spcAft>
                <a:spcPts val="600"/>
              </a:spcAft>
            </a:pPr>
            <a:r>
              <a:rPr lang="en-US" sz="2000" dirty="0"/>
              <a:t>If disease becomes Castrate-resistant in the future, may consider targeted therapies, including PARP Inhibitors</a:t>
            </a:r>
            <a:endParaRPr lang="en-US" dirty="0"/>
          </a:p>
          <a:p>
            <a:pPr marL="457189" lvl="1" indent="0">
              <a:spcBef>
                <a:spcPts val="0"/>
              </a:spcBef>
              <a:spcAft>
                <a:spcPts val="600"/>
              </a:spcAft>
              <a:buNone/>
            </a:pPr>
            <a:endParaRPr lang="en-US" sz="2000" dirty="0"/>
          </a:p>
        </p:txBody>
      </p:sp>
      <p:pic>
        <p:nvPicPr>
          <p:cNvPr id="9218" name="Picture 2" descr="Non-medical Home Care Services: Why ...">
            <a:extLst>
              <a:ext uri="{FF2B5EF4-FFF2-40B4-BE49-F238E27FC236}">
                <a16:creationId xmlns:a16="http://schemas.microsoft.com/office/drawing/2014/main" id="{E6310001-B11F-3165-2FCF-C8D1745F1C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00986" y="1863534"/>
            <a:ext cx="4747547" cy="315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0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7"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8C8287-27D1-9C42-B2A0-3841C496DC85}"/>
              </a:ext>
            </a:extLst>
          </p:cNvPr>
          <p:cNvSpPr>
            <a:spLocks noGrp="1"/>
          </p:cNvSpPr>
          <p:nvPr>
            <p:ph type="title"/>
          </p:nvPr>
        </p:nvSpPr>
        <p:spPr>
          <a:xfrm>
            <a:off x="863030" y="1012004"/>
            <a:ext cx="3416159" cy="4795408"/>
          </a:xfrm>
        </p:spPr>
        <p:txBody>
          <a:bodyPr>
            <a:normAutofit/>
          </a:bodyPr>
          <a:lstStyle/>
          <a:p>
            <a:r>
              <a:rPr lang="en-US" b="1" dirty="0">
                <a:solidFill>
                  <a:srgbClr val="FFFFFF"/>
                </a:solidFill>
              </a:rPr>
              <a:t>Prostate Cancer Precision Medicine Summary</a:t>
            </a:r>
          </a:p>
        </p:txBody>
      </p:sp>
      <p:graphicFrame>
        <p:nvGraphicFramePr>
          <p:cNvPr id="5" name="Content Placeholder 2">
            <a:extLst>
              <a:ext uri="{FF2B5EF4-FFF2-40B4-BE49-F238E27FC236}">
                <a16:creationId xmlns:a16="http://schemas.microsoft.com/office/drawing/2014/main" id="{8A358D33-A544-41A5-8508-AA6EA6C89CBD}"/>
              </a:ext>
            </a:extLst>
          </p:cNvPr>
          <p:cNvGraphicFramePr>
            <a:graphicFrameLocks noGrp="1"/>
          </p:cNvGraphicFramePr>
          <p:nvPr>
            <p:ph idx="1"/>
            <p:extLst>
              <p:ext uri="{D42A27DB-BD31-4B8C-83A1-F6EECF244321}">
                <p14:modId xmlns:p14="http://schemas.microsoft.com/office/powerpoint/2010/main" val="2354742516"/>
              </p:ext>
            </p:extLst>
          </p:nvPr>
        </p:nvGraphicFramePr>
        <p:xfrm>
          <a:off x="5194301" y="470924"/>
          <a:ext cx="6513604" cy="5885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643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6A614F6-EA66-3146-E497-B87894DD26FF}"/>
              </a:ext>
            </a:extLst>
          </p:cNvPr>
          <p:cNvSpPr/>
          <p:nvPr/>
        </p:nvSpPr>
        <p:spPr>
          <a:xfrm>
            <a:off x="6895204" y="1717033"/>
            <a:ext cx="3927022" cy="4548093"/>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BDF0F-5762-E9EC-9552-D9CDC13CBF53}"/>
              </a:ext>
            </a:extLst>
          </p:cNvPr>
          <p:cNvSpPr>
            <a:spLocks noGrp="1"/>
          </p:cNvSpPr>
          <p:nvPr>
            <p:ph type="title"/>
          </p:nvPr>
        </p:nvSpPr>
        <p:spPr>
          <a:xfrm>
            <a:off x="308696" y="90075"/>
            <a:ext cx="12017891" cy="738745"/>
          </a:xfrm>
        </p:spPr>
        <p:txBody>
          <a:bodyPr>
            <a:noAutofit/>
          </a:bodyPr>
          <a:lstStyle/>
          <a:p>
            <a:r>
              <a:rPr lang="en-US" sz="3200" b="1" dirty="0"/>
              <a:t>Multidisciplinary Strategies for Optimizing Biomarker Testing in mCRC</a:t>
            </a:r>
          </a:p>
        </p:txBody>
      </p:sp>
      <p:sp>
        <p:nvSpPr>
          <p:cNvPr id="6" name="Content Placeholder 5">
            <a:extLst>
              <a:ext uri="{FF2B5EF4-FFF2-40B4-BE49-F238E27FC236}">
                <a16:creationId xmlns:a16="http://schemas.microsoft.com/office/drawing/2014/main" id="{15BF5568-405D-8705-DE95-63F40CDDDA6F}"/>
              </a:ext>
            </a:extLst>
          </p:cNvPr>
          <p:cNvSpPr>
            <a:spLocks noGrp="1"/>
          </p:cNvSpPr>
          <p:nvPr>
            <p:ph idx="1"/>
          </p:nvPr>
        </p:nvSpPr>
        <p:spPr>
          <a:xfrm>
            <a:off x="534390" y="797959"/>
            <a:ext cx="4790612" cy="2839293"/>
          </a:xfrm>
        </p:spPr>
        <p:txBody>
          <a:bodyPr>
            <a:noAutofit/>
          </a:bodyPr>
          <a:lstStyle/>
          <a:p>
            <a:pPr marL="0" indent="0">
              <a:lnSpc>
                <a:spcPct val="100000"/>
              </a:lnSpc>
              <a:spcBef>
                <a:spcPts val="0"/>
              </a:spcBef>
              <a:spcAft>
                <a:spcPts val="600"/>
              </a:spcAft>
              <a:buNone/>
            </a:pPr>
            <a:r>
              <a:rPr lang="en-US" sz="2400" b="1" u="sng" dirty="0">
                <a:solidFill>
                  <a:srgbClr val="00B0F0"/>
                </a:solidFill>
              </a:rPr>
              <a:t>Oncologists can:</a:t>
            </a:r>
          </a:p>
          <a:p>
            <a:pPr>
              <a:lnSpc>
                <a:spcPct val="100000"/>
              </a:lnSpc>
              <a:spcBef>
                <a:spcPts val="0"/>
              </a:spcBef>
              <a:spcAft>
                <a:spcPts val="600"/>
              </a:spcAft>
              <a:buClr>
                <a:srgbClr val="215CAA"/>
              </a:buClr>
            </a:pPr>
            <a:r>
              <a:rPr lang="en-US" sz="2000" b="1" dirty="0"/>
              <a:t>Communicate to pathologists </a:t>
            </a:r>
            <a:r>
              <a:rPr lang="en-US" sz="2000" dirty="0"/>
              <a:t>why they are ordering specific tests; prioritize biomarker tests ordered</a:t>
            </a:r>
          </a:p>
          <a:p>
            <a:pPr>
              <a:lnSpc>
                <a:spcPct val="100000"/>
              </a:lnSpc>
              <a:spcBef>
                <a:spcPts val="0"/>
              </a:spcBef>
              <a:spcAft>
                <a:spcPts val="600"/>
              </a:spcAft>
              <a:buClr>
                <a:srgbClr val="215CAA"/>
              </a:buClr>
            </a:pPr>
            <a:r>
              <a:rPr lang="en-US" sz="2000" dirty="0"/>
              <a:t>Discuss </a:t>
            </a:r>
            <a:r>
              <a:rPr lang="en-US" sz="2000" b="1" dirty="0"/>
              <a:t>optimal biopsy specimen collection </a:t>
            </a:r>
            <a:r>
              <a:rPr lang="en-US" sz="2000" dirty="0"/>
              <a:t>with surgical oncologists and interventionalists to ensure adequate tissue for planned tests</a:t>
            </a:r>
          </a:p>
        </p:txBody>
      </p:sp>
      <p:sp>
        <p:nvSpPr>
          <p:cNvPr id="3" name="TextBox 2">
            <a:extLst>
              <a:ext uri="{FF2B5EF4-FFF2-40B4-BE49-F238E27FC236}">
                <a16:creationId xmlns:a16="http://schemas.microsoft.com/office/drawing/2014/main" id="{15839AE9-0293-C578-55F5-C62CA8E70861}"/>
              </a:ext>
            </a:extLst>
          </p:cNvPr>
          <p:cNvSpPr txBox="1"/>
          <p:nvPr/>
        </p:nvSpPr>
        <p:spPr>
          <a:xfrm>
            <a:off x="398985" y="6291248"/>
            <a:ext cx="52007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Schmid S, et al. ESMO Open. 2022;7(5):100570</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3A657261-D74F-A5AC-86A9-240FB0AC1CA1}"/>
              </a:ext>
            </a:extLst>
          </p:cNvPr>
          <p:cNvSpPr txBox="1"/>
          <p:nvPr/>
        </p:nvSpPr>
        <p:spPr>
          <a:xfrm>
            <a:off x="5833757" y="694191"/>
            <a:ext cx="5640483"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dirty="0">
                <a:ln>
                  <a:noFill/>
                </a:ln>
                <a:solidFill>
                  <a:srgbClr val="00B0F0"/>
                </a:solidFill>
                <a:effectLst/>
                <a:uLnTx/>
                <a:uFillTx/>
                <a:latin typeface="Calibri" panose="020F0502020204030204"/>
                <a:ea typeface="+mn-ea"/>
                <a:cs typeface="+mn-cs"/>
              </a:rPr>
              <a:t>Pathologists can:</a:t>
            </a:r>
          </a:p>
          <a:p>
            <a:pPr marL="285750" marR="0" lvl="0" indent="-28575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guidance on test selection </a:t>
            </a:r>
          </a:p>
          <a:p>
            <a:pPr marL="285750" marR="0" lvl="0" indent="-28575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Ensure that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samples contain adequate tumor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tissue and are processed appropriately </a:t>
            </a:r>
          </a:p>
          <a:p>
            <a:pPr marL="285750" marR="0" lvl="0" indent="-28575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 assistance with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test interpretation</a:t>
            </a:r>
          </a:p>
          <a:p>
            <a:pPr marL="285750" marR="0" lvl="0" indent="-28575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Minimize turnaround time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by ensuring that archived tissue can be retrieved quickly and efficiently</a:t>
            </a:r>
          </a:p>
        </p:txBody>
      </p:sp>
      <p:sp>
        <p:nvSpPr>
          <p:cNvPr id="9" name="TextBox 8">
            <a:extLst>
              <a:ext uri="{FF2B5EF4-FFF2-40B4-BE49-F238E27FC236}">
                <a16:creationId xmlns:a16="http://schemas.microsoft.com/office/drawing/2014/main" id="{592815B5-CC3E-288E-078F-E848351FC8AC}"/>
              </a:ext>
            </a:extLst>
          </p:cNvPr>
          <p:cNvSpPr txBox="1"/>
          <p:nvPr/>
        </p:nvSpPr>
        <p:spPr>
          <a:xfrm>
            <a:off x="496800" y="3776077"/>
            <a:ext cx="4790609" cy="25237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dirty="0">
                <a:ln>
                  <a:noFill/>
                </a:ln>
                <a:solidFill>
                  <a:srgbClr val="00B0F0"/>
                </a:solidFill>
                <a:effectLst/>
                <a:uLnTx/>
                <a:uFillTx/>
                <a:latin typeface="Calibri" panose="020F0502020204030204"/>
                <a:ea typeface="+mn-ea"/>
                <a:cs typeface="+mn-cs"/>
              </a:rPr>
              <a:t>Advanced practitioners and/or genetic counselors can:</a:t>
            </a:r>
          </a:p>
          <a:p>
            <a:pPr marL="285750" marR="0" lvl="0" indent="-285750" algn="l" defTabSz="914400" rtl="0" eaLnBrk="1" fontAlgn="auto" latinLnBrk="0" hangingPunct="1">
              <a:lnSpc>
                <a:spcPct val="100000"/>
              </a:lnSpc>
              <a:spcBef>
                <a:spcPts val="0"/>
              </a:spcBef>
              <a:spcAft>
                <a:spcPts val="6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Flag results that suggest a hereditary syndrome;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order germline testing</a:t>
            </a:r>
          </a:p>
          <a:p>
            <a:pPr marL="285750" marR="0" lvl="0" indent="-285750" algn="l" defTabSz="914400" rtl="0" eaLnBrk="1" fontAlgn="auto" latinLnBrk="0" hangingPunct="1">
              <a:lnSpc>
                <a:spcPct val="100000"/>
              </a:lnSpc>
              <a:spcBef>
                <a:spcPts val="0"/>
              </a:spcBef>
              <a:spcAft>
                <a:spcPts val="6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Communicate with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educate patients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assist patients and families with cascade testing</a:t>
            </a:r>
          </a:p>
        </p:txBody>
      </p:sp>
      <p:sp>
        <p:nvSpPr>
          <p:cNvPr id="11" name="TextBox 10">
            <a:extLst>
              <a:ext uri="{FF2B5EF4-FFF2-40B4-BE49-F238E27FC236}">
                <a16:creationId xmlns:a16="http://schemas.microsoft.com/office/drawing/2014/main" id="{34B6EC16-11E1-8436-D233-22865A51A886}"/>
              </a:ext>
            </a:extLst>
          </p:cNvPr>
          <p:cNvSpPr txBox="1"/>
          <p:nvPr/>
        </p:nvSpPr>
        <p:spPr>
          <a:xfrm>
            <a:off x="5819586" y="3822476"/>
            <a:ext cx="5726931" cy="21544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dirty="0">
                <a:ln>
                  <a:noFill/>
                </a:ln>
                <a:solidFill>
                  <a:srgbClr val="00B0F0"/>
                </a:solidFill>
                <a:effectLst/>
                <a:uLnTx/>
                <a:uFillTx/>
                <a:latin typeface="Calibri" panose="020F0502020204030204"/>
                <a:ea typeface="+mn-ea"/>
                <a:cs typeface="+mn-cs"/>
              </a:rPr>
              <a:t>All groups can:</a:t>
            </a:r>
          </a:p>
          <a:p>
            <a:pPr marL="285750" marR="0" lvl="0" indent="-285750" algn="l" defTabSz="914400" rtl="0" eaLnBrk="1" fontAlgn="auto" latinLnBrk="0" hangingPunct="1">
              <a:lnSpc>
                <a:spcPct val="100000"/>
              </a:lnSpc>
              <a:spcBef>
                <a:spcPts val="0"/>
              </a:spcBef>
              <a:spcAft>
                <a:spcPts val="600"/>
              </a:spcAft>
              <a:buClr>
                <a:srgbClr val="215CAA"/>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Participate in molecular tumor boards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or other multidisciplinary case discussions as available</a:t>
            </a:r>
          </a:p>
          <a:p>
            <a:pPr marL="285750" marR="0" lvl="0" indent="-285750" algn="l" defTabSz="914400" rtl="0" eaLnBrk="1" fontAlgn="auto" latinLnBrk="0" hangingPunct="1">
              <a:lnSpc>
                <a:spcPct val="100000"/>
              </a:lnSpc>
              <a:spcBef>
                <a:spcPts val="0"/>
              </a:spcBef>
              <a:spcAft>
                <a:spcPts val="6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Stay ahead of the curve as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new biomarkers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enter standard of care and make a plan for including them in routine practice</a:t>
            </a:r>
          </a:p>
        </p:txBody>
      </p:sp>
      <p:cxnSp>
        <p:nvCxnSpPr>
          <p:cNvPr id="14" name="Straight Connector 13">
            <a:extLst>
              <a:ext uri="{FF2B5EF4-FFF2-40B4-BE49-F238E27FC236}">
                <a16:creationId xmlns:a16="http://schemas.microsoft.com/office/drawing/2014/main" id="{DF202BA0-34A0-7B5D-82D9-6040E41319F0}"/>
              </a:ext>
            </a:extLst>
          </p:cNvPr>
          <p:cNvCxnSpPr/>
          <p:nvPr/>
        </p:nvCxnSpPr>
        <p:spPr>
          <a:xfrm>
            <a:off x="5679440" y="836826"/>
            <a:ext cx="0" cy="5755535"/>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30C4D5-7C43-8BF3-B950-E522F8EBFD58}"/>
              </a:ext>
            </a:extLst>
          </p:cNvPr>
          <p:cNvCxnSpPr>
            <a:cxnSpLocks/>
          </p:cNvCxnSpPr>
          <p:nvPr/>
        </p:nvCxnSpPr>
        <p:spPr>
          <a:xfrm flipH="1">
            <a:off x="942389" y="3703163"/>
            <a:ext cx="10560908" cy="1136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86B2AFE-72E1-014E-2608-114BD8579980}"/>
              </a:ext>
            </a:extLst>
          </p:cNvPr>
          <p:cNvSpPr>
            <a:spLocks noGrp="1"/>
          </p:cNvSpPr>
          <p:nvPr>
            <p:ph type="sldNum" sz="quarter" idx="12"/>
          </p:nvPr>
        </p:nvSpPr>
        <p:spPr>
          <a:xfrm>
            <a:off x="11883673" y="473404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68</a:t>
            </a:r>
          </a:p>
        </p:txBody>
      </p:sp>
      <p:pic>
        <p:nvPicPr>
          <p:cNvPr id="8" name="Picture 7">
            <a:extLst>
              <a:ext uri="{FF2B5EF4-FFF2-40B4-BE49-F238E27FC236}">
                <a16:creationId xmlns:a16="http://schemas.microsoft.com/office/drawing/2014/main" id="{D586753B-9185-45D5-BC6F-97747794982D}"/>
              </a:ext>
            </a:extLst>
          </p:cNvPr>
          <p:cNvPicPr>
            <a:picLocks noChangeAspect="1"/>
          </p:cNvPicPr>
          <p:nvPr/>
        </p:nvPicPr>
        <p:blipFill>
          <a:blip r:embed="rId3"/>
          <a:stretch>
            <a:fillRect/>
          </a:stretch>
        </p:blipFill>
        <p:spPr>
          <a:xfrm>
            <a:off x="11546517" y="4314507"/>
            <a:ext cx="340750" cy="1204204"/>
          </a:xfrm>
          <a:prstGeom prst="rect">
            <a:avLst/>
          </a:prstGeom>
        </p:spPr>
      </p:pic>
    </p:spTree>
    <p:extLst>
      <p:ext uri="{BB962C8B-B14F-4D97-AF65-F5344CB8AC3E}">
        <p14:creationId xmlns:p14="http://schemas.microsoft.com/office/powerpoint/2010/main" val="3951268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B488-B6D1-42FF-D8CA-907880E68AED}"/>
              </a:ext>
            </a:extLst>
          </p:cNvPr>
          <p:cNvSpPr>
            <a:spLocks noGrp="1"/>
          </p:cNvSpPr>
          <p:nvPr>
            <p:ph type="title"/>
          </p:nvPr>
        </p:nvSpPr>
        <p:spPr>
          <a:xfrm>
            <a:off x="470362" y="11801"/>
            <a:ext cx="11721638" cy="892175"/>
          </a:xfrm>
        </p:spPr>
        <p:txBody>
          <a:bodyPr>
            <a:noAutofit/>
          </a:bodyPr>
          <a:lstStyle/>
          <a:p>
            <a:r>
              <a:rPr lang="en-US" sz="3600" b="1" dirty="0"/>
              <a:t>Defining a Supportive Role: Navigating Precision Medicine</a:t>
            </a:r>
          </a:p>
        </p:txBody>
      </p:sp>
      <p:sp>
        <p:nvSpPr>
          <p:cNvPr id="3" name="Content Placeholder 2">
            <a:extLst>
              <a:ext uri="{FF2B5EF4-FFF2-40B4-BE49-F238E27FC236}">
                <a16:creationId xmlns:a16="http://schemas.microsoft.com/office/drawing/2014/main" id="{9C3797D9-9499-F9B9-F30B-4B10A5890DF2}"/>
              </a:ext>
            </a:extLst>
          </p:cNvPr>
          <p:cNvSpPr>
            <a:spLocks noGrp="1"/>
          </p:cNvSpPr>
          <p:nvPr>
            <p:ph idx="1"/>
          </p:nvPr>
        </p:nvSpPr>
        <p:spPr>
          <a:xfrm>
            <a:off x="470363" y="788265"/>
            <a:ext cx="10195165" cy="1405247"/>
          </a:xfrm>
        </p:spPr>
        <p:txBody>
          <a:bodyPr>
            <a:normAutofit fontScale="92500" lnSpcReduction="10000"/>
          </a:bodyPr>
          <a:lstStyle/>
          <a:p>
            <a:pPr marL="0" indent="0">
              <a:lnSpc>
                <a:spcPct val="100000"/>
              </a:lnSpc>
              <a:spcBef>
                <a:spcPts val="0"/>
              </a:spcBef>
              <a:spcAft>
                <a:spcPts val="1200"/>
              </a:spcAft>
              <a:buNone/>
            </a:pPr>
            <a:r>
              <a:rPr lang="en-US" sz="2600" b="1" dirty="0">
                <a:solidFill>
                  <a:srgbClr val="00B0F0"/>
                </a:solidFill>
              </a:rPr>
              <a:t>Nurse and patient navigators can facilitate biomarker testing by:</a:t>
            </a:r>
          </a:p>
          <a:p>
            <a:pPr>
              <a:lnSpc>
                <a:spcPct val="100000"/>
              </a:lnSpc>
              <a:spcBef>
                <a:spcPts val="0"/>
              </a:spcBef>
              <a:spcAft>
                <a:spcPts val="1200"/>
              </a:spcAft>
            </a:pPr>
            <a:r>
              <a:rPr lang="en-US" sz="2000" dirty="0"/>
              <a:t>Ordering </a:t>
            </a:r>
            <a:r>
              <a:rPr lang="en-US" sz="2000" b="1" dirty="0"/>
              <a:t>germline</a:t>
            </a:r>
            <a:r>
              <a:rPr lang="en-US" sz="2000" dirty="0"/>
              <a:t> and somatic testing</a:t>
            </a:r>
          </a:p>
          <a:p>
            <a:pPr>
              <a:lnSpc>
                <a:spcPct val="100000"/>
              </a:lnSpc>
              <a:spcBef>
                <a:spcPts val="0"/>
              </a:spcBef>
              <a:spcAft>
                <a:spcPts val="1200"/>
              </a:spcAft>
            </a:pPr>
            <a:r>
              <a:rPr lang="en-US" sz="2000" dirty="0"/>
              <a:t>Obtaining </a:t>
            </a:r>
            <a:r>
              <a:rPr lang="en-US" sz="2000" b="1" dirty="0"/>
              <a:t>referrals</a:t>
            </a:r>
            <a:r>
              <a:rPr lang="en-US" sz="2000" dirty="0"/>
              <a:t> to cancer genetics professionals</a:t>
            </a:r>
          </a:p>
          <a:p>
            <a:pPr marL="457200" lvl="1" indent="0">
              <a:lnSpc>
                <a:spcPct val="100000"/>
              </a:lnSpc>
              <a:spcBef>
                <a:spcPts val="0"/>
              </a:spcBef>
              <a:spcAft>
                <a:spcPts val="1200"/>
              </a:spcAft>
              <a:buNone/>
            </a:pPr>
            <a:endParaRPr lang="en-US" sz="2000" dirty="0"/>
          </a:p>
        </p:txBody>
      </p:sp>
      <p:sp>
        <p:nvSpPr>
          <p:cNvPr id="4" name="Slide Number Placeholder 4">
            <a:extLst>
              <a:ext uri="{FF2B5EF4-FFF2-40B4-BE49-F238E27FC236}">
                <a16:creationId xmlns:a16="http://schemas.microsoft.com/office/drawing/2014/main" id="{B8688C1A-EEF0-2221-5D7A-74199B1C532F}"/>
              </a:ext>
            </a:extLst>
          </p:cNvPr>
          <p:cNvSpPr txBox="1">
            <a:spLocks/>
          </p:cNvSpPr>
          <p:nvPr/>
        </p:nvSpPr>
        <p:spPr>
          <a:xfrm>
            <a:off x="10251440" y="6163396"/>
            <a:ext cx="414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EFAF00-3270-83A5-8B8C-90699F7AA122}"/>
              </a:ext>
            </a:extLst>
          </p:cNvPr>
          <p:cNvSpPr txBox="1"/>
          <p:nvPr/>
        </p:nvSpPr>
        <p:spPr>
          <a:xfrm>
            <a:off x="448591" y="6041062"/>
            <a:ext cx="95030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Association of Community Cancer Centers. Accessed 1/17/23 at https://www.accc-cancer.org/docs/documents/oncology-issues/articles/2022/v37-n6/v37-n6-precision-medicine-stewards-a-case-study-from-sanford-health.pdf </a:t>
            </a:r>
          </a:p>
        </p:txBody>
      </p:sp>
      <p:sp>
        <p:nvSpPr>
          <p:cNvPr id="7" name="TextBox 6">
            <a:extLst>
              <a:ext uri="{FF2B5EF4-FFF2-40B4-BE49-F238E27FC236}">
                <a16:creationId xmlns:a16="http://schemas.microsoft.com/office/drawing/2014/main" id="{FE72E58D-A2B9-A742-68A4-BC2243A6DA08}"/>
              </a:ext>
            </a:extLst>
          </p:cNvPr>
          <p:cNvSpPr txBox="1"/>
          <p:nvPr/>
        </p:nvSpPr>
        <p:spPr>
          <a:xfrm>
            <a:off x="5567945" y="2730760"/>
            <a:ext cx="4611089" cy="297773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3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Educates patients on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need for testing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type of testing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blood draw)</a:t>
            </a:r>
          </a:p>
          <a:p>
            <a:pPr marL="285750" marR="0" lvl="0" indent="-285750" algn="l" defTabSz="914400" rtl="0" eaLnBrk="1" fontAlgn="auto" latinLnBrk="0" hangingPunct="1">
              <a:lnSpc>
                <a:spcPct val="100000"/>
              </a:lnSpc>
              <a:spcBef>
                <a:spcPts val="0"/>
              </a:spcBef>
              <a:spcAft>
                <a:spcPts val="3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Assists patients with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financial aspects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testing: insurance, out-of-pocket costs, and financial assistance forms</a:t>
            </a:r>
          </a:p>
          <a:p>
            <a:pPr marL="285750" marR="0" lvl="0" indent="-285750" algn="l" defTabSz="914400" rtl="0" eaLnBrk="1" fontAlgn="auto" latinLnBrk="0" hangingPunct="1">
              <a:lnSpc>
                <a:spcPct val="100000"/>
              </a:lnSpc>
              <a:spcBef>
                <a:spcPts val="0"/>
              </a:spcBef>
              <a:spcAft>
                <a:spcPts val="3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Participates in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process improvement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initiatives/vendor evaluation</a:t>
            </a:r>
          </a:p>
          <a:p>
            <a:pPr marL="285750" marR="0" lvl="0" indent="-285750" algn="l" defTabSz="914400" rtl="0" eaLnBrk="1" fontAlgn="auto" latinLnBrk="0" hangingPunct="1">
              <a:lnSpc>
                <a:spcPct val="100000"/>
              </a:lnSpc>
              <a:spcBef>
                <a:spcPts val="0"/>
              </a:spcBef>
              <a:spcAft>
                <a:spcPts val="3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Important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consider scope of this newly created position</a:t>
            </a:r>
          </a:p>
        </p:txBody>
      </p:sp>
      <p:sp>
        <p:nvSpPr>
          <p:cNvPr id="9" name="TextBox 8">
            <a:extLst>
              <a:ext uri="{FF2B5EF4-FFF2-40B4-BE49-F238E27FC236}">
                <a16:creationId xmlns:a16="http://schemas.microsoft.com/office/drawing/2014/main" id="{0C519C21-9D14-8C0C-D2DA-BF6CF4EBB3D8}"/>
              </a:ext>
            </a:extLst>
          </p:cNvPr>
          <p:cNvSpPr txBox="1"/>
          <p:nvPr/>
        </p:nvSpPr>
        <p:spPr>
          <a:xfrm>
            <a:off x="448591" y="2730760"/>
            <a:ext cx="4611089" cy="324704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300"/>
              </a:spcAft>
              <a:buClr>
                <a:srgbClr val="215CAA"/>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Precision medicine navigators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genetic extenders, precision medicine stewards, etc.</a:t>
            </a:r>
          </a:p>
          <a:p>
            <a:pPr marL="342900" marR="0" lvl="0" indent="-342900" algn="l" defTabSz="914400" rtl="0" eaLnBrk="1" fontAlgn="auto" latinLnBrk="0" hangingPunct="1">
              <a:lnSpc>
                <a:spcPct val="100000"/>
              </a:lnSpc>
              <a:spcBef>
                <a:spcPts val="0"/>
              </a:spcBef>
              <a:spcAft>
                <a:spcPts val="300"/>
              </a:spcAft>
              <a:buClr>
                <a:srgbClr val="215CAA"/>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Point person who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coordinates all aspects of send-out biomarker tests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move them forward and obtain results in a timely fashion</a:t>
            </a:r>
          </a:p>
          <a:p>
            <a:pPr marL="342900" marR="0" lvl="0" indent="-342900" algn="l" defTabSz="914400" rtl="0" eaLnBrk="1" fontAlgn="auto" latinLnBrk="0" hangingPunct="1">
              <a:lnSpc>
                <a:spcPct val="100000"/>
              </a:lnSpc>
              <a:spcBef>
                <a:spcPts val="0"/>
              </a:spcBef>
              <a:spcAft>
                <a:spcPts val="300"/>
              </a:spcAft>
              <a:buClr>
                <a:srgbClr val="215CAA"/>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Works closely with medical oncology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laboratory operations, testing vendors, and genetic counseling</a:t>
            </a:r>
          </a:p>
        </p:txBody>
      </p:sp>
      <p:sp>
        <p:nvSpPr>
          <p:cNvPr id="11" name="TextBox 10">
            <a:extLst>
              <a:ext uri="{FF2B5EF4-FFF2-40B4-BE49-F238E27FC236}">
                <a16:creationId xmlns:a16="http://schemas.microsoft.com/office/drawing/2014/main" id="{3C4DEFF6-0C68-0968-FACF-FE75385924AB}"/>
              </a:ext>
            </a:extLst>
          </p:cNvPr>
          <p:cNvSpPr txBox="1"/>
          <p:nvPr/>
        </p:nvSpPr>
        <p:spPr>
          <a:xfrm>
            <a:off x="470363" y="2205836"/>
            <a:ext cx="98961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Specialized roles/job descriptions have developed to fit these needs:</a:t>
            </a:r>
          </a:p>
        </p:txBody>
      </p:sp>
      <p:sp>
        <p:nvSpPr>
          <p:cNvPr id="6" name="Slide Number Placeholder 5">
            <a:extLst>
              <a:ext uri="{FF2B5EF4-FFF2-40B4-BE49-F238E27FC236}">
                <a16:creationId xmlns:a16="http://schemas.microsoft.com/office/drawing/2014/main" id="{8B6E8D11-8799-E1FA-3EF0-1D188B416D92}"/>
              </a:ext>
            </a:extLst>
          </p:cNvPr>
          <p:cNvSpPr>
            <a:spLocks noGrp="1"/>
          </p:cNvSpPr>
          <p:nvPr>
            <p:ph type="sldNum" sz="quarter" idx="12"/>
          </p:nvPr>
        </p:nvSpPr>
        <p:spPr>
          <a:xfrm>
            <a:off x="11743409" y="463916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69</a:t>
            </a:r>
          </a:p>
        </p:txBody>
      </p:sp>
      <p:pic>
        <p:nvPicPr>
          <p:cNvPr id="8" name="Picture 7">
            <a:extLst>
              <a:ext uri="{FF2B5EF4-FFF2-40B4-BE49-F238E27FC236}">
                <a16:creationId xmlns:a16="http://schemas.microsoft.com/office/drawing/2014/main" id="{300D2B39-B59E-FDA3-594B-54AF32FAAA76}"/>
              </a:ext>
            </a:extLst>
          </p:cNvPr>
          <p:cNvPicPr>
            <a:picLocks noChangeAspect="1"/>
          </p:cNvPicPr>
          <p:nvPr/>
        </p:nvPicPr>
        <p:blipFill>
          <a:blip r:embed="rId3"/>
          <a:stretch>
            <a:fillRect/>
          </a:stretch>
        </p:blipFill>
        <p:spPr>
          <a:xfrm>
            <a:off x="11402659" y="4219629"/>
            <a:ext cx="340750" cy="1204204"/>
          </a:xfrm>
          <a:prstGeom prst="rect">
            <a:avLst/>
          </a:prstGeom>
        </p:spPr>
      </p:pic>
    </p:spTree>
    <p:extLst>
      <p:ext uri="{BB962C8B-B14F-4D97-AF65-F5344CB8AC3E}">
        <p14:creationId xmlns:p14="http://schemas.microsoft.com/office/powerpoint/2010/main" val="3485276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7"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30" y="1012004"/>
            <a:ext cx="3416159" cy="4795408"/>
          </a:xfrm>
        </p:spPr>
        <p:txBody>
          <a:bodyPr>
            <a:normAutofit/>
          </a:bodyPr>
          <a:lstStyle/>
          <a:p>
            <a:r>
              <a:rPr lang="en-US" dirty="0">
                <a:solidFill>
                  <a:srgbClr val="FFFFFF"/>
                </a:solidFill>
              </a:rPr>
              <a:t>Bringing precision medicine to the “bedside”</a:t>
            </a:r>
          </a:p>
        </p:txBody>
      </p:sp>
      <p:graphicFrame>
        <p:nvGraphicFramePr>
          <p:cNvPr id="5" name="Content Placeholder 2">
            <a:extLst>
              <a:ext uri="{FF2B5EF4-FFF2-40B4-BE49-F238E27FC236}">
                <a16:creationId xmlns:a16="http://schemas.microsoft.com/office/drawing/2014/main" id="{582B4873-0FC4-42E7-9E4F-668244606FCD}"/>
              </a:ext>
            </a:extLst>
          </p:cNvPr>
          <p:cNvGraphicFramePr>
            <a:graphicFrameLocks noGrp="1"/>
          </p:cNvGraphicFramePr>
          <p:nvPr>
            <p:ph idx="1"/>
            <p:extLst>
              <p:ext uri="{D42A27DB-BD31-4B8C-83A1-F6EECF244321}">
                <p14:modId xmlns:p14="http://schemas.microsoft.com/office/powerpoint/2010/main" val="3103978299"/>
              </p:ext>
            </p:extLst>
          </p:nvPr>
        </p:nvGraphicFramePr>
        <p:xfrm>
          <a:off x="5194301" y="470924"/>
          <a:ext cx="6513604" cy="588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2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66AB-0F53-AB4F-A294-B4391FBCFBFE}"/>
              </a:ext>
            </a:extLst>
          </p:cNvPr>
          <p:cNvSpPr>
            <a:spLocks noGrp="1"/>
          </p:cNvSpPr>
          <p:nvPr>
            <p:ph type="title"/>
          </p:nvPr>
        </p:nvSpPr>
        <p:spPr/>
        <p:txBody>
          <a:bodyPr/>
          <a:lstStyle/>
          <a:p>
            <a:r>
              <a:rPr lang="en-US" dirty="0"/>
              <a:t>Web Resources</a:t>
            </a:r>
          </a:p>
        </p:txBody>
      </p:sp>
      <p:sp>
        <p:nvSpPr>
          <p:cNvPr id="3" name="Content Placeholder 2">
            <a:extLst>
              <a:ext uri="{FF2B5EF4-FFF2-40B4-BE49-F238E27FC236}">
                <a16:creationId xmlns:a16="http://schemas.microsoft.com/office/drawing/2014/main" id="{5A41590E-D293-9C47-9A96-9FD8422A9B69}"/>
              </a:ext>
            </a:extLst>
          </p:cNvPr>
          <p:cNvSpPr>
            <a:spLocks noGrp="1"/>
          </p:cNvSpPr>
          <p:nvPr>
            <p:ph idx="1"/>
          </p:nvPr>
        </p:nvSpPr>
        <p:spPr/>
        <p:txBody>
          <a:bodyPr>
            <a:normAutofit lnSpcReduction="10000"/>
          </a:bodyPr>
          <a:lstStyle/>
          <a:p>
            <a:r>
              <a:rPr lang="en-US" dirty="0"/>
              <a:t>ONS: Genomics and Precision Oncology Learning Library</a:t>
            </a:r>
          </a:p>
          <a:p>
            <a:pPr lvl="1"/>
            <a:r>
              <a:rPr lang="en-US" dirty="0">
                <a:hlinkClick r:id="rId2"/>
              </a:rPr>
              <a:t>https://www.ons.org/learning-libraries/precision-oncology</a:t>
            </a:r>
            <a:endParaRPr lang="en-US" dirty="0"/>
          </a:p>
          <a:p>
            <a:r>
              <a:rPr lang="en-US" dirty="0"/>
              <a:t>AONN: Precision Medicine Toolkit</a:t>
            </a:r>
          </a:p>
          <a:p>
            <a:pPr lvl="1"/>
            <a:r>
              <a:rPr lang="en-US" dirty="0">
                <a:hlinkClick r:id="rId3"/>
              </a:rPr>
              <a:t>https://aonnonline.org/toolkits</a:t>
            </a:r>
            <a:r>
              <a:rPr lang="en-US" dirty="0"/>
              <a:t> </a:t>
            </a:r>
          </a:p>
          <a:p>
            <a:r>
              <a:rPr lang="en-US" dirty="0"/>
              <a:t>Cancer Support Community: Frankly Speaking</a:t>
            </a:r>
          </a:p>
          <a:p>
            <a:pPr lvl="1"/>
            <a:r>
              <a:rPr lang="en-US" dirty="0">
                <a:hlinkClick r:id="rId4"/>
              </a:rPr>
              <a:t>https://www.cancersupportcommunity.org/precision-medicine</a:t>
            </a:r>
            <a:r>
              <a:rPr lang="en-US" dirty="0"/>
              <a:t> </a:t>
            </a:r>
          </a:p>
          <a:p>
            <a:r>
              <a:rPr lang="en-US" dirty="0"/>
              <a:t>National Society of Genetic Counselors</a:t>
            </a:r>
          </a:p>
          <a:p>
            <a:pPr lvl="1"/>
            <a:r>
              <a:rPr lang="en-US" dirty="0">
                <a:hlinkClick r:id="rId5"/>
              </a:rPr>
              <a:t>https://www.nsgc.org/page/find-a-genetic-counselor</a:t>
            </a:r>
            <a:endParaRPr lang="en-US" dirty="0"/>
          </a:p>
          <a:p>
            <a:r>
              <a:rPr lang="en-US" dirty="0"/>
              <a:t>International Society of Nurses in Genetics (ISONG)</a:t>
            </a:r>
          </a:p>
          <a:p>
            <a:pPr lvl="1"/>
            <a:r>
              <a:rPr lang="en-US" dirty="0">
                <a:hlinkClick r:id="rId6"/>
              </a:rPr>
              <a:t>https://www.isong.org/</a:t>
            </a:r>
            <a:r>
              <a:rPr lang="en-US" dirty="0"/>
              <a:t> </a:t>
            </a:r>
          </a:p>
        </p:txBody>
      </p:sp>
      <p:sp>
        <p:nvSpPr>
          <p:cNvPr id="4" name="Text Placeholder 3">
            <a:extLst>
              <a:ext uri="{FF2B5EF4-FFF2-40B4-BE49-F238E27FC236}">
                <a16:creationId xmlns:a16="http://schemas.microsoft.com/office/drawing/2014/main" id="{AA2F3AF7-9C9D-414C-B171-8484C7AB2FB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4756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NA structure made of leaves">
            <a:extLst>
              <a:ext uri="{FF2B5EF4-FFF2-40B4-BE49-F238E27FC236}">
                <a16:creationId xmlns:a16="http://schemas.microsoft.com/office/drawing/2014/main" id="{4A617345-EC4C-1E1E-BCC1-A292115D4434}"/>
              </a:ext>
            </a:extLst>
          </p:cNvPr>
          <p:cNvPicPr>
            <a:picLocks noChangeAspect="1"/>
          </p:cNvPicPr>
          <p:nvPr/>
        </p:nvPicPr>
        <p:blipFill rotWithShape="1">
          <a:blip r:embed="rId2"/>
          <a:srcRect t="18916" b="20095"/>
          <a:stretch/>
        </p:blipFill>
        <p:spPr>
          <a:xfrm>
            <a:off x="4267201" y="10"/>
            <a:ext cx="7924800" cy="3383270"/>
          </a:xfrm>
          <a:prstGeom prst="rect">
            <a:avLst/>
          </a:prstGeom>
        </p:spPr>
      </p:pic>
      <p:pic>
        <p:nvPicPr>
          <p:cNvPr id="7" name="Picture 6" descr="Pharmaceutical research lab">
            <a:extLst>
              <a:ext uri="{FF2B5EF4-FFF2-40B4-BE49-F238E27FC236}">
                <a16:creationId xmlns:a16="http://schemas.microsoft.com/office/drawing/2014/main" id="{2337850F-F02B-9982-A800-73A2B486E6BC}"/>
              </a:ext>
            </a:extLst>
          </p:cNvPr>
          <p:cNvPicPr>
            <a:picLocks noChangeAspect="1"/>
          </p:cNvPicPr>
          <p:nvPr/>
        </p:nvPicPr>
        <p:blipFill rotWithShape="1">
          <a:blip r:embed="rId3"/>
          <a:srcRect t="15524" r="2" b="24774"/>
          <a:stretch/>
        </p:blipFill>
        <p:spPr>
          <a:xfrm>
            <a:off x="4650916" y="3474720"/>
            <a:ext cx="7555832" cy="3383280"/>
          </a:xfrm>
          <a:prstGeom prst="rect">
            <a:avLst/>
          </a:prstGeom>
        </p:spPr>
      </p:pic>
      <p:sp useBgFill="1">
        <p:nvSpPr>
          <p:cNvPr id="31" name="Freeform: Shape 30">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05FF60-922A-FC44-8A55-BF3B9B2194DE}"/>
              </a:ext>
            </a:extLst>
          </p:cNvPr>
          <p:cNvSpPr>
            <a:spLocks noGrp="1"/>
          </p:cNvSpPr>
          <p:nvPr>
            <p:ph type="title"/>
          </p:nvPr>
        </p:nvSpPr>
        <p:spPr>
          <a:xfrm>
            <a:off x="643468" y="609600"/>
            <a:ext cx="3992700" cy="3877197"/>
          </a:xfrm>
        </p:spPr>
        <p:txBody>
          <a:bodyPr vert="horz" lIns="91440" tIns="45720" rIns="91440" bIns="45720" rtlCol="0" anchor="b">
            <a:normAutofit/>
          </a:bodyPr>
          <a:lstStyle/>
          <a:p>
            <a:pPr defTabSz="914400"/>
            <a:r>
              <a:rPr lang="en-US" sz="4400" kern="1200" dirty="0">
                <a:solidFill>
                  <a:schemeClr val="tx1"/>
                </a:solidFill>
                <a:latin typeface="+mj-lt"/>
                <a:ea typeface="+mj-ea"/>
                <a:cs typeface="+mj-cs"/>
              </a:rPr>
              <a:t>Thank you for your time</a:t>
            </a: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Questions?</a:t>
            </a:r>
          </a:p>
        </p:txBody>
      </p:sp>
      <p:sp>
        <p:nvSpPr>
          <p:cNvPr id="3" name="Text Placeholder 2">
            <a:extLst>
              <a:ext uri="{FF2B5EF4-FFF2-40B4-BE49-F238E27FC236}">
                <a16:creationId xmlns:a16="http://schemas.microsoft.com/office/drawing/2014/main" id="{4F76F232-BCCD-834C-A477-001B02D8F6F5}"/>
              </a:ext>
            </a:extLst>
          </p:cNvPr>
          <p:cNvSpPr>
            <a:spLocks noGrp="1"/>
          </p:cNvSpPr>
          <p:nvPr>
            <p:ph type="body" idx="1"/>
          </p:nvPr>
        </p:nvSpPr>
        <p:spPr>
          <a:xfrm>
            <a:off x="643467" y="4638783"/>
            <a:ext cx="4425490" cy="1343972"/>
          </a:xfrm>
        </p:spPr>
        <p:txBody>
          <a:bodyPr vert="horz" lIns="91440" tIns="45720" rIns="91440" bIns="45720" rtlCol="0">
            <a:normAutofit/>
          </a:bodyPr>
          <a:lstStyle/>
          <a:p>
            <a:pPr defTabSz="914400"/>
            <a:r>
              <a:rPr lang="en-US" kern="1200" dirty="0">
                <a:solidFill>
                  <a:schemeClr val="tx1"/>
                </a:solidFill>
                <a:latin typeface="+mn-lt"/>
                <a:ea typeface="+mn-ea"/>
                <a:cs typeface="+mn-cs"/>
                <a:hlinkClick r:id="rId4"/>
              </a:rPr>
              <a:t>Frank.delarama@sutterhealth.org</a:t>
            </a:r>
            <a:endParaRPr lang="en-US" kern="1200" dirty="0">
              <a:solidFill>
                <a:schemeClr val="tx1"/>
              </a:solidFill>
              <a:latin typeface="+mn-lt"/>
              <a:ea typeface="+mn-ea"/>
              <a:cs typeface="+mn-cs"/>
            </a:endParaRPr>
          </a:p>
          <a:p>
            <a:pPr defTabSz="914400"/>
            <a:r>
              <a:rPr lang="en-US" kern="1200" dirty="0">
                <a:solidFill>
                  <a:schemeClr val="tx1"/>
                </a:solidFill>
                <a:latin typeface="+mn-lt"/>
                <a:ea typeface="+mn-ea"/>
                <a:cs typeface="+mn-cs"/>
                <a:hlinkClick r:id="rId5"/>
              </a:rPr>
              <a:t>Frank@Navvisa.com</a:t>
            </a:r>
            <a:endParaRPr lang="en-US" kern="1200" dirty="0">
              <a:solidFill>
                <a:schemeClr val="tx1"/>
              </a:solidFill>
              <a:latin typeface="+mn-lt"/>
              <a:ea typeface="+mn-ea"/>
              <a:cs typeface="+mn-cs"/>
            </a:endParaRPr>
          </a:p>
          <a:p>
            <a:pPr defTabSz="914400"/>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45886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2A7D0-DB09-4EBA-8D52-E6A5934B6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2A1A74-77B7-3646-AB97-D3DE6D599CC2}"/>
              </a:ext>
            </a:extLst>
          </p:cNvPr>
          <p:cNvSpPr>
            <a:spLocks noGrp="1"/>
          </p:cNvSpPr>
          <p:nvPr>
            <p:ph type="title"/>
          </p:nvPr>
        </p:nvSpPr>
        <p:spPr>
          <a:xfrm>
            <a:off x="1158240" y="1122363"/>
            <a:ext cx="6339840" cy="2387600"/>
          </a:xfrm>
        </p:spPr>
        <p:txBody>
          <a:bodyPr vert="horz" lIns="91440" tIns="45720" rIns="91440" bIns="45720" rtlCol="0" anchor="b">
            <a:normAutofit/>
          </a:bodyPr>
          <a:lstStyle/>
          <a:p>
            <a:pPr defTabSz="914400"/>
            <a:r>
              <a:rPr lang="en-US" sz="5600" kern="1200">
                <a:solidFill>
                  <a:schemeClr val="tx1">
                    <a:lumMod val="85000"/>
                    <a:lumOff val="15000"/>
                  </a:schemeClr>
                </a:solidFill>
                <a:latin typeface="+mj-lt"/>
                <a:ea typeface="+mj-ea"/>
                <a:cs typeface="+mj-cs"/>
              </a:rPr>
              <a:t>Supplemental Slides / Resources	</a:t>
            </a:r>
          </a:p>
        </p:txBody>
      </p:sp>
      <p:sp>
        <p:nvSpPr>
          <p:cNvPr id="3" name="Text Placeholder 2">
            <a:extLst>
              <a:ext uri="{FF2B5EF4-FFF2-40B4-BE49-F238E27FC236}">
                <a16:creationId xmlns:a16="http://schemas.microsoft.com/office/drawing/2014/main" id="{1EB0E5C3-7639-CE43-B742-93DCA5D8055E}"/>
              </a:ext>
            </a:extLst>
          </p:cNvPr>
          <p:cNvSpPr>
            <a:spLocks noGrp="1"/>
          </p:cNvSpPr>
          <p:nvPr>
            <p:ph type="body" idx="1"/>
          </p:nvPr>
        </p:nvSpPr>
        <p:spPr>
          <a:xfrm>
            <a:off x="1158240" y="4700588"/>
            <a:ext cx="5252288" cy="1655762"/>
          </a:xfrm>
        </p:spPr>
        <p:txBody>
          <a:bodyPr vert="horz" lIns="91440" tIns="45720" rIns="91440" bIns="45720" rtlCol="0">
            <a:normAutofit/>
          </a:bodyPr>
          <a:lstStyle/>
          <a:p>
            <a:pPr defTabSz="914400"/>
            <a:endParaRPr lang="en-US" sz="2400" kern="1200">
              <a:solidFill>
                <a:schemeClr val="tx1">
                  <a:lumMod val="85000"/>
                  <a:lumOff val="15000"/>
                </a:schemeClr>
              </a:solidFill>
              <a:latin typeface="+mn-lt"/>
              <a:ea typeface="+mn-ea"/>
              <a:cs typeface="+mn-cs"/>
            </a:endParaRPr>
          </a:p>
        </p:txBody>
      </p:sp>
      <p:cxnSp>
        <p:nvCxnSpPr>
          <p:cNvPr id="12" name="Straight Connector 11">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482FDCF-45F3-40F1-8751-19B7AFB3C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75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66AB-0F53-AB4F-A294-B4391FBCFBFE}"/>
              </a:ext>
            </a:extLst>
          </p:cNvPr>
          <p:cNvSpPr>
            <a:spLocks noGrp="1"/>
          </p:cNvSpPr>
          <p:nvPr>
            <p:ph type="title"/>
          </p:nvPr>
        </p:nvSpPr>
        <p:spPr/>
        <p:txBody>
          <a:bodyPr/>
          <a:lstStyle/>
          <a:p>
            <a:r>
              <a:rPr lang="en-US" dirty="0"/>
              <a:t>Additional Web Resources</a:t>
            </a:r>
          </a:p>
        </p:txBody>
      </p:sp>
      <p:sp>
        <p:nvSpPr>
          <p:cNvPr id="3" name="Content Placeholder 2">
            <a:extLst>
              <a:ext uri="{FF2B5EF4-FFF2-40B4-BE49-F238E27FC236}">
                <a16:creationId xmlns:a16="http://schemas.microsoft.com/office/drawing/2014/main" id="{5A41590E-D293-9C47-9A96-9FD8422A9B69}"/>
              </a:ext>
            </a:extLst>
          </p:cNvPr>
          <p:cNvSpPr>
            <a:spLocks noGrp="1"/>
          </p:cNvSpPr>
          <p:nvPr>
            <p:ph idx="1"/>
          </p:nvPr>
        </p:nvSpPr>
        <p:spPr/>
        <p:txBody>
          <a:bodyPr>
            <a:normAutofit/>
          </a:bodyPr>
          <a:lstStyle/>
          <a:p>
            <a:r>
              <a:rPr lang="en-US" dirty="0"/>
              <a:t>NCCN Guidelines</a:t>
            </a:r>
          </a:p>
          <a:p>
            <a:pPr lvl="1"/>
            <a:r>
              <a:rPr lang="en-US" dirty="0"/>
              <a:t>Genetic/Familial High-Risk Assessment: Breast and Ovarian </a:t>
            </a:r>
          </a:p>
          <a:p>
            <a:pPr lvl="1"/>
            <a:r>
              <a:rPr lang="en-US" dirty="0"/>
              <a:t>Genetic/Familial High-Risk Assessment: Colorectal </a:t>
            </a:r>
          </a:p>
          <a:p>
            <a:pPr lvl="1"/>
            <a:r>
              <a:rPr lang="en-US" dirty="0">
                <a:hlinkClick r:id="rId2"/>
              </a:rPr>
              <a:t>https://www.nccn.org/professionals/physician_gls/default.aspx#detection</a:t>
            </a:r>
            <a:endParaRPr lang="en-US" dirty="0"/>
          </a:p>
          <a:p>
            <a:r>
              <a:rPr lang="en-US" dirty="0" err="1"/>
              <a:t>Cancer.Net</a:t>
            </a:r>
            <a:r>
              <a:rPr lang="en-US" dirty="0"/>
              <a:t> (ASCO) - patient education</a:t>
            </a:r>
          </a:p>
          <a:p>
            <a:pPr lvl="1"/>
            <a:r>
              <a:rPr lang="en-US" dirty="0">
                <a:hlinkClick r:id="rId3"/>
              </a:rPr>
              <a:t>https://www.cancer.net/navigating-cancer-care/cancer-basics/genetics</a:t>
            </a:r>
            <a:endParaRPr lang="en-US" dirty="0"/>
          </a:p>
        </p:txBody>
      </p:sp>
      <p:sp>
        <p:nvSpPr>
          <p:cNvPr id="4" name="Text Placeholder 3">
            <a:extLst>
              <a:ext uri="{FF2B5EF4-FFF2-40B4-BE49-F238E27FC236}">
                <a16:creationId xmlns:a16="http://schemas.microsoft.com/office/drawing/2014/main" id="{AA2F3AF7-9C9D-414C-B171-8484C7AB2FB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0162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VID Vaccine diagram">
            <a:extLst>
              <a:ext uri="{FF2B5EF4-FFF2-40B4-BE49-F238E27FC236}">
                <a16:creationId xmlns:a16="http://schemas.microsoft.com/office/drawing/2014/main" id="{1FDB9B3F-3940-4032-7309-4F534D30AC0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AF8BCF-0BE5-D587-9715-E85412D1052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defTabSz="914400"/>
            <a:r>
              <a:rPr lang="en-US" sz="3600" b="0" i="0">
                <a:solidFill>
                  <a:schemeClr val="tx1">
                    <a:lumMod val="85000"/>
                    <a:lumOff val="15000"/>
                  </a:schemeClr>
                </a:solidFill>
                <a:effectLst/>
                <a:highlight>
                  <a:srgbClr val="FFFFFF"/>
                </a:highlight>
              </a:rPr>
              <a:t>How does an mRNA vaccine work?</a:t>
            </a:r>
            <a:endParaRPr lang="en-US" sz="3600">
              <a:solidFill>
                <a:schemeClr val="tx1">
                  <a:lumMod val="85000"/>
                  <a:lumOff val="15000"/>
                </a:schemeClr>
              </a:solidFill>
            </a:endParaRPr>
          </a:p>
        </p:txBody>
      </p:sp>
    </p:spTree>
    <p:extLst>
      <p:ext uri="{BB962C8B-B14F-4D97-AF65-F5344CB8AC3E}">
        <p14:creationId xmlns:p14="http://schemas.microsoft.com/office/powerpoint/2010/main" val="24292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760E-3CDB-F141-9B20-CDB290F1922C}"/>
              </a:ext>
            </a:extLst>
          </p:cNvPr>
          <p:cNvSpPr>
            <a:spLocks noGrp="1"/>
          </p:cNvSpPr>
          <p:nvPr>
            <p:ph type="title"/>
          </p:nvPr>
        </p:nvSpPr>
        <p:spPr>
          <a:xfrm>
            <a:off x="631491" y="335481"/>
            <a:ext cx="10515600" cy="1325563"/>
          </a:xfrm>
        </p:spPr>
        <p:txBody>
          <a:bodyPr>
            <a:normAutofit fontScale="90000"/>
          </a:bodyPr>
          <a:lstStyle/>
          <a:p>
            <a:r>
              <a:rPr lang="en-US" b="1" dirty="0"/>
              <a:t>Paradigm Shift Away from “One-Size-Fits-All” </a:t>
            </a:r>
            <a:br>
              <a:rPr lang="en-US" b="1" dirty="0"/>
            </a:br>
            <a:r>
              <a:rPr lang="en-US" b="1" dirty="0"/>
              <a:t>Treatment Options</a:t>
            </a:r>
          </a:p>
        </p:txBody>
      </p:sp>
      <p:pic>
        <p:nvPicPr>
          <p:cNvPr id="4" name="Content Placeholder 6">
            <a:extLst>
              <a:ext uri="{FF2B5EF4-FFF2-40B4-BE49-F238E27FC236}">
                <a16:creationId xmlns:a16="http://schemas.microsoft.com/office/drawing/2014/main" id="{F6DC41EA-F81A-5A46-8A98-757591B92D06}"/>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76751" y="1816741"/>
            <a:ext cx="7225083" cy="4114800"/>
          </a:xfrm>
        </p:spPr>
      </p:pic>
      <p:sp>
        <p:nvSpPr>
          <p:cNvPr id="5" name="Date Placeholder 3">
            <a:extLst>
              <a:ext uri="{FF2B5EF4-FFF2-40B4-BE49-F238E27FC236}">
                <a16:creationId xmlns:a16="http://schemas.microsoft.com/office/drawing/2014/main" id="{08E09F1B-0A6B-E545-96BF-C60FF101734D}"/>
              </a:ext>
            </a:extLst>
          </p:cNvPr>
          <p:cNvSpPr txBox="1">
            <a:spLocks/>
          </p:cNvSpPr>
          <p:nvPr/>
        </p:nvSpPr>
        <p:spPr>
          <a:xfrm>
            <a:off x="838201" y="6087240"/>
            <a:ext cx="11155327" cy="365125"/>
          </a:xfrm>
          <a:prstGeom prst="rect">
            <a:avLst/>
          </a:prstGeom>
        </p:spPr>
        <p:txBody>
          <a:bodyPr anchor="b"/>
          <a:lstStyle>
            <a:defPPr>
              <a:defRPr lang="en-US"/>
            </a:defPPr>
            <a:lvl1pPr marL="0" algn="l" defTabSz="914400" rtl="0" eaLnBrk="1" latinLnBrk="0" hangingPunct="1">
              <a:defRPr sz="12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Das R. Drug industry bets big on precision medicine: five trends shaping care delivery.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Forbes.</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www.forbes.com/sites/reenitadas/2017/03/08/drug-development-industry-bets-big-on-precision-medicine-5-top-trends-shaping-future-care-delivery/#290bf7825d3a. Accessed November 29, 2018.</a:t>
            </a:r>
          </a:p>
        </p:txBody>
      </p:sp>
    </p:spTree>
    <p:extLst>
      <p:ext uri="{BB962C8B-B14F-4D97-AF65-F5344CB8AC3E}">
        <p14:creationId xmlns:p14="http://schemas.microsoft.com/office/powerpoint/2010/main" val="16651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558"/>
          <p:cNvSpPr>
            <a:spLocks/>
          </p:cNvSpPr>
          <p:nvPr/>
        </p:nvSpPr>
        <p:spPr bwMode="auto">
          <a:xfrm>
            <a:off x="8037395" y="3114941"/>
            <a:ext cx="2133600" cy="115281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9525">
            <a:solidFill>
              <a:schemeClr val="accent1"/>
            </a:solidFill>
            <a:miter lim="800000"/>
            <a:headEnd/>
            <a:tailEnd/>
          </a:ln>
        </p:spPr>
        <p:txBody>
          <a:bodyPr lIns="228600" tIns="228600" rIns="228600" bIns="228600" anchor="ctr"/>
          <a:lstStyle/>
          <a:p>
            <a:pPr marL="177800" marR="0" lvl="0" indent="-177800" algn="l" defTabSz="914400" rtl="0" eaLnBrk="1" fontAlgn="auto" latinLnBrk="0" hangingPunct="1">
              <a:lnSpc>
                <a:spcPct val="80000"/>
              </a:lnSpc>
              <a:spcBef>
                <a:spcPct val="20000"/>
              </a:spcBef>
              <a:spcAft>
                <a:spcPct val="2000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Replication Lesions</a:t>
            </a:r>
          </a:p>
          <a:p>
            <a:pPr marL="285750" marR="0" lvl="0" indent="-285750" algn="l" defTabSz="914400" rtl="0" eaLnBrk="1" fontAlgn="auto" latinLnBrk="0" hangingPunct="1">
              <a:lnSpc>
                <a:spcPct val="80000"/>
              </a:lnSpc>
              <a:spcBef>
                <a:spcPct val="20000"/>
              </a:spcBef>
              <a:spcAft>
                <a:spcPct val="200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Base excision repair</a:t>
            </a:r>
          </a:p>
          <a:p>
            <a:pPr marL="517525" marR="0" lvl="1" indent="-225425" algn="l" defTabSz="914400" rtl="0" eaLnBrk="1" fontAlgn="auto" latinLnBrk="0" hangingPunct="1">
              <a:lnSpc>
                <a:spcPct val="80000"/>
              </a:lnSpc>
              <a:spcBef>
                <a:spcPct val="20000"/>
              </a:spcBef>
              <a:spcAft>
                <a:spcPct val="20000"/>
              </a:spcAft>
              <a:buClrTx/>
              <a:buSzTx/>
              <a:buFont typeface="System Font Regular"/>
              <a:buChar char="–"/>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PARP1</a:t>
            </a:r>
          </a:p>
        </p:txBody>
      </p:sp>
      <p:sp>
        <p:nvSpPr>
          <p:cNvPr id="56323" name="Rectangle 3"/>
          <p:cNvSpPr>
            <a:spLocks noGrp="1"/>
          </p:cNvSpPr>
          <p:nvPr>
            <p:ph idx="13"/>
          </p:nvPr>
        </p:nvSpPr>
        <p:spPr>
          <a:xfrm>
            <a:off x="1563630" y="3975594"/>
            <a:ext cx="2660534" cy="125095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accent1"/>
            </a:solidFill>
          </a:ln>
        </p:spPr>
        <p:txBody>
          <a:bodyPr lIns="228600" tIns="228600" rIns="228600" bIns="228600" anchor="ctr">
            <a:noAutofit/>
          </a:bodyPr>
          <a:lstStyle/>
          <a:p>
            <a:pPr marL="177800" indent="-177800">
              <a:spcBef>
                <a:spcPts val="384"/>
              </a:spcBef>
              <a:spcAft>
                <a:spcPct val="20000"/>
              </a:spcAft>
              <a:buNone/>
              <a:defRPr/>
            </a:pPr>
            <a:r>
              <a:rPr lang="en-US" sz="1600" b="1" dirty="0">
                <a:solidFill>
                  <a:schemeClr val="tx1"/>
                </a:solidFill>
                <a:latin typeface="Calibri" charset="0"/>
                <a:ea typeface="Calibri" charset="0"/>
                <a:cs typeface="Calibri" charset="0"/>
              </a:rPr>
              <a:t>Single Strand Breaks</a:t>
            </a:r>
          </a:p>
          <a:p>
            <a:pPr marL="177800" indent="-177800">
              <a:spcBef>
                <a:spcPts val="0"/>
              </a:spcBef>
              <a:spcAft>
                <a:spcPts val="200"/>
              </a:spcAft>
              <a:defRPr/>
            </a:pPr>
            <a:r>
              <a:rPr lang="en-US" sz="1400" dirty="0">
                <a:solidFill>
                  <a:schemeClr val="tx1"/>
                </a:solidFill>
                <a:latin typeface="Calibri" charset="0"/>
                <a:ea typeface="Calibri" charset="0"/>
                <a:cs typeface="Calibri" charset="0"/>
              </a:rPr>
              <a:t>Nucleotide excision repair</a:t>
            </a:r>
          </a:p>
          <a:p>
            <a:pPr marL="177800" indent="-177800">
              <a:spcBef>
                <a:spcPts val="0"/>
              </a:spcBef>
              <a:spcAft>
                <a:spcPts val="200"/>
              </a:spcAft>
              <a:defRPr/>
            </a:pPr>
            <a:r>
              <a:rPr lang="en-US" sz="1400" dirty="0">
                <a:solidFill>
                  <a:schemeClr val="tx1"/>
                </a:solidFill>
                <a:latin typeface="Calibri" charset="0"/>
                <a:ea typeface="Calibri" charset="0"/>
                <a:cs typeface="Calibri" charset="0"/>
              </a:rPr>
              <a:t>Base excision repair</a:t>
            </a:r>
          </a:p>
          <a:p>
            <a:pPr marL="406400" lvl="1" indent="-234950">
              <a:spcBef>
                <a:spcPts val="0"/>
              </a:spcBef>
              <a:spcAft>
                <a:spcPts val="200"/>
              </a:spcAft>
              <a:buClr>
                <a:srgbClr val="FF0000"/>
              </a:buClr>
              <a:defRPr/>
            </a:pPr>
            <a:r>
              <a:rPr lang="en-US" sz="1400" b="1" dirty="0">
                <a:solidFill>
                  <a:srgbClr val="FF0000"/>
                </a:solidFill>
                <a:latin typeface="Calibri" charset="0"/>
                <a:ea typeface="Calibri" charset="0"/>
                <a:cs typeface="Calibri" charset="0"/>
              </a:rPr>
              <a:t>PARP1</a:t>
            </a:r>
          </a:p>
        </p:txBody>
      </p:sp>
      <p:sp>
        <p:nvSpPr>
          <p:cNvPr id="7" name="Title 6">
            <a:extLst>
              <a:ext uri="{FF2B5EF4-FFF2-40B4-BE49-F238E27FC236}">
                <a16:creationId xmlns:a16="http://schemas.microsoft.com/office/drawing/2014/main" id="{E550992F-4484-46FB-95BC-5B5AD875C8C8}"/>
              </a:ext>
            </a:extLst>
          </p:cNvPr>
          <p:cNvSpPr>
            <a:spLocks noGrp="1"/>
          </p:cNvSpPr>
          <p:nvPr>
            <p:ph type="title"/>
          </p:nvPr>
        </p:nvSpPr>
        <p:spPr/>
        <p:txBody>
          <a:bodyPr/>
          <a:lstStyle/>
          <a:p>
            <a:r>
              <a:rPr lang="en-US" dirty="0">
                <a:ea typeface="ＭＳ Ｐゴシック" pitchFamily="1" charset="-128"/>
              </a:rPr>
              <a:t>PARP and Mechanisms of DNA Repair</a:t>
            </a:r>
            <a:endParaRPr lang="en-US" dirty="0"/>
          </a:p>
        </p:txBody>
      </p:sp>
      <p:sp>
        <p:nvSpPr>
          <p:cNvPr id="16390" name="Text Box 5"/>
          <p:cNvSpPr txBox="1">
            <a:spLocks noChangeArrowheads="1"/>
          </p:cNvSpPr>
          <p:nvPr/>
        </p:nvSpPr>
        <p:spPr bwMode="auto">
          <a:xfrm>
            <a:off x="4883848" y="1914710"/>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3688" indent="-293688" eaLnBrk="0" hangingPunct="0">
              <a:defRPr>
                <a:solidFill>
                  <a:schemeClr val="bg1"/>
                </a:solidFill>
                <a:latin typeface="Arial" charset="0"/>
                <a:ea typeface="ＭＳ Ｐゴシック" charset="-128"/>
              </a:defRPr>
            </a:lvl1pPr>
            <a:lvl2pPr marL="742950" indent="-285750" eaLnBrk="0" hangingPunct="0">
              <a:defRPr>
                <a:solidFill>
                  <a:schemeClr val="bg1"/>
                </a:solidFill>
                <a:latin typeface="Arial" charset="0"/>
                <a:ea typeface="ＭＳ Ｐゴシック" charset="-128"/>
              </a:defRPr>
            </a:lvl2pPr>
            <a:lvl3pPr marL="1143000" indent="-228600" eaLnBrk="0" hangingPunct="0">
              <a:defRPr>
                <a:solidFill>
                  <a:schemeClr val="bg1"/>
                </a:solidFill>
                <a:latin typeface="Arial" charset="0"/>
                <a:ea typeface="ＭＳ Ｐゴシック" charset="-128"/>
              </a:defRPr>
            </a:lvl3pPr>
            <a:lvl4pPr marL="1600200" indent="-228600" eaLnBrk="0" hangingPunct="0">
              <a:defRPr>
                <a:solidFill>
                  <a:schemeClr val="bg1"/>
                </a:solidFill>
                <a:latin typeface="Arial" charset="0"/>
                <a:ea typeface="ＭＳ Ｐゴシック" charset="-128"/>
              </a:defRPr>
            </a:lvl4pPr>
            <a:lvl5pPr marL="2057400" indent="-228600" eaLnBrk="0" hangingPunct="0">
              <a:defRPr>
                <a:solidFill>
                  <a:schemeClr val="bg1"/>
                </a:solidFill>
                <a:latin typeface="Arial" charset="0"/>
                <a:ea typeface="ＭＳ Ｐゴシック" charset="-128"/>
              </a:defRPr>
            </a:lvl5pPr>
            <a:lvl6pPr marL="25146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6pPr>
            <a:lvl7pPr marL="29718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7pPr>
            <a:lvl8pPr marL="34290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8pPr>
            <a:lvl9pPr marL="38862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9pPr>
          </a:lstStyle>
          <a:p>
            <a:pPr marL="293688" marR="0" lvl="0" indent="-293688" algn="ctr" defTabSz="914400" rtl="0" eaLnBrk="1" fontAlgn="auto" latinLnBrk="0" hangingPunct="1">
              <a:lnSpc>
                <a:spcPct val="100000"/>
              </a:lnSpc>
              <a:spcBef>
                <a:spcPts val="0"/>
              </a:spcBef>
              <a:spcAft>
                <a:spcPct val="200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DNA DAMAGE</a:t>
            </a:r>
          </a:p>
        </p:txBody>
      </p:sp>
      <p:sp>
        <p:nvSpPr>
          <p:cNvPr id="16391" name="Text Box 6"/>
          <p:cNvSpPr txBox="1">
            <a:spLocks noChangeArrowheads="1"/>
          </p:cNvSpPr>
          <p:nvPr/>
        </p:nvSpPr>
        <p:spPr bwMode="auto">
          <a:xfrm>
            <a:off x="8395612" y="2345599"/>
            <a:ext cx="1790700" cy="369332"/>
          </a:xfrm>
          <a:prstGeom prst="rect">
            <a:avLst/>
          </a:prstGeom>
          <a:solidFill>
            <a:schemeClr val="accent2"/>
          </a:solidFill>
          <a:ln>
            <a:noFill/>
          </a:ln>
        </p:spPr>
        <p:txBody>
          <a:bodyPr>
            <a:spAutoFit/>
          </a:bodyPr>
          <a:lstStyle>
            <a:lvl1pPr eaLnBrk="0" hangingPunct="0">
              <a:defRPr>
                <a:solidFill>
                  <a:schemeClr val="bg1"/>
                </a:solidFill>
                <a:latin typeface="Arial" charset="0"/>
                <a:ea typeface="ＭＳ Ｐゴシック" charset="-128"/>
              </a:defRPr>
            </a:lvl1pPr>
            <a:lvl2pPr marL="742950" indent="-285750" eaLnBrk="0" hangingPunct="0">
              <a:defRPr>
                <a:solidFill>
                  <a:schemeClr val="bg1"/>
                </a:solidFill>
                <a:latin typeface="Arial" charset="0"/>
                <a:ea typeface="ＭＳ Ｐゴシック" charset="-128"/>
              </a:defRPr>
            </a:lvl2pPr>
            <a:lvl3pPr marL="1143000" indent="-228600" eaLnBrk="0" hangingPunct="0">
              <a:defRPr>
                <a:solidFill>
                  <a:schemeClr val="bg1"/>
                </a:solidFill>
                <a:latin typeface="Arial" charset="0"/>
                <a:ea typeface="ＭＳ Ｐゴシック" charset="-128"/>
              </a:defRPr>
            </a:lvl3pPr>
            <a:lvl4pPr marL="1600200" indent="-228600" eaLnBrk="0" hangingPunct="0">
              <a:defRPr>
                <a:solidFill>
                  <a:schemeClr val="bg1"/>
                </a:solidFill>
                <a:latin typeface="Arial" charset="0"/>
                <a:ea typeface="ＭＳ Ｐゴシック" charset="-128"/>
              </a:defRPr>
            </a:lvl4pPr>
            <a:lvl5pPr marL="2057400" indent="-228600" eaLnBrk="0" hangingPunct="0">
              <a:defRPr>
                <a:solidFill>
                  <a:schemeClr val="bg1"/>
                </a:solidFill>
                <a:latin typeface="Arial" charset="0"/>
                <a:ea typeface="ＭＳ Ｐゴシック" charset="-128"/>
              </a:defRPr>
            </a:lvl5pPr>
            <a:lvl6pPr marL="25146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6pPr>
            <a:lvl7pPr marL="29718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7pPr>
            <a:lvl8pPr marL="34290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8pPr>
            <a:lvl9pPr marL="38862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Cell Death</a:t>
            </a:r>
          </a:p>
        </p:txBody>
      </p:sp>
      <p:sp>
        <p:nvSpPr>
          <p:cNvPr id="2" name="Line 7"/>
          <p:cNvSpPr>
            <a:spLocks noChangeShapeType="1"/>
          </p:cNvSpPr>
          <p:nvPr/>
        </p:nvSpPr>
        <p:spPr bwMode="auto">
          <a:xfrm flipV="1">
            <a:off x="7913226" y="2228851"/>
            <a:ext cx="609600" cy="0"/>
          </a:xfrm>
          <a:prstGeom prst="line">
            <a:avLst/>
          </a:prstGeom>
          <a:ln w="38100">
            <a:solidFill>
              <a:schemeClr val="bg1"/>
            </a:solidFill>
            <a:headEnd/>
            <a:tailEnd type="triangle" w="lg" len="lg"/>
          </a:ln>
        </p:spPr>
        <p:style>
          <a:lnRef idx="1">
            <a:schemeClr val="accent4"/>
          </a:lnRef>
          <a:fillRef idx="0">
            <a:schemeClr val="accent4"/>
          </a:fillRef>
          <a:effectRef idx="0">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393" name="Rectangle 8"/>
          <p:cNvSpPr>
            <a:spLocks noChangeArrowheads="1"/>
          </p:cNvSpPr>
          <p:nvPr/>
        </p:nvSpPr>
        <p:spPr bwMode="auto">
          <a:xfrm>
            <a:off x="955886" y="1968332"/>
            <a:ext cx="2754408" cy="18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Environmental factors</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(UV, radiation, chemicals)</a:t>
            </a:r>
          </a:p>
          <a:p>
            <a:pPr defTabSz="914400">
              <a:spcBef>
                <a:spcPct val="20000"/>
              </a:spcBef>
              <a:defRPr/>
            </a:pPr>
            <a:r>
              <a:rPr lang="en-US" sz="1400" b="1" dirty="0">
                <a:solidFill>
                  <a:srgbClr val="000000"/>
                </a:solidFill>
                <a:latin typeface="Calibri" panose="020F0502020204030204" pitchFamily="34" charset="0"/>
                <a:cs typeface="Calibri" panose="020F0502020204030204" pitchFamily="34" charset="0"/>
              </a:rPr>
              <a:t>Normal physiology</a:t>
            </a:r>
            <a:endParaRPr lang="en-US" sz="1400" b="1" dirty="0">
              <a:solidFill>
                <a:srgbClr val="17375E"/>
              </a:solidFill>
              <a:latin typeface="Calibri" panose="020F0502020204030204" pitchFamily="34" charset="0"/>
              <a:cs typeface="Calibri" panose="020F0502020204030204" pitchFamily="34" charset="0"/>
            </a:endParaRPr>
          </a:p>
          <a:p>
            <a:pPr defTabSz="914400">
              <a:spcBef>
                <a:spcPct val="20000"/>
              </a:spcBef>
              <a:defRPr/>
            </a:pPr>
            <a:r>
              <a:rPr lang="en-US" sz="1400" dirty="0">
                <a:solidFill>
                  <a:srgbClr val="000000"/>
                </a:solidFill>
                <a:latin typeface="Calibri" panose="020F0502020204030204" pitchFamily="34" charset="0"/>
                <a:cs typeface="Calibri" panose="020F0502020204030204" pitchFamily="34" charset="0"/>
              </a:rPr>
              <a:t>(DNA replication)</a:t>
            </a:r>
          </a:p>
          <a:p>
            <a:pPr defTabSz="914400">
              <a:spcBef>
                <a:spcPct val="20000"/>
              </a:spcBef>
              <a:defRPr/>
            </a:pPr>
            <a:r>
              <a:rPr lang="en-US" sz="1400" b="1" dirty="0">
                <a:solidFill>
                  <a:srgbClr val="000000"/>
                </a:solidFill>
                <a:latin typeface="Calibri" panose="020F0502020204030204" pitchFamily="34" charset="0"/>
                <a:cs typeface="Calibri" panose="020F0502020204030204" pitchFamily="34" charset="0"/>
              </a:rPr>
              <a:t>Chemotherapy</a:t>
            </a:r>
            <a:endParaRPr lang="en-US" sz="1400" b="1" dirty="0">
              <a:solidFill>
                <a:srgbClr val="17375E"/>
              </a:solidFill>
              <a:latin typeface="Calibri" panose="020F0502020204030204" pitchFamily="34" charset="0"/>
              <a:cs typeface="Calibri" panose="020F0502020204030204" pitchFamily="34" charset="0"/>
            </a:endParaRPr>
          </a:p>
          <a:p>
            <a:pPr defTabSz="914400">
              <a:spcBef>
                <a:spcPct val="20000"/>
              </a:spcBef>
              <a:defRPr/>
            </a:pPr>
            <a:r>
              <a:rPr lang="en-US" sz="1400" dirty="0">
                <a:solidFill>
                  <a:srgbClr val="000000"/>
                </a:solidFill>
                <a:latin typeface="Calibri" panose="020F0502020204030204" pitchFamily="34" charset="0"/>
                <a:cs typeface="Calibri" panose="020F0502020204030204" pitchFamily="34" charset="0"/>
              </a:rPr>
              <a:t>(alkylating agents, antimetabolites)</a:t>
            </a:r>
          </a:p>
          <a:p>
            <a:pPr defTabSz="914400">
              <a:spcBef>
                <a:spcPct val="20000"/>
              </a:spcBef>
              <a:defRPr/>
            </a:pPr>
            <a:r>
              <a:rPr lang="en-US" sz="1400" b="1" dirty="0">
                <a:solidFill>
                  <a:srgbClr val="000000"/>
                </a:solidFill>
                <a:latin typeface="Calibri" panose="020F0502020204030204" pitchFamily="34" charset="0"/>
                <a:cs typeface="Calibri" panose="020F0502020204030204" pitchFamily="34" charset="0"/>
              </a:rPr>
              <a:t>Radiotherapy</a:t>
            </a:r>
          </a:p>
        </p:txBody>
      </p:sp>
      <p:sp>
        <p:nvSpPr>
          <p:cNvPr id="16395" name="Line 10"/>
          <p:cNvSpPr>
            <a:spLocks noChangeShapeType="1"/>
          </p:cNvSpPr>
          <p:nvPr/>
        </p:nvSpPr>
        <p:spPr bwMode="auto">
          <a:xfrm flipV="1">
            <a:off x="3237321" y="2462680"/>
            <a:ext cx="1220704" cy="2306"/>
          </a:xfrm>
          <a:prstGeom prst="line">
            <a:avLst/>
          </a:prstGeom>
          <a:noFill/>
          <a:ln w="203200">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Line 11"/>
          <p:cNvSpPr>
            <a:spLocks noChangeShapeType="1"/>
          </p:cNvSpPr>
          <p:nvPr/>
        </p:nvSpPr>
        <p:spPr bwMode="auto">
          <a:xfrm>
            <a:off x="6274926" y="3044825"/>
            <a:ext cx="0" cy="457200"/>
          </a:xfrm>
          <a:prstGeom prst="line">
            <a:avLst/>
          </a:prstGeom>
          <a:ln w="38100">
            <a:headEnd/>
            <a:tailEnd type="triangle" w="lg" len="lg"/>
          </a:ln>
        </p:spPr>
        <p:style>
          <a:lnRef idx="1">
            <a:schemeClr val="accent4"/>
          </a:lnRef>
          <a:fillRef idx="0">
            <a:schemeClr val="accent4"/>
          </a:fillRef>
          <a:effectRef idx="0">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000000"/>
                </a:solid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397" name="Text Box 12"/>
          <p:cNvSpPr txBox="1">
            <a:spLocks noChangeArrowheads="1"/>
          </p:cNvSpPr>
          <p:nvPr/>
        </p:nvSpPr>
        <p:spPr bwMode="auto">
          <a:xfrm>
            <a:off x="5220826" y="3457576"/>
            <a:ext cx="20537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128"/>
              </a:defRPr>
            </a:lvl1pPr>
            <a:lvl2pPr marL="742950" indent="-285750" eaLnBrk="0" hangingPunct="0">
              <a:defRPr>
                <a:solidFill>
                  <a:schemeClr val="bg1"/>
                </a:solidFill>
                <a:latin typeface="Arial" charset="0"/>
                <a:ea typeface="ＭＳ Ｐゴシック" charset="-128"/>
              </a:defRPr>
            </a:lvl2pPr>
            <a:lvl3pPr marL="1143000" indent="-228600" eaLnBrk="0" hangingPunct="0">
              <a:defRPr>
                <a:solidFill>
                  <a:schemeClr val="bg1"/>
                </a:solidFill>
                <a:latin typeface="Arial" charset="0"/>
                <a:ea typeface="ＭＳ Ｐゴシック" charset="-128"/>
              </a:defRPr>
            </a:lvl3pPr>
            <a:lvl4pPr marL="1600200" indent="-228600" eaLnBrk="0" hangingPunct="0">
              <a:defRPr>
                <a:solidFill>
                  <a:schemeClr val="bg1"/>
                </a:solidFill>
                <a:latin typeface="Arial" charset="0"/>
                <a:ea typeface="ＭＳ Ｐゴシック" charset="-128"/>
              </a:defRPr>
            </a:lvl4pPr>
            <a:lvl5pPr marL="2057400" indent="-228600" eaLnBrk="0" hangingPunct="0">
              <a:defRPr>
                <a:solidFill>
                  <a:schemeClr val="bg1"/>
                </a:solidFill>
                <a:latin typeface="Arial" charset="0"/>
                <a:ea typeface="ＭＳ Ｐゴシック" charset="-128"/>
              </a:defRPr>
            </a:lvl5pPr>
            <a:lvl6pPr marL="25146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6pPr>
            <a:lvl7pPr marL="29718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7pPr>
            <a:lvl8pPr marL="34290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8pPr>
            <a:lvl9pPr marL="3886200" indent="-228600" algn="ctr" defTabSz="449263"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MAJOR DNA REPAIR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PATHWAYS</a:t>
            </a:r>
          </a:p>
        </p:txBody>
      </p:sp>
      <p:sp>
        <p:nvSpPr>
          <p:cNvPr id="4" name="Line 13"/>
          <p:cNvSpPr>
            <a:spLocks noChangeShapeType="1"/>
          </p:cNvSpPr>
          <p:nvPr/>
        </p:nvSpPr>
        <p:spPr bwMode="auto">
          <a:xfrm flipH="1">
            <a:off x="4294136" y="3833701"/>
            <a:ext cx="980023" cy="431117"/>
          </a:xfrm>
          <a:prstGeom prst="line">
            <a:avLst/>
          </a:prstGeom>
          <a:ln w="38100">
            <a:headEnd/>
            <a:tailEnd type="triangle" w="lg" len="lg"/>
          </a:ln>
        </p:spPr>
        <p:style>
          <a:lnRef idx="1">
            <a:schemeClr val="accent4"/>
          </a:lnRef>
          <a:fillRef idx="0">
            <a:schemeClr val="accent4"/>
          </a:fillRef>
          <a:effectRef idx="0">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398" name="Line 14"/>
          <p:cNvSpPr>
            <a:spLocks noChangeShapeType="1"/>
          </p:cNvSpPr>
          <p:nvPr/>
        </p:nvSpPr>
        <p:spPr bwMode="auto">
          <a:xfrm>
            <a:off x="7456026" y="3851276"/>
            <a:ext cx="541338" cy="180975"/>
          </a:xfrm>
          <a:prstGeom prst="line">
            <a:avLst/>
          </a:prstGeom>
          <a:ln w="38100">
            <a:headEnd/>
            <a:tailEnd type="triangle" w="lg" len="lg"/>
          </a:ln>
        </p:spPr>
        <p:style>
          <a:lnRef idx="1">
            <a:schemeClr val="accent4"/>
          </a:lnRef>
          <a:fillRef idx="0">
            <a:schemeClr val="accent4"/>
          </a:fillRef>
          <a:effectRef idx="0">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676" name="Rectangle 1556"/>
          <p:cNvSpPr>
            <a:spLocks/>
          </p:cNvSpPr>
          <p:nvPr/>
        </p:nvSpPr>
        <p:spPr bwMode="auto">
          <a:xfrm>
            <a:off x="7573748" y="4503258"/>
            <a:ext cx="2965450" cy="1389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9525">
            <a:solidFill>
              <a:schemeClr val="accent1"/>
            </a:solidFill>
            <a:miter lim="800000"/>
            <a:headEnd/>
            <a:tailEnd/>
          </a:ln>
        </p:spPr>
        <p:txBody>
          <a:bodyPr lIns="228600" tIns="228600" rIns="228600" bIns="228600" anchor="ctr"/>
          <a:lstStyle/>
          <a:p>
            <a:pPr marL="177800" marR="0" lvl="0" indent="-177800" algn="l" defTabSz="914400" rtl="0" eaLnBrk="1" fontAlgn="auto" latinLnBrk="0" hangingPunct="1">
              <a:lnSpc>
                <a:spcPct val="80000"/>
              </a:lnSpc>
              <a:spcBef>
                <a:spcPct val="20000"/>
              </a:spcBef>
              <a:spcAft>
                <a:spcPct val="2000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DNA Adducts/Base Damage </a:t>
            </a:r>
          </a:p>
          <a:p>
            <a:pPr marL="285750" marR="0" lvl="0" indent="-285750" algn="l" defTabSz="914400" rtl="0" eaLnBrk="1" fontAlgn="auto" latinLnBrk="0" hangingPunct="1">
              <a:lnSpc>
                <a:spcPct val="80000"/>
              </a:lnSpc>
              <a:spcBef>
                <a:spcPct val="20000"/>
              </a:spcBef>
              <a:spcAft>
                <a:spcPct val="200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Alkyltransferases</a:t>
            </a:r>
          </a:p>
          <a:p>
            <a:pPr marL="285750" marR="0" lvl="0" indent="-285750" algn="l" defTabSz="914400" rtl="0" eaLnBrk="1" fontAlgn="auto" latinLnBrk="0" hangingPunct="1">
              <a:lnSpc>
                <a:spcPct val="80000"/>
              </a:lnSpc>
              <a:spcBef>
                <a:spcPct val="20000"/>
              </a:spcBef>
              <a:spcAft>
                <a:spcPct val="200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Nucleotide excision repair</a:t>
            </a:r>
          </a:p>
          <a:p>
            <a:pPr marL="285750" marR="0" lvl="0" indent="-285750" algn="l" defTabSz="914400" rtl="0" eaLnBrk="1" fontAlgn="auto" latinLnBrk="0" hangingPunct="1">
              <a:lnSpc>
                <a:spcPct val="80000"/>
              </a:lnSpc>
              <a:spcBef>
                <a:spcPct val="20000"/>
              </a:spcBef>
              <a:spcAft>
                <a:spcPct val="200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Base excision repair</a:t>
            </a:r>
          </a:p>
          <a:p>
            <a:pPr marL="517525" marR="0" lvl="1" indent="-225425" algn="l" defTabSz="914400" rtl="0" eaLnBrk="1" fontAlgn="auto" latinLnBrk="0" hangingPunct="1">
              <a:lnSpc>
                <a:spcPct val="80000"/>
              </a:lnSpc>
              <a:spcBef>
                <a:spcPct val="20000"/>
              </a:spcBef>
              <a:spcAft>
                <a:spcPct val="20000"/>
              </a:spcAft>
              <a:buClrTx/>
              <a:buSzTx/>
              <a:buFont typeface="System Font Regular"/>
              <a:buChar char="–"/>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PARP1</a:t>
            </a:r>
          </a:p>
        </p:txBody>
      </p:sp>
      <p:sp>
        <p:nvSpPr>
          <p:cNvPr id="16741" name="Line 1560"/>
          <p:cNvSpPr>
            <a:spLocks noChangeShapeType="1"/>
          </p:cNvSpPr>
          <p:nvPr/>
        </p:nvSpPr>
        <p:spPr bwMode="auto">
          <a:xfrm>
            <a:off x="6901990" y="4156075"/>
            <a:ext cx="531814" cy="431117"/>
          </a:xfrm>
          <a:prstGeom prst="line">
            <a:avLst/>
          </a:prstGeom>
          <a:ln w="38100">
            <a:headEnd/>
            <a:tailEnd type="triangle" w="lg" len="lg"/>
          </a:ln>
        </p:spPr>
        <p:style>
          <a:lnRef idx="1">
            <a:schemeClr val="accent4"/>
          </a:lnRef>
          <a:fillRef idx="0">
            <a:schemeClr val="accent4"/>
          </a:fillRef>
          <a:effectRef idx="0">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742" name="Line 1561"/>
          <p:cNvSpPr>
            <a:spLocks noChangeShapeType="1"/>
          </p:cNvSpPr>
          <p:nvPr/>
        </p:nvSpPr>
        <p:spPr bwMode="auto">
          <a:xfrm flipH="1">
            <a:off x="5765628" y="4142787"/>
            <a:ext cx="135815" cy="644611"/>
          </a:xfrm>
          <a:prstGeom prst="line">
            <a:avLst/>
          </a:prstGeom>
          <a:ln w="38100">
            <a:headEnd/>
            <a:tailEnd type="triangle" w="lg" len="lg"/>
          </a:ln>
        </p:spPr>
        <p:style>
          <a:lnRef idx="1">
            <a:schemeClr val="accent4"/>
          </a:lnRef>
          <a:fillRef idx="0">
            <a:schemeClr val="accent4"/>
          </a:fillRef>
          <a:effectRef idx="0">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61" name="Text Box 11">
            <a:extLst>
              <a:ext uri="{FF2B5EF4-FFF2-40B4-BE49-F238E27FC236}">
                <a16:creationId xmlns:a16="http://schemas.microsoft.com/office/drawing/2014/main" id="{A46F1678-EC6B-4BAE-8A3E-800056DD8C38}"/>
              </a:ext>
            </a:extLst>
          </p:cNvPr>
          <p:cNvSpPr txBox="1">
            <a:spLocks noChangeArrowheads="1"/>
          </p:cNvSpPr>
          <p:nvPr/>
        </p:nvSpPr>
        <p:spPr bwMode="auto">
          <a:xfrm>
            <a:off x="377267" y="6507875"/>
            <a:ext cx="8782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mn-cs"/>
              </a:rPr>
              <a:t>Helleday. Nat Rev Cancer. 2008;8:193.</a:t>
            </a:r>
          </a:p>
        </p:txBody>
      </p:sp>
      <p:grpSp>
        <p:nvGrpSpPr>
          <p:cNvPr id="5" name="Group 4">
            <a:extLst>
              <a:ext uri="{FF2B5EF4-FFF2-40B4-BE49-F238E27FC236}">
                <a16:creationId xmlns:a16="http://schemas.microsoft.com/office/drawing/2014/main" id="{71F98843-F576-4611-BD63-B7544263226E}"/>
              </a:ext>
            </a:extLst>
          </p:cNvPr>
          <p:cNvGrpSpPr/>
          <p:nvPr/>
        </p:nvGrpSpPr>
        <p:grpSpPr>
          <a:xfrm>
            <a:off x="4854673" y="2204572"/>
            <a:ext cx="2832571" cy="956783"/>
            <a:chOff x="5287388" y="1557779"/>
            <a:chExt cx="2269583" cy="499143"/>
          </a:xfrm>
        </p:grpSpPr>
        <p:grpSp>
          <p:nvGrpSpPr>
            <p:cNvPr id="1565" name="Group 1564">
              <a:extLst>
                <a:ext uri="{FF2B5EF4-FFF2-40B4-BE49-F238E27FC236}">
                  <a16:creationId xmlns:a16="http://schemas.microsoft.com/office/drawing/2014/main" id="{8517FCD0-34CC-4C42-8C2E-5608BBEB31A0}"/>
                </a:ext>
              </a:extLst>
            </p:cNvPr>
            <p:cNvGrpSpPr/>
            <p:nvPr/>
          </p:nvGrpSpPr>
          <p:grpSpPr>
            <a:xfrm rot="162851">
              <a:off x="5287388" y="1600681"/>
              <a:ext cx="2269583" cy="456241"/>
              <a:chOff x="648624" y="1869343"/>
              <a:chExt cx="2945541" cy="592125"/>
            </a:xfrm>
          </p:grpSpPr>
          <p:grpSp>
            <p:nvGrpSpPr>
              <p:cNvPr id="1566" name="Group 1565">
                <a:extLst>
                  <a:ext uri="{FF2B5EF4-FFF2-40B4-BE49-F238E27FC236}">
                    <a16:creationId xmlns:a16="http://schemas.microsoft.com/office/drawing/2014/main" id="{17172BC7-66B2-47E2-A23E-53ADB7B9CAC9}"/>
                  </a:ext>
                </a:extLst>
              </p:cNvPr>
              <p:cNvGrpSpPr/>
              <p:nvPr/>
            </p:nvGrpSpPr>
            <p:grpSpPr>
              <a:xfrm rot="20990365">
                <a:off x="648624" y="1869343"/>
                <a:ext cx="1695529" cy="592125"/>
                <a:chOff x="8010137" y="5199552"/>
                <a:chExt cx="2296430" cy="801976"/>
              </a:xfrm>
              <a:solidFill>
                <a:schemeClr val="bg2"/>
              </a:solidFill>
            </p:grpSpPr>
            <p:sp>
              <p:nvSpPr>
                <p:cNvPr id="1586" name="Rectangle 4098">
                  <a:extLst>
                    <a:ext uri="{FF2B5EF4-FFF2-40B4-BE49-F238E27FC236}">
                      <a16:creationId xmlns:a16="http://schemas.microsoft.com/office/drawing/2014/main" id="{D8995422-9056-4C57-A338-5BFA32A18CEF}"/>
                    </a:ext>
                  </a:extLst>
                </p:cNvPr>
                <p:cNvSpPr/>
                <p:nvPr/>
              </p:nvSpPr>
              <p:spPr bwMode="auto">
                <a:xfrm rot="453588">
                  <a:off x="8118829" y="5199552"/>
                  <a:ext cx="70201" cy="374868"/>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 name="connsiteX0" fmla="*/ 229 w 41186"/>
                    <a:gd name="connsiteY0" fmla="*/ 0 h 462893"/>
                    <a:gd name="connsiteX1" fmla="*/ 41186 w 41186"/>
                    <a:gd name="connsiteY1" fmla="*/ 31682 h 462893"/>
                    <a:gd name="connsiteX2" fmla="*/ 41186 w 41186"/>
                    <a:gd name="connsiteY2" fmla="*/ 462893 h 462893"/>
                    <a:gd name="connsiteX3" fmla="*/ 230 w 41186"/>
                    <a:gd name="connsiteY3" fmla="*/ 439906 h 462893"/>
                    <a:gd name="connsiteX4" fmla="*/ 229 w 41186"/>
                    <a:gd name="connsiteY4" fmla="*/ 0 h 462893"/>
                    <a:gd name="connsiteX0" fmla="*/ 229 w 41186"/>
                    <a:gd name="connsiteY0" fmla="*/ 0 h 468784"/>
                    <a:gd name="connsiteX1" fmla="*/ 41186 w 41186"/>
                    <a:gd name="connsiteY1" fmla="*/ 31682 h 468784"/>
                    <a:gd name="connsiteX2" fmla="*/ 41186 w 41186"/>
                    <a:gd name="connsiteY2" fmla="*/ 462893 h 468784"/>
                    <a:gd name="connsiteX3" fmla="*/ 230 w 41186"/>
                    <a:gd name="connsiteY3" fmla="*/ 468784 h 468784"/>
                    <a:gd name="connsiteX4" fmla="*/ 229 w 41186"/>
                    <a:gd name="connsiteY4" fmla="*/ 0 h 468784"/>
                    <a:gd name="connsiteX0" fmla="*/ 229 w 41186"/>
                    <a:gd name="connsiteY0" fmla="*/ 0 h 468784"/>
                    <a:gd name="connsiteX1" fmla="*/ 41186 w 41186"/>
                    <a:gd name="connsiteY1" fmla="*/ 31682 h 468784"/>
                    <a:gd name="connsiteX2" fmla="*/ 29750 w 41186"/>
                    <a:gd name="connsiteY2" fmla="*/ 462893 h 468784"/>
                    <a:gd name="connsiteX3" fmla="*/ 230 w 41186"/>
                    <a:gd name="connsiteY3" fmla="*/ 468784 h 468784"/>
                    <a:gd name="connsiteX4" fmla="*/ 229 w 41186"/>
                    <a:gd name="connsiteY4" fmla="*/ 0 h 46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68784">
                      <a:moveTo>
                        <a:pt x="229" y="0"/>
                      </a:moveTo>
                      <a:lnTo>
                        <a:pt x="41186" y="31682"/>
                      </a:lnTo>
                      <a:lnTo>
                        <a:pt x="29750" y="462893"/>
                      </a:lnTo>
                      <a:lnTo>
                        <a:pt x="230" y="468784"/>
                      </a:lnTo>
                      <a:cubicBezTo>
                        <a:pt x="-564" y="322666"/>
                        <a:pt x="1023" y="146118"/>
                        <a:pt x="229" y="0"/>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587" name="Group 1586">
                  <a:extLst>
                    <a:ext uri="{FF2B5EF4-FFF2-40B4-BE49-F238E27FC236}">
                      <a16:creationId xmlns:a16="http://schemas.microsoft.com/office/drawing/2014/main" id="{69324998-0F6A-4FF3-8BB0-E38ED28D602A}"/>
                    </a:ext>
                  </a:extLst>
                </p:cNvPr>
                <p:cNvGrpSpPr/>
                <p:nvPr/>
              </p:nvGrpSpPr>
              <p:grpSpPr>
                <a:xfrm rot="453588">
                  <a:off x="8010137" y="5314111"/>
                  <a:ext cx="2296430" cy="687417"/>
                  <a:chOff x="6601756" y="4762070"/>
                  <a:chExt cx="2296430" cy="687417"/>
                </a:xfrm>
                <a:grpFill/>
              </p:grpSpPr>
              <p:sp>
                <p:nvSpPr>
                  <p:cNvPr id="1589" name="Freeform 79">
                    <a:extLst>
                      <a:ext uri="{FF2B5EF4-FFF2-40B4-BE49-F238E27FC236}">
                        <a16:creationId xmlns:a16="http://schemas.microsoft.com/office/drawing/2014/main" id="{494F2DF4-42FA-4C2A-8D7C-B4DF923A1109}"/>
                      </a:ext>
                    </a:extLst>
                  </p:cNvPr>
                  <p:cNvSpPr>
                    <a:spLocks/>
                  </p:cNvSpPr>
                  <p:nvPr/>
                </p:nvSpPr>
                <p:spPr bwMode="auto">
                  <a:xfrm>
                    <a:off x="6937031" y="4766994"/>
                    <a:ext cx="278385" cy="146457"/>
                  </a:xfrm>
                  <a:custGeom>
                    <a:avLst/>
                    <a:gdLst>
                      <a:gd name="T0" fmla="*/ 44 w 201"/>
                      <a:gd name="T1" fmla="*/ 150 h 150"/>
                      <a:gd name="T2" fmla="*/ 44 w 201"/>
                      <a:gd name="T3" fmla="*/ 150 h 150"/>
                      <a:gd name="T4" fmla="*/ 62 w 201"/>
                      <a:gd name="T5" fmla="*/ 122 h 150"/>
                      <a:gd name="T6" fmla="*/ 80 w 201"/>
                      <a:gd name="T7" fmla="*/ 96 h 150"/>
                      <a:gd name="T8" fmla="*/ 98 w 201"/>
                      <a:gd name="T9" fmla="*/ 74 h 150"/>
                      <a:gd name="T10" fmla="*/ 107 w 201"/>
                      <a:gd name="T11" fmla="*/ 64 h 150"/>
                      <a:gd name="T12" fmla="*/ 117 w 201"/>
                      <a:gd name="T13" fmla="*/ 55 h 150"/>
                      <a:gd name="T14" fmla="*/ 126 w 201"/>
                      <a:gd name="T15" fmla="*/ 46 h 150"/>
                      <a:gd name="T16" fmla="*/ 136 w 201"/>
                      <a:gd name="T17" fmla="*/ 39 h 150"/>
                      <a:gd name="T18" fmla="*/ 146 w 201"/>
                      <a:gd name="T19" fmla="*/ 32 h 150"/>
                      <a:gd name="T20" fmla="*/ 156 w 201"/>
                      <a:gd name="T21" fmla="*/ 27 h 150"/>
                      <a:gd name="T22" fmla="*/ 167 w 201"/>
                      <a:gd name="T23" fmla="*/ 23 h 150"/>
                      <a:gd name="T24" fmla="*/ 177 w 201"/>
                      <a:gd name="T25" fmla="*/ 20 h 150"/>
                      <a:gd name="T26" fmla="*/ 189 w 201"/>
                      <a:gd name="T27" fmla="*/ 18 h 150"/>
                      <a:gd name="T28" fmla="*/ 200 w 201"/>
                      <a:gd name="T29" fmla="*/ 18 h 150"/>
                      <a:gd name="T30" fmla="*/ 201 w 201"/>
                      <a:gd name="T31" fmla="*/ 0 h 150"/>
                      <a:gd name="T32" fmla="*/ 201 w 201"/>
                      <a:gd name="T33" fmla="*/ 0 h 150"/>
                      <a:gd name="T34" fmla="*/ 185 w 201"/>
                      <a:gd name="T35" fmla="*/ 0 h 150"/>
                      <a:gd name="T36" fmla="*/ 171 w 201"/>
                      <a:gd name="T37" fmla="*/ 1 h 150"/>
                      <a:gd name="T38" fmla="*/ 156 w 201"/>
                      <a:gd name="T39" fmla="*/ 2 h 150"/>
                      <a:gd name="T40" fmla="*/ 143 w 201"/>
                      <a:gd name="T41" fmla="*/ 6 h 150"/>
                      <a:gd name="T42" fmla="*/ 129 w 201"/>
                      <a:gd name="T43" fmla="*/ 9 h 150"/>
                      <a:gd name="T44" fmla="*/ 116 w 201"/>
                      <a:gd name="T45" fmla="*/ 13 h 150"/>
                      <a:gd name="T46" fmla="*/ 102 w 201"/>
                      <a:gd name="T47" fmla="*/ 18 h 150"/>
                      <a:gd name="T48" fmla="*/ 90 w 201"/>
                      <a:gd name="T49" fmla="*/ 23 h 150"/>
                      <a:gd name="T50" fmla="*/ 77 w 201"/>
                      <a:gd name="T51" fmla="*/ 30 h 150"/>
                      <a:gd name="T52" fmla="*/ 65 w 201"/>
                      <a:gd name="T53" fmla="*/ 37 h 150"/>
                      <a:gd name="T54" fmla="*/ 43 w 201"/>
                      <a:gd name="T55" fmla="*/ 53 h 150"/>
                      <a:gd name="T56" fmla="*/ 20 w 201"/>
                      <a:gd name="T57" fmla="*/ 71 h 150"/>
                      <a:gd name="T58" fmla="*/ 0 w 201"/>
                      <a:gd name="T59" fmla="*/ 90 h 150"/>
                      <a:gd name="T60" fmla="*/ 0 w 201"/>
                      <a:gd name="T61" fmla="*/ 90 h 150"/>
                      <a:gd name="T62" fmla="*/ 22 w 201"/>
                      <a:gd name="T63" fmla="*/ 119 h 150"/>
                      <a:gd name="T64" fmla="*/ 34 w 201"/>
                      <a:gd name="T65" fmla="*/ 134 h 150"/>
                      <a:gd name="T66" fmla="*/ 44 w 201"/>
                      <a:gd name="T67" fmla="*/ 150 h 150"/>
                      <a:gd name="T68" fmla="*/ 44 w 201"/>
                      <a:gd name="T69" fmla="*/ 150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150">
                        <a:moveTo>
                          <a:pt x="44" y="150"/>
                        </a:moveTo>
                        <a:lnTo>
                          <a:pt x="44" y="150"/>
                        </a:lnTo>
                        <a:lnTo>
                          <a:pt x="62" y="122"/>
                        </a:lnTo>
                        <a:lnTo>
                          <a:pt x="80" y="96"/>
                        </a:lnTo>
                        <a:lnTo>
                          <a:pt x="98" y="74"/>
                        </a:lnTo>
                        <a:lnTo>
                          <a:pt x="107" y="64"/>
                        </a:lnTo>
                        <a:lnTo>
                          <a:pt x="117" y="55"/>
                        </a:lnTo>
                        <a:lnTo>
                          <a:pt x="126" y="46"/>
                        </a:lnTo>
                        <a:lnTo>
                          <a:pt x="136" y="39"/>
                        </a:lnTo>
                        <a:lnTo>
                          <a:pt x="146" y="32"/>
                        </a:lnTo>
                        <a:lnTo>
                          <a:pt x="156" y="27"/>
                        </a:lnTo>
                        <a:lnTo>
                          <a:pt x="167" y="23"/>
                        </a:lnTo>
                        <a:lnTo>
                          <a:pt x="177" y="20"/>
                        </a:lnTo>
                        <a:lnTo>
                          <a:pt x="189" y="18"/>
                        </a:lnTo>
                        <a:lnTo>
                          <a:pt x="200" y="18"/>
                        </a:lnTo>
                        <a:lnTo>
                          <a:pt x="201" y="0"/>
                        </a:lnTo>
                        <a:lnTo>
                          <a:pt x="185" y="0"/>
                        </a:lnTo>
                        <a:lnTo>
                          <a:pt x="171" y="1"/>
                        </a:lnTo>
                        <a:lnTo>
                          <a:pt x="156" y="2"/>
                        </a:lnTo>
                        <a:lnTo>
                          <a:pt x="143" y="6"/>
                        </a:lnTo>
                        <a:lnTo>
                          <a:pt x="129" y="9"/>
                        </a:lnTo>
                        <a:lnTo>
                          <a:pt x="116" y="13"/>
                        </a:lnTo>
                        <a:lnTo>
                          <a:pt x="102" y="18"/>
                        </a:lnTo>
                        <a:lnTo>
                          <a:pt x="90" y="23"/>
                        </a:lnTo>
                        <a:lnTo>
                          <a:pt x="77" y="30"/>
                        </a:lnTo>
                        <a:lnTo>
                          <a:pt x="65" y="37"/>
                        </a:lnTo>
                        <a:lnTo>
                          <a:pt x="43" y="53"/>
                        </a:lnTo>
                        <a:lnTo>
                          <a:pt x="20" y="71"/>
                        </a:lnTo>
                        <a:lnTo>
                          <a:pt x="0" y="90"/>
                        </a:lnTo>
                        <a:lnTo>
                          <a:pt x="22" y="119"/>
                        </a:lnTo>
                        <a:lnTo>
                          <a:pt x="34" y="134"/>
                        </a:lnTo>
                        <a:lnTo>
                          <a:pt x="4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90" name="Freeform 83">
                    <a:extLst>
                      <a:ext uri="{FF2B5EF4-FFF2-40B4-BE49-F238E27FC236}">
                        <a16:creationId xmlns:a16="http://schemas.microsoft.com/office/drawing/2014/main" id="{C7515925-724A-47AE-BE6E-C98F0C515126}"/>
                      </a:ext>
                    </a:extLst>
                  </p:cNvPr>
                  <p:cNvSpPr>
                    <a:spLocks/>
                  </p:cNvSpPr>
                  <p:nvPr/>
                </p:nvSpPr>
                <p:spPr bwMode="auto">
                  <a:xfrm>
                    <a:off x="6934261" y="4766994"/>
                    <a:ext cx="1638452" cy="682493"/>
                  </a:xfrm>
                  <a:custGeom>
                    <a:avLst/>
                    <a:gdLst>
                      <a:gd name="T0" fmla="*/ 816 w 1183"/>
                      <a:gd name="T1" fmla="*/ 681 h 699"/>
                      <a:gd name="T2" fmla="*/ 852 w 1183"/>
                      <a:gd name="T3" fmla="*/ 670 h 699"/>
                      <a:gd name="T4" fmla="*/ 885 w 1183"/>
                      <a:gd name="T5" fmla="*/ 646 h 699"/>
                      <a:gd name="T6" fmla="*/ 917 w 1183"/>
                      <a:gd name="T7" fmla="*/ 613 h 699"/>
                      <a:gd name="T8" fmla="*/ 956 w 1183"/>
                      <a:gd name="T9" fmla="*/ 554 h 699"/>
                      <a:gd name="T10" fmla="*/ 1012 w 1183"/>
                      <a:gd name="T11" fmla="*/ 448 h 699"/>
                      <a:gd name="T12" fmla="*/ 1090 w 1183"/>
                      <a:gd name="T13" fmla="*/ 289 h 699"/>
                      <a:gd name="T14" fmla="*/ 1134 w 1183"/>
                      <a:gd name="T15" fmla="*/ 213 h 699"/>
                      <a:gd name="T16" fmla="*/ 1183 w 1183"/>
                      <a:gd name="T17" fmla="*/ 316 h 699"/>
                      <a:gd name="T18" fmla="*/ 1112 w 1183"/>
                      <a:gd name="T19" fmla="*/ 454 h 699"/>
                      <a:gd name="T20" fmla="*/ 1053 w 1183"/>
                      <a:gd name="T21" fmla="*/ 549 h 699"/>
                      <a:gd name="T22" fmla="*/ 995 w 1183"/>
                      <a:gd name="T23" fmla="*/ 616 h 699"/>
                      <a:gd name="T24" fmla="*/ 957 w 1183"/>
                      <a:gd name="T25" fmla="*/ 649 h 699"/>
                      <a:gd name="T26" fmla="*/ 914 w 1183"/>
                      <a:gd name="T27" fmla="*/ 674 h 699"/>
                      <a:gd name="T28" fmla="*/ 870 w 1183"/>
                      <a:gd name="T29" fmla="*/ 691 h 699"/>
                      <a:gd name="T30" fmla="*/ 820 w 1183"/>
                      <a:gd name="T31" fmla="*/ 699 h 699"/>
                      <a:gd name="T32" fmla="*/ 786 w 1183"/>
                      <a:gd name="T33" fmla="*/ 699 h 699"/>
                      <a:gd name="T34" fmla="*/ 740 w 1183"/>
                      <a:gd name="T35" fmla="*/ 691 h 699"/>
                      <a:gd name="T36" fmla="*/ 699 w 1183"/>
                      <a:gd name="T37" fmla="*/ 675 h 699"/>
                      <a:gd name="T38" fmla="*/ 660 w 1183"/>
                      <a:gd name="T39" fmla="*/ 654 h 699"/>
                      <a:gd name="T40" fmla="*/ 614 w 1183"/>
                      <a:gd name="T41" fmla="*/ 615 h 699"/>
                      <a:gd name="T42" fmla="*/ 553 w 1183"/>
                      <a:gd name="T43" fmla="*/ 540 h 699"/>
                      <a:gd name="T44" fmla="*/ 500 w 1183"/>
                      <a:gd name="T45" fmla="*/ 453 h 699"/>
                      <a:gd name="T46" fmla="*/ 453 w 1183"/>
                      <a:gd name="T47" fmla="*/ 358 h 699"/>
                      <a:gd name="T48" fmla="*/ 351 w 1183"/>
                      <a:gd name="T49" fmla="*/ 150 h 699"/>
                      <a:gd name="T50" fmla="*/ 306 w 1183"/>
                      <a:gd name="T51" fmla="*/ 82 h 699"/>
                      <a:gd name="T52" fmla="*/ 266 w 1183"/>
                      <a:gd name="T53" fmla="*/ 41 h 699"/>
                      <a:gd name="T54" fmla="*/ 239 w 1183"/>
                      <a:gd name="T55" fmla="*/ 26 h 699"/>
                      <a:gd name="T56" fmla="*/ 211 w 1183"/>
                      <a:gd name="T57" fmla="*/ 19 h 699"/>
                      <a:gd name="T58" fmla="*/ 190 w 1183"/>
                      <a:gd name="T59" fmla="*/ 19 h 699"/>
                      <a:gd name="T60" fmla="*/ 157 w 1183"/>
                      <a:gd name="T61" fmla="*/ 28 h 699"/>
                      <a:gd name="T62" fmla="*/ 127 w 1183"/>
                      <a:gd name="T63" fmla="*/ 46 h 699"/>
                      <a:gd name="T64" fmla="*/ 99 w 1183"/>
                      <a:gd name="T65" fmla="*/ 74 h 699"/>
                      <a:gd name="T66" fmla="*/ 45 w 1183"/>
                      <a:gd name="T67" fmla="*/ 151 h 699"/>
                      <a:gd name="T68" fmla="*/ 23 w 1183"/>
                      <a:gd name="T69" fmla="*/ 120 h 699"/>
                      <a:gd name="T70" fmla="*/ 21 w 1183"/>
                      <a:gd name="T71" fmla="*/ 71 h 699"/>
                      <a:gd name="T72" fmla="*/ 78 w 1183"/>
                      <a:gd name="T73" fmla="*/ 30 h 699"/>
                      <a:gd name="T74" fmla="*/ 115 w 1183"/>
                      <a:gd name="T75" fmla="*/ 13 h 699"/>
                      <a:gd name="T76" fmla="*/ 157 w 1183"/>
                      <a:gd name="T77" fmla="*/ 3 h 699"/>
                      <a:gd name="T78" fmla="*/ 201 w 1183"/>
                      <a:gd name="T79" fmla="*/ 0 h 699"/>
                      <a:gd name="T80" fmla="*/ 233 w 1183"/>
                      <a:gd name="T81" fmla="*/ 2 h 699"/>
                      <a:gd name="T82" fmla="*/ 277 w 1183"/>
                      <a:gd name="T83" fmla="*/ 12 h 699"/>
                      <a:gd name="T84" fmla="*/ 318 w 1183"/>
                      <a:gd name="T85" fmla="*/ 30 h 699"/>
                      <a:gd name="T86" fmla="*/ 356 w 1183"/>
                      <a:gd name="T87" fmla="*/ 55 h 699"/>
                      <a:gd name="T88" fmla="*/ 412 w 1183"/>
                      <a:gd name="T89" fmla="*/ 107 h 699"/>
                      <a:gd name="T90" fmla="*/ 469 w 1183"/>
                      <a:gd name="T91" fmla="*/ 187 h 699"/>
                      <a:gd name="T92" fmla="*/ 520 w 1183"/>
                      <a:gd name="T93" fmla="*/ 278 h 699"/>
                      <a:gd name="T94" fmla="*/ 622 w 1183"/>
                      <a:gd name="T95" fmla="*/ 495 h 699"/>
                      <a:gd name="T96" fmla="*/ 665 w 1183"/>
                      <a:gd name="T97" fmla="*/ 575 h 699"/>
                      <a:gd name="T98" fmla="*/ 711 w 1183"/>
                      <a:gd name="T99" fmla="*/ 636 h 699"/>
                      <a:gd name="T100" fmla="*/ 745 w 1183"/>
                      <a:gd name="T101" fmla="*/ 664 h 699"/>
                      <a:gd name="T102" fmla="*/ 773 w 1183"/>
                      <a:gd name="T103" fmla="*/ 677 h 699"/>
                      <a:gd name="T104" fmla="*/ 802 w 1183"/>
                      <a:gd name="T105" fmla="*/ 681 h 6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3" h="699">
                        <a:moveTo>
                          <a:pt x="802" y="681"/>
                        </a:moveTo>
                        <a:lnTo>
                          <a:pt x="802" y="681"/>
                        </a:lnTo>
                        <a:lnTo>
                          <a:pt x="816" y="681"/>
                        </a:lnTo>
                        <a:lnTo>
                          <a:pt x="828" y="679"/>
                        </a:lnTo>
                        <a:lnTo>
                          <a:pt x="840" y="674"/>
                        </a:lnTo>
                        <a:lnTo>
                          <a:pt x="852" y="670"/>
                        </a:lnTo>
                        <a:lnTo>
                          <a:pt x="863" y="663"/>
                        </a:lnTo>
                        <a:lnTo>
                          <a:pt x="874" y="655"/>
                        </a:lnTo>
                        <a:lnTo>
                          <a:pt x="885" y="646"/>
                        </a:lnTo>
                        <a:lnTo>
                          <a:pt x="895" y="636"/>
                        </a:lnTo>
                        <a:lnTo>
                          <a:pt x="907" y="625"/>
                        </a:lnTo>
                        <a:lnTo>
                          <a:pt x="917" y="613"/>
                        </a:lnTo>
                        <a:lnTo>
                          <a:pt x="927" y="599"/>
                        </a:lnTo>
                        <a:lnTo>
                          <a:pt x="936" y="586"/>
                        </a:lnTo>
                        <a:lnTo>
                          <a:pt x="956" y="554"/>
                        </a:lnTo>
                        <a:lnTo>
                          <a:pt x="974" y="522"/>
                        </a:lnTo>
                        <a:lnTo>
                          <a:pt x="993" y="486"/>
                        </a:lnTo>
                        <a:lnTo>
                          <a:pt x="1012" y="448"/>
                        </a:lnTo>
                        <a:lnTo>
                          <a:pt x="1050" y="370"/>
                        </a:lnTo>
                        <a:lnTo>
                          <a:pt x="1070" y="329"/>
                        </a:lnTo>
                        <a:lnTo>
                          <a:pt x="1090" y="289"/>
                        </a:lnTo>
                        <a:lnTo>
                          <a:pt x="1111" y="251"/>
                        </a:lnTo>
                        <a:lnTo>
                          <a:pt x="1134" y="213"/>
                        </a:lnTo>
                        <a:lnTo>
                          <a:pt x="1158" y="263"/>
                        </a:lnTo>
                        <a:lnTo>
                          <a:pt x="1183" y="316"/>
                        </a:lnTo>
                        <a:lnTo>
                          <a:pt x="1148" y="385"/>
                        </a:lnTo>
                        <a:lnTo>
                          <a:pt x="1131" y="420"/>
                        </a:lnTo>
                        <a:lnTo>
                          <a:pt x="1112" y="454"/>
                        </a:lnTo>
                        <a:lnTo>
                          <a:pt x="1093" y="486"/>
                        </a:lnTo>
                        <a:lnTo>
                          <a:pt x="1074" y="519"/>
                        </a:lnTo>
                        <a:lnTo>
                          <a:pt x="1053" y="549"/>
                        </a:lnTo>
                        <a:lnTo>
                          <a:pt x="1030" y="577"/>
                        </a:lnTo>
                        <a:lnTo>
                          <a:pt x="1008" y="604"/>
                        </a:lnTo>
                        <a:lnTo>
                          <a:pt x="995" y="616"/>
                        </a:lnTo>
                        <a:lnTo>
                          <a:pt x="983" y="627"/>
                        </a:lnTo>
                        <a:lnTo>
                          <a:pt x="970" y="639"/>
                        </a:lnTo>
                        <a:lnTo>
                          <a:pt x="957" y="649"/>
                        </a:lnTo>
                        <a:lnTo>
                          <a:pt x="944" y="658"/>
                        </a:lnTo>
                        <a:lnTo>
                          <a:pt x="929" y="667"/>
                        </a:lnTo>
                        <a:lnTo>
                          <a:pt x="914" y="674"/>
                        </a:lnTo>
                        <a:lnTo>
                          <a:pt x="900" y="681"/>
                        </a:lnTo>
                        <a:lnTo>
                          <a:pt x="885" y="687"/>
                        </a:lnTo>
                        <a:lnTo>
                          <a:pt x="870" y="691"/>
                        </a:lnTo>
                        <a:lnTo>
                          <a:pt x="854" y="695"/>
                        </a:lnTo>
                        <a:lnTo>
                          <a:pt x="837" y="698"/>
                        </a:lnTo>
                        <a:lnTo>
                          <a:pt x="820" y="699"/>
                        </a:lnTo>
                        <a:lnTo>
                          <a:pt x="802" y="699"/>
                        </a:lnTo>
                        <a:lnTo>
                          <a:pt x="786" y="699"/>
                        </a:lnTo>
                        <a:lnTo>
                          <a:pt x="771" y="697"/>
                        </a:lnTo>
                        <a:lnTo>
                          <a:pt x="755" y="695"/>
                        </a:lnTo>
                        <a:lnTo>
                          <a:pt x="740" y="691"/>
                        </a:lnTo>
                        <a:lnTo>
                          <a:pt x="727" y="687"/>
                        </a:lnTo>
                        <a:lnTo>
                          <a:pt x="712" y="682"/>
                        </a:lnTo>
                        <a:lnTo>
                          <a:pt x="699" y="675"/>
                        </a:lnTo>
                        <a:lnTo>
                          <a:pt x="685" y="669"/>
                        </a:lnTo>
                        <a:lnTo>
                          <a:pt x="673" y="662"/>
                        </a:lnTo>
                        <a:lnTo>
                          <a:pt x="660" y="654"/>
                        </a:lnTo>
                        <a:lnTo>
                          <a:pt x="648" y="645"/>
                        </a:lnTo>
                        <a:lnTo>
                          <a:pt x="637" y="635"/>
                        </a:lnTo>
                        <a:lnTo>
                          <a:pt x="614" y="615"/>
                        </a:lnTo>
                        <a:lnTo>
                          <a:pt x="592" y="591"/>
                        </a:lnTo>
                        <a:lnTo>
                          <a:pt x="572" y="567"/>
                        </a:lnTo>
                        <a:lnTo>
                          <a:pt x="553" y="540"/>
                        </a:lnTo>
                        <a:lnTo>
                          <a:pt x="535" y="512"/>
                        </a:lnTo>
                        <a:lnTo>
                          <a:pt x="517" y="483"/>
                        </a:lnTo>
                        <a:lnTo>
                          <a:pt x="500" y="453"/>
                        </a:lnTo>
                        <a:lnTo>
                          <a:pt x="484" y="422"/>
                        </a:lnTo>
                        <a:lnTo>
                          <a:pt x="453" y="358"/>
                        </a:lnTo>
                        <a:lnTo>
                          <a:pt x="395" y="234"/>
                        </a:lnTo>
                        <a:lnTo>
                          <a:pt x="366" y="177"/>
                        </a:lnTo>
                        <a:lnTo>
                          <a:pt x="351" y="150"/>
                        </a:lnTo>
                        <a:lnTo>
                          <a:pt x="337" y="125"/>
                        </a:lnTo>
                        <a:lnTo>
                          <a:pt x="322" y="102"/>
                        </a:lnTo>
                        <a:lnTo>
                          <a:pt x="306" y="82"/>
                        </a:lnTo>
                        <a:lnTo>
                          <a:pt x="291" y="64"/>
                        </a:lnTo>
                        <a:lnTo>
                          <a:pt x="275" y="48"/>
                        </a:lnTo>
                        <a:lnTo>
                          <a:pt x="266" y="41"/>
                        </a:lnTo>
                        <a:lnTo>
                          <a:pt x="257" y="36"/>
                        </a:lnTo>
                        <a:lnTo>
                          <a:pt x="248" y="30"/>
                        </a:lnTo>
                        <a:lnTo>
                          <a:pt x="239" y="26"/>
                        </a:lnTo>
                        <a:lnTo>
                          <a:pt x="230" y="22"/>
                        </a:lnTo>
                        <a:lnTo>
                          <a:pt x="221" y="20"/>
                        </a:lnTo>
                        <a:lnTo>
                          <a:pt x="211" y="19"/>
                        </a:lnTo>
                        <a:lnTo>
                          <a:pt x="201" y="18"/>
                        </a:lnTo>
                        <a:lnTo>
                          <a:pt x="190" y="19"/>
                        </a:lnTo>
                        <a:lnTo>
                          <a:pt x="178" y="20"/>
                        </a:lnTo>
                        <a:lnTo>
                          <a:pt x="167" y="23"/>
                        </a:lnTo>
                        <a:lnTo>
                          <a:pt x="157" y="28"/>
                        </a:lnTo>
                        <a:lnTo>
                          <a:pt x="147" y="32"/>
                        </a:lnTo>
                        <a:lnTo>
                          <a:pt x="137" y="39"/>
                        </a:lnTo>
                        <a:lnTo>
                          <a:pt x="127" y="46"/>
                        </a:lnTo>
                        <a:lnTo>
                          <a:pt x="117" y="55"/>
                        </a:lnTo>
                        <a:lnTo>
                          <a:pt x="108" y="64"/>
                        </a:lnTo>
                        <a:lnTo>
                          <a:pt x="99" y="74"/>
                        </a:lnTo>
                        <a:lnTo>
                          <a:pt x="79" y="96"/>
                        </a:lnTo>
                        <a:lnTo>
                          <a:pt x="63" y="122"/>
                        </a:lnTo>
                        <a:lnTo>
                          <a:pt x="45" y="151"/>
                        </a:lnTo>
                        <a:lnTo>
                          <a:pt x="34" y="134"/>
                        </a:lnTo>
                        <a:lnTo>
                          <a:pt x="23" y="120"/>
                        </a:lnTo>
                        <a:lnTo>
                          <a:pt x="0" y="91"/>
                        </a:lnTo>
                        <a:lnTo>
                          <a:pt x="21" y="71"/>
                        </a:lnTo>
                        <a:lnTo>
                          <a:pt x="43" y="53"/>
                        </a:lnTo>
                        <a:lnTo>
                          <a:pt x="66" y="37"/>
                        </a:lnTo>
                        <a:lnTo>
                          <a:pt x="78" y="30"/>
                        </a:lnTo>
                        <a:lnTo>
                          <a:pt x="91" y="23"/>
                        </a:lnTo>
                        <a:lnTo>
                          <a:pt x="103" y="18"/>
                        </a:lnTo>
                        <a:lnTo>
                          <a:pt x="115" y="13"/>
                        </a:lnTo>
                        <a:lnTo>
                          <a:pt x="129" y="9"/>
                        </a:lnTo>
                        <a:lnTo>
                          <a:pt x="142" y="6"/>
                        </a:lnTo>
                        <a:lnTo>
                          <a:pt x="157" y="3"/>
                        </a:lnTo>
                        <a:lnTo>
                          <a:pt x="172" y="1"/>
                        </a:lnTo>
                        <a:lnTo>
                          <a:pt x="186" y="0"/>
                        </a:lnTo>
                        <a:lnTo>
                          <a:pt x="201" y="0"/>
                        </a:lnTo>
                        <a:lnTo>
                          <a:pt x="218" y="1"/>
                        </a:lnTo>
                        <a:lnTo>
                          <a:pt x="233" y="2"/>
                        </a:lnTo>
                        <a:lnTo>
                          <a:pt x="248" y="4"/>
                        </a:lnTo>
                        <a:lnTo>
                          <a:pt x="263" y="8"/>
                        </a:lnTo>
                        <a:lnTo>
                          <a:pt x="277" y="12"/>
                        </a:lnTo>
                        <a:lnTo>
                          <a:pt x="292" y="18"/>
                        </a:lnTo>
                        <a:lnTo>
                          <a:pt x="305" y="23"/>
                        </a:lnTo>
                        <a:lnTo>
                          <a:pt x="318" y="30"/>
                        </a:lnTo>
                        <a:lnTo>
                          <a:pt x="331" y="38"/>
                        </a:lnTo>
                        <a:lnTo>
                          <a:pt x="344" y="46"/>
                        </a:lnTo>
                        <a:lnTo>
                          <a:pt x="356" y="55"/>
                        </a:lnTo>
                        <a:lnTo>
                          <a:pt x="367" y="64"/>
                        </a:lnTo>
                        <a:lnTo>
                          <a:pt x="390" y="85"/>
                        </a:lnTo>
                        <a:lnTo>
                          <a:pt x="412" y="107"/>
                        </a:lnTo>
                        <a:lnTo>
                          <a:pt x="432" y="132"/>
                        </a:lnTo>
                        <a:lnTo>
                          <a:pt x="451" y="159"/>
                        </a:lnTo>
                        <a:lnTo>
                          <a:pt x="469" y="187"/>
                        </a:lnTo>
                        <a:lnTo>
                          <a:pt x="487" y="216"/>
                        </a:lnTo>
                        <a:lnTo>
                          <a:pt x="504" y="246"/>
                        </a:lnTo>
                        <a:lnTo>
                          <a:pt x="520" y="278"/>
                        </a:lnTo>
                        <a:lnTo>
                          <a:pt x="550" y="342"/>
                        </a:lnTo>
                        <a:lnTo>
                          <a:pt x="608" y="466"/>
                        </a:lnTo>
                        <a:lnTo>
                          <a:pt x="622" y="495"/>
                        </a:lnTo>
                        <a:lnTo>
                          <a:pt x="636" y="523"/>
                        </a:lnTo>
                        <a:lnTo>
                          <a:pt x="650" y="550"/>
                        </a:lnTo>
                        <a:lnTo>
                          <a:pt x="665" y="575"/>
                        </a:lnTo>
                        <a:lnTo>
                          <a:pt x="680" y="597"/>
                        </a:lnTo>
                        <a:lnTo>
                          <a:pt x="695" y="618"/>
                        </a:lnTo>
                        <a:lnTo>
                          <a:pt x="711" y="636"/>
                        </a:lnTo>
                        <a:lnTo>
                          <a:pt x="728" y="652"/>
                        </a:lnTo>
                        <a:lnTo>
                          <a:pt x="737" y="659"/>
                        </a:lnTo>
                        <a:lnTo>
                          <a:pt x="745" y="664"/>
                        </a:lnTo>
                        <a:lnTo>
                          <a:pt x="754" y="669"/>
                        </a:lnTo>
                        <a:lnTo>
                          <a:pt x="763" y="673"/>
                        </a:lnTo>
                        <a:lnTo>
                          <a:pt x="773" y="677"/>
                        </a:lnTo>
                        <a:lnTo>
                          <a:pt x="782" y="679"/>
                        </a:lnTo>
                        <a:lnTo>
                          <a:pt x="792" y="681"/>
                        </a:lnTo>
                        <a:lnTo>
                          <a:pt x="802" y="681"/>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91" name="Freeform 84">
                    <a:extLst>
                      <a:ext uri="{FF2B5EF4-FFF2-40B4-BE49-F238E27FC236}">
                        <a16:creationId xmlns:a16="http://schemas.microsoft.com/office/drawing/2014/main" id="{3E0D2340-8D5F-4751-83AC-3951A16EA97D}"/>
                      </a:ext>
                    </a:extLst>
                  </p:cNvPr>
                  <p:cNvSpPr>
                    <a:spLocks/>
                  </p:cNvSpPr>
                  <p:nvPr/>
                </p:nvSpPr>
                <p:spPr bwMode="auto">
                  <a:xfrm>
                    <a:off x="8619801" y="4779687"/>
                    <a:ext cx="278385" cy="146457"/>
                  </a:xfrm>
                  <a:custGeom>
                    <a:avLst/>
                    <a:gdLst>
                      <a:gd name="T0" fmla="*/ 45 w 201"/>
                      <a:gd name="T1" fmla="*/ 150 h 150"/>
                      <a:gd name="T2" fmla="*/ 45 w 201"/>
                      <a:gd name="T3" fmla="*/ 150 h 150"/>
                      <a:gd name="T4" fmla="*/ 62 w 201"/>
                      <a:gd name="T5" fmla="*/ 122 h 150"/>
                      <a:gd name="T6" fmla="*/ 80 w 201"/>
                      <a:gd name="T7" fmla="*/ 97 h 150"/>
                      <a:gd name="T8" fmla="*/ 98 w 201"/>
                      <a:gd name="T9" fmla="*/ 74 h 150"/>
                      <a:gd name="T10" fmla="*/ 108 w 201"/>
                      <a:gd name="T11" fmla="*/ 64 h 150"/>
                      <a:gd name="T12" fmla="*/ 117 w 201"/>
                      <a:gd name="T13" fmla="*/ 55 h 150"/>
                      <a:gd name="T14" fmla="*/ 127 w 201"/>
                      <a:gd name="T15" fmla="*/ 46 h 150"/>
                      <a:gd name="T16" fmla="*/ 137 w 201"/>
                      <a:gd name="T17" fmla="*/ 40 h 150"/>
                      <a:gd name="T18" fmla="*/ 147 w 201"/>
                      <a:gd name="T19" fmla="*/ 33 h 150"/>
                      <a:gd name="T20" fmla="*/ 157 w 201"/>
                      <a:gd name="T21" fmla="*/ 27 h 150"/>
                      <a:gd name="T22" fmla="*/ 167 w 201"/>
                      <a:gd name="T23" fmla="*/ 24 h 150"/>
                      <a:gd name="T24" fmla="*/ 179 w 201"/>
                      <a:gd name="T25" fmla="*/ 21 h 150"/>
                      <a:gd name="T26" fmla="*/ 190 w 201"/>
                      <a:gd name="T27" fmla="*/ 18 h 150"/>
                      <a:gd name="T28" fmla="*/ 201 w 201"/>
                      <a:gd name="T29" fmla="*/ 18 h 150"/>
                      <a:gd name="T30" fmla="*/ 201 w 201"/>
                      <a:gd name="T31" fmla="*/ 0 h 150"/>
                      <a:gd name="T32" fmla="*/ 201 w 201"/>
                      <a:gd name="T33" fmla="*/ 0 h 150"/>
                      <a:gd name="T34" fmla="*/ 186 w 201"/>
                      <a:gd name="T35" fmla="*/ 0 h 150"/>
                      <a:gd name="T36" fmla="*/ 171 w 201"/>
                      <a:gd name="T37" fmla="*/ 1 h 150"/>
                      <a:gd name="T38" fmla="*/ 157 w 201"/>
                      <a:gd name="T39" fmla="*/ 4 h 150"/>
                      <a:gd name="T40" fmla="*/ 143 w 201"/>
                      <a:gd name="T41" fmla="*/ 6 h 150"/>
                      <a:gd name="T42" fmla="*/ 129 w 201"/>
                      <a:gd name="T43" fmla="*/ 9 h 150"/>
                      <a:gd name="T44" fmla="*/ 116 w 201"/>
                      <a:gd name="T45" fmla="*/ 14 h 150"/>
                      <a:gd name="T46" fmla="*/ 103 w 201"/>
                      <a:gd name="T47" fmla="*/ 18 h 150"/>
                      <a:gd name="T48" fmla="*/ 91 w 201"/>
                      <a:gd name="T49" fmla="*/ 24 h 150"/>
                      <a:gd name="T50" fmla="*/ 78 w 201"/>
                      <a:gd name="T51" fmla="*/ 31 h 150"/>
                      <a:gd name="T52" fmla="*/ 66 w 201"/>
                      <a:gd name="T53" fmla="*/ 37 h 150"/>
                      <a:gd name="T54" fmla="*/ 43 w 201"/>
                      <a:gd name="T55" fmla="*/ 53 h 150"/>
                      <a:gd name="T56" fmla="*/ 21 w 201"/>
                      <a:gd name="T57" fmla="*/ 71 h 150"/>
                      <a:gd name="T58" fmla="*/ 0 w 201"/>
                      <a:gd name="T59" fmla="*/ 91 h 150"/>
                      <a:gd name="T60" fmla="*/ 0 w 201"/>
                      <a:gd name="T61" fmla="*/ 91 h 150"/>
                      <a:gd name="T62" fmla="*/ 23 w 201"/>
                      <a:gd name="T63" fmla="*/ 119 h 150"/>
                      <a:gd name="T64" fmla="*/ 34 w 201"/>
                      <a:gd name="T65" fmla="*/ 135 h 150"/>
                      <a:gd name="T66" fmla="*/ 45 w 201"/>
                      <a:gd name="T67" fmla="*/ 150 h 150"/>
                      <a:gd name="T68" fmla="*/ 45 w 201"/>
                      <a:gd name="T69" fmla="*/ 150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150">
                        <a:moveTo>
                          <a:pt x="45" y="150"/>
                        </a:moveTo>
                        <a:lnTo>
                          <a:pt x="45" y="150"/>
                        </a:lnTo>
                        <a:lnTo>
                          <a:pt x="62" y="122"/>
                        </a:lnTo>
                        <a:lnTo>
                          <a:pt x="80" y="97"/>
                        </a:lnTo>
                        <a:lnTo>
                          <a:pt x="98" y="74"/>
                        </a:lnTo>
                        <a:lnTo>
                          <a:pt x="108" y="64"/>
                        </a:lnTo>
                        <a:lnTo>
                          <a:pt x="117" y="55"/>
                        </a:lnTo>
                        <a:lnTo>
                          <a:pt x="127" y="46"/>
                        </a:lnTo>
                        <a:lnTo>
                          <a:pt x="137" y="40"/>
                        </a:lnTo>
                        <a:lnTo>
                          <a:pt x="147" y="33"/>
                        </a:lnTo>
                        <a:lnTo>
                          <a:pt x="157" y="27"/>
                        </a:lnTo>
                        <a:lnTo>
                          <a:pt x="167" y="24"/>
                        </a:lnTo>
                        <a:lnTo>
                          <a:pt x="179" y="21"/>
                        </a:lnTo>
                        <a:lnTo>
                          <a:pt x="190" y="18"/>
                        </a:lnTo>
                        <a:lnTo>
                          <a:pt x="201" y="18"/>
                        </a:lnTo>
                        <a:lnTo>
                          <a:pt x="201" y="0"/>
                        </a:lnTo>
                        <a:lnTo>
                          <a:pt x="186" y="0"/>
                        </a:lnTo>
                        <a:lnTo>
                          <a:pt x="171" y="1"/>
                        </a:lnTo>
                        <a:lnTo>
                          <a:pt x="157" y="4"/>
                        </a:lnTo>
                        <a:lnTo>
                          <a:pt x="143" y="6"/>
                        </a:lnTo>
                        <a:lnTo>
                          <a:pt x="129" y="9"/>
                        </a:lnTo>
                        <a:lnTo>
                          <a:pt x="116" y="14"/>
                        </a:lnTo>
                        <a:lnTo>
                          <a:pt x="103" y="18"/>
                        </a:lnTo>
                        <a:lnTo>
                          <a:pt x="91" y="24"/>
                        </a:lnTo>
                        <a:lnTo>
                          <a:pt x="78" y="31"/>
                        </a:lnTo>
                        <a:lnTo>
                          <a:pt x="66" y="37"/>
                        </a:lnTo>
                        <a:lnTo>
                          <a:pt x="43" y="53"/>
                        </a:lnTo>
                        <a:lnTo>
                          <a:pt x="21" y="71"/>
                        </a:lnTo>
                        <a:lnTo>
                          <a:pt x="0" y="91"/>
                        </a:lnTo>
                        <a:lnTo>
                          <a:pt x="23" y="119"/>
                        </a:lnTo>
                        <a:lnTo>
                          <a:pt x="34" y="135"/>
                        </a:lnTo>
                        <a:lnTo>
                          <a:pt x="45" y="150"/>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92" name="Freeform 86">
                    <a:extLst>
                      <a:ext uri="{FF2B5EF4-FFF2-40B4-BE49-F238E27FC236}">
                        <a16:creationId xmlns:a16="http://schemas.microsoft.com/office/drawing/2014/main" id="{42C58EDA-E887-4783-A320-16B166FAF3A0}"/>
                      </a:ext>
                    </a:extLst>
                  </p:cNvPr>
                  <p:cNvSpPr>
                    <a:spLocks/>
                  </p:cNvSpPr>
                  <p:nvPr/>
                </p:nvSpPr>
                <p:spPr bwMode="auto">
                  <a:xfrm>
                    <a:off x="7769414" y="4774805"/>
                    <a:ext cx="1120462" cy="614146"/>
                  </a:xfrm>
                  <a:custGeom>
                    <a:avLst/>
                    <a:gdLst>
                      <a:gd name="T0" fmla="*/ 0 w 809"/>
                      <a:gd name="T1" fmla="*/ 384 h 629"/>
                      <a:gd name="T2" fmla="*/ 49 w 809"/>
                      <a:gd name="T3" fmla="*/ 487 h 629"/>
                      <a:gd name="T4" fmla="*/ 71 w 809"/>
                      <a:gd name="T5" fmla="*/ 449 h 629"/>
                      <a:gd name="T6" fmla="*/ 113 w 809"/>
                      <a:gd name="T7" fmla="*/ 371 h 629"/>
                      <a:gd name="T8" fmla="*/ 170 w 809"/>
                      <a:gd name="T9" fmla="*/ 252 h 629"/>
                      <a:gd name="T10" fmla="*/ 208 w 809"/>
                      <a:gd name="T11" fmla="*/ 179 h 629"/>
                      <a:gd name="T12" fmla="*/ 246 w 809"/>
                      <a:gd name="T13" fmla="*/ 114 h 629"/>
                      <a:gd name="T14" fmla="*/ 265 w 809"/>
                      <a:gd name="T15" fmla="*/ 87 h 629"/>
                      <a:gd name="T16" fmla="*/ 287 w 809"/>
                      <a:gd name="T17" fmla="*/ 64 h 629"/>
                      <a:gd name="T18" fmla="*/ 308 w 809"/>
                      <a:gd name="T19" fmla="*/ 45 h 629"/>
                      <a:gd name="T20" fmla="*/ 331 w 809"/>
                      <a:gd name="T21" fmla="*/ 30 h 629"/>
                      <a:gd name="T22" fmla="*/ 354 w 809"/>
                      <a:gd name="T23" fmla="*/ 21 h 629"/>
                      <a:gd name="T24" fmla="*/ 380 w 809"/>
                      <a:gd name="T25" fmla="*/ 19 h 629"/>
                      <a:gd name="T26" fmla="*/ 380 w 809"/>
                      <a:gd name="T27" fmla="*/ 19 h 629"/>
                      <a:gd name="T28" fmla="*/ 412 w 809"/>
                      <a:gd name="T29" fmla="*/ 23 h 629"/>
                      <a:gd name="T30" fmla="*/ 441 w 809"/>
                      <a:gd name="T31" fmla="*/ 38 h 629"/>
                      <a:gd name="T32" fmla="*/ 468 w 809"/>
                      <a:gd name="T33" fmla="*/ 60 h 629"/>
                      <a:gd name="T34" fmla="*/ 494 w 809"/>
                      <a:gd name="T35" fmla="*/ 91 h 629"/>
                      <a:gd name="T36" fmla="*/ 517 w 809"/>
                      <a:gd name="T37" fmla="*/ 126 h 629"/>
                      <a:gd name="T38" fmla="*/ 541 w 809"/>
                      <a:gd name="T39" fmla="*/ 167 h 629"/>
                      <a:gd name="T40" fmla="*/ 587 w 809"/>
                      <a:gd name="T41" fmla="*/ 260 h 629"/>
                      <a:gd name="T42" fmla="*/ 658 w 809"/>
                      <a:gd name="T43" fmla="*/ 412 h 629"/>
                      <a:gd name="T44" fmla="*/ 697 w 809"/>
                      <a:gd name="T45" fmla="*/ 486 h 629"/>
                      <a:gd name="T46" fmla="*/ 725 w 809"/>
                      <a:gd name="T47" fmla="*/ 532 h 629"/>
                      <a:gd name="T48" fmla="*/ 757 w 809"/>
                      <a:gd name="T49" fmla="*/ 574 h 629"/>
                      <a:gd name="T50" fmla="*/ 790 w 809"/>
                      <a:gd name="T51" fmla="*/ 613 h 629"/>
                      <a:gd name="T52" fmla="*/ 809 w 809"/>
                      <a:gd name="T53" fmla="*/ 510 h 629"/>
                      <a:gd name="T54" fmla="*/ 790 w 809"/>
                      <a:gd name="T55" fmla="*/ 471 h 629"/>
                      <a:gd name="T56" fmla="*/ 732 w 809"/>
                      <a:gd name="T57" fmla="*/ 346 h 629"/>
                      <a:gd name="T58" fmla="*/ 690 w 809"/>
                      <a:gd name="T59" fmla="*/ 261 h 629"/>
                      <a:gd name="T60" fmla="*/ 644 w 809"/>
                      <a:gd name="T61" fmla="*/ 181 h 629"/>
                      <a:gd name="T62" fmla="*/ 618 w 809"/>
                      <a:gd name="T63" fmla="*/ 144 h 629"/>
                      <a:gd name="T64" fmla="*/ 591 w 809"/>
                      <a:gd name="T65" fmla="*/ 110 h 629"/>
                      <a:gd name="T66" fmla="*/ 562 w 809"/>
                      <a:gd name="T67" fmla="*/ 79 h 629"/>
                      <a:gd name="T68" fmla="*/ 532 w 809"/>
                      <a:gd name="T69" fmla="*/ 52 h 629"/>
                      <a:gd name="T70" fmla="*/ 498 w 809"/>
                      <a:gd name="T71" fmla="*/ 31 h 629"/>
                      <a:gd name="T72" fmla="*/ 461 w 809"/>
                      <a:gd name="T73" fmla="*/ 14 h 629"/>
                      <a:gd name="T74" fmla="*/ 423 w 809"/>
                      <a:gd name="T75" fmla="*/ 4 h 629"/>
                      <a:gd name="T76" fmla="*/ 380 w 809"/>
                      <a:gd name="T77" fmla="*/ 0 h 629"/>
                      <a:gd name="T78" fmla="*/ 380 w 809"/>
                      <a:gd name="T79" fmla="*/ 1 h 629"/>
                      <a:gd name="T80" fmla="*/ 345 w 809"/>
                      <a:gd name="T81" fmla="*/ 2 h 629"/>
                      <a:gd name="T82" fmla="*/ 313 w 809"/>
                      <a:gd name="T83" fmla="*/ 9 h 629"/>
                      <a:gd name="T84" fmla="*/ 282 w 809"/>
                      <a:gd name="T85" fmla="*/ 20 h 629"/>
                      <a:gd name="T86" fmla="*/ 253 w 809"/>
                      <a:gd name="T87" fmla="*/ 33 h 629"/>
                      <a:gd name="T88" fmla="*/ 225 w 809"/>
                      <a:gd name="T89" fmla="*/ 51 h 629"/>
                      <a:gd name="T90" fmla="*/ 199 w 809"/>
                      <a:gd name="T91" fmla="*/ 73 h 629"/>
                      <a:gd name="T92" fmla="*/ 176 w 809"/>
                      <a:gd name="T93" fmla="*/ 96 h 629"/>
                      <a:gd name="T94" fmla="*/ 129 w 809"/>
                      <a:gd name="T95" fmla="*/ 151 h 629"/>
                      <a:gd name="T96" fmla="*/ 89 w 809"/>
                      <a:gd name="T97" fmla="*/ 214 h 629"/>
                      <a:gd name="T98" fmla="*/ 52 w 809"/>
                      <a:gd name="T99" fmla="*/ 280 h 629"/>
                      <a:gd name="T100" fmla="*/ 0 w 809"/>
                      <a:gd name="T101" fmla="*/ 384 h 6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09" h="629">
                        <a:moveTo>
                          <a:pt x="0" y="384"/>
                        </a:moveTo>
                        <a:lnTo>
                          <a:pt x="0" y="384"/>
                        </a:lnTo>
                        <a:lnTo>
                          <a:pt x="24" y="437"/>
                        </a:lnTo>
                        <a:lnTo>
                          <a:pt x="49" y="487"/>
                        </a:lnTo>
                        <a:lnTo>
                          <a:pt x="71" y="449"/>
                        </a:lnTo>
                        <a:lnTo>
                          <a:pt x="92" y="411"/>
                        </a:lnTo>
                        <a:lnTo>
                          <a:pt x="113" y="371"/>
                        </a:lnTo>
                        <a:lnTo>
                          <a:pt x="133" y="330"/>
                        </a:lnTo>
                        <a:lnTo>
                          <a:pt x="170" y="252"/>
                        </a:lnTo>
                        <a:lnTo>
                          <a:pt x="189" y="215"/>
                        </a:lnTo>
                        <a:lnTo>
                          <a:pt x="208" y="179"/>
                        </a:lnTo>
                        <a:lnTo>
                          <a:pt x="227" y="145"/>
                        </a:lnTo>
                        <a:lnTo>
                          <a:pt x="246" y="114"/>
                        </a:lnTo>
                        <a:lnTo>
                          <a:pt x="256" y="101"/>
                        </a:lnTo>
                        <a:lnTo>
                          <a:pt x="265" y="87"/>
                        </a:lnTo>
                        <a:lnTo>
                          <a:pt x="277" y="75"/>
                        </a:lnTo>
                        <a:lnTo>
                          <a:pt x="287" y="64"/>
                        </a:lnTo>
                        <a:lnTo>
                          <a:pt x="297" y="54"/>
                        </a:lnTo>
                        <a:lnTo>
                          <a:pt x="308" y="45"/>
                        </a:lnTo>
                        <a:lnTo>
                          <a:pt x="319" y="37"/>
                        </a:lnTo>
                        <a:lnTo>
                          <a:pt x="331" y="30"/>
                        </a:lnTo>
                        <a:lnTo>
                          <a:pt x="343" y="26"/>
                        </a:lnTo>
                        <a:lnTo>
                          <a:pt x="354" y="21"/>
                        </a:lnTo>
                        <a:lnTo>
                          <a:pt x="368" y="19"/>
                        </a:lnTo>
                        <a:lnTo>
                          <a:pt x="380" y="19"/>
                        </a:lnTo>
                        <a:lnTo>
                          <a:pt x="396" y="20"/>
                        </a:lnTo>
                        <a:lnTo>
                          <a:pt x="412" y="23"/>
                        </a:lnTo>
                        <a:lnTo>
                          <a:pt x="426" y="30"/>
                        </a:lnTo>
                        <a:lnTo>
                          <a:pt x="441" y="38"/>
                        </a:lnTo>
                        <a:lnTo>
                          <a:pt x="454" y="49"/>
                        </a:lnTo>
                        <a:lnTo>
                          <a:pt x="468" y="60"/>
                        </a:lnTo>
                        <a:lnTo>
                          <a:pt x="481" y="75"/>
                        </a:lnTo>
                        <a:lnTo>
                          <a:pt x="494" y="91"/>
                        </a:lnTo>
                        <a:lnTo>
                          <a:pt x="506" y="107"/>
                        </a:lnTo>
                        <a:lnTo>
                          <a:pt x="517" y="126"/>
                        </a:lnTo>
                        <a:lnTo>
                          <a:pt x="530" y="147"/>
                        </a:lnTo>
                        <a:lnTo>
                          <a:pt x="541" y="167"/>
                        </a:lnTo>
                        <a:lnTo>
                          <a:pt x="563" y="212"/>
                        </a:lnTo>
                        <a:lnTo>
                          <a:pt x="587" y="260"/>
                        </a:lnTo>
                        <a:lnTo>
                          <a:pt x="633" y="361"/>
                        </a:lnTo>
                        <a:lnTo>
                          <a:pt x="658" y="412"/>
                        </a:lnTo>
                        <a:lnTo>
                          <a:pt x="684" y="461"/>
                        </a:lnTo>
                        <a:lnTo>
                          <a:pt x="697" y="486"/>
                        </a:lnTo>
                        <a:lnTo>
                          <a:pt x="710" y="510"/>
                        </a:lnTo>
                        <a:lnTo>
                          <a:pt x="725" y="532"/>
                        </a:lnTo>
                        <a:lnTo>
                          <a:pt x="741" y="554"/>
                        </a:lnTo>
                        <a:lnTo>
                          <a:pt x="757" y="574"/>
                        </a:lnTo>
                        <a:lnTo>
                          <a:pt x="773" y="595"/>
                        </a:lnTo>
                        <a:lnTo>
                          <a:pt x="790" y="613"/>
                        </a:lnTo>
                        <a:lnTo>
                          <a:pt x="808" y="629"/>
                        </a:lnTo>
                        <a:lnTo>
                          <a:pt x="809" y="510"/>
                        </a:lnTo>
                        <a:lnTo>
                          <a:pt x="790" y="471"/>
                        </a:lnTo>
                        <a:lnTo>
                          <a:pt x="771" y="431"/>
                        </a:lnTo>
                        <a:lnTo>
                          <a:pt x="732" y="346"/>
                        </a:lnTo>
                        <a:lnTo>
                          <a:pt x="712" y="303"/>
                        </a:lnTo>
                        <a:lnTo>
                          <a:pt x="690" y="261"/>
                        </a:lnTo>
                        <a:lnTo>
                          <a:pt x="668" y="220"/>
                        </a:lnTo>
                        <a:lnTo>
                          <a:pt x="644" y="181"/>
                        </a:lnTo>
                        <a:lnTo>
                          <a:pt x="632" y="162"/>
                        </a:lnTo>
                        <a:lnTo>
                          <a:pt x="618" y="144"/>
                        </a:lnTo>
                        <a:lnTo>
                          <a:pt x="605" y="126"/>
                        </a:lnTo>
                        <a:lnTo>
                          <a:pt x="591" y="110"/>
                        </a:lnTo>
                        <a:lnTo>
                          <a:pt x="578" y="94"/>
                        </a:lnTo>
                        <a:lnTo>
                          <a:pt x="562" y="79"/>
                        </a:lnTo>
                        <a:lnTo>
                          <a:pt x="548" y="66"/>
                        </a:lnTo>
                        <a:lnTo>
                          <a:pt x="532" y="52"/>
                        </a:lnTo>
                        <a:lnTo>
                          <a:pt x="515" y="41"/>
                        </a:lnTo>
                        <a:lnTo>
                          <a:pt x="498" y="31"/>
                        </a:lnTo>
                        <a:lnTo>
                          <a:pt x="480" y="22"/>
                        </a:lnTo>
                        <a:lnTo>
                          <a:pt x="461" y="14"/>
                        </a:lnTo>
                        <a:lnTo>
                          <a:pt x="442" y="9"/>
                        </a:lnTo>
                        <a:lnTo>
                          <a:pt x="423" y="4"/>
                        </a:lnTo>
                        <a:lnTo>
                          <a:pt x="401" y="1"/>
                        </a:lnTo>
                        <a:lnTo>
                          <a:pt x="380" y="0"/>
                        </a:lnTo>
                        <a:lnTo>
                          <a:pt x="380" y="1"/>
                        </a:lnTo>
                        <a:lnTo>
                          <a:pt x="363" y="1"/>
                        </a:lnTo>
                        <a:lnTo>
                          <a:pt x="345" y="2"/>
                        </a:lnTo>
                        <a:lnTo>
                          <a:pt x="329" y="5"/>
                        </a:lnTo>
                        <a:lnTo>
                          <a:pt x="313" y="9"/>
                        </a:lnTo>
                        <a:lnTo>
                          <a:pt x="297" y="13"/>
                        </a:lnTo>
                        <a:lnTo>
                          <a:pt x="282" y="20"/>
                        </a:lnTo>
                        <a:lnTo>
                          <a:pt x="268" y="27"/>
                        </a:lnTo>
                        <a:lnTo>
                          <a:pt x="253" y="33"/>
                        </a:lnTo>
                        <a:lnTo>
                          <a:pt x="240" y="42"/>
                        </a:lnTo>
                        <a:lnTo>
                          <a:pt x="225" y="51"/>
                        </a:lnTo>
                        <a:lnTo>
                          <a:pt x="213" y="61"/>
                        </a:lnTo>
                        <a:lnTo>
                          <a:pt x="199" y="73"/>
                        </a:lnTo>
                        <a:lnTo>
                          <a:pt x="187" y="84"/>
                        </a:lnTo>
                        <a:lnTo>
                          <a:pt x="176" y="96"/>
                        </a:lnTo>
                        <a:lnTo>
                          <a:pt x="152" y="123"/>
                        </a:lnTo>
                        <a:lnTo>
                          <a:pt x="129" y="151"/>
                        </a:lnTo>
                        <a:lnTo>
                          <a:pt x="109" y="181"/>
                        </a:lnTo>
                        <a:lnTo>
                          <a:pt x="89" y="214"/>
                        </a:lnTo>
                        <a:lnTo>
                          <a:pt x="70" y="246"/>
                        </a:lnTo>
                        <a:lnTo>
                          <a:pt x="52" y="280"/>
                        </a:lnTo>
                        <a:lnTo>
                          <a:pt x="34" y="315"/>
                        </a:lnTo>
                        <a:lnTo>
                          <a:pt x="0" y="384"/>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93" name="Freeform 87">
                    <a:extLst>
                      <a:ext uri="{FF2B5EF4-FFF2-40B4-BE49-F238E27FC236}">
                        <a16:creationId xmlns:a16="http://schemas.microsoft.com/office/drawing/2014/main" id="{2D4D016B-8CF0-41B6-9E0F-92231215779F}"/>
                      </a:ext>
                    </a:extLst>
                  </p:cNvPr>
                  <p:cNvSpPr>
                    <a:spLocks/>
                  </p:cNvSpPr>
                  <p:nvPr/>
                </p:nvSpPr>
                <p:spPr bwMode="auto">
                  <a:xfrm>
                    <a:off x="6601756" y="4762070"/>
                    <a:ext cx="1119182" cy="683511"/>
                  </a:xfrm>
                  <a:custGeom>
                    <a:avLst/>
                    <a:gdLst>
                      <a:gd name="T0" fmla="*/ 789 w 977"/>
                      <a:gd name="T1" fmla="*/ 682 h 700"/>
                      <a:gd name="T2" fmla="*/ 821 w 977"/>
                      <a:gd name="T3" fmla="*/ 673 h 700"/>
                      <a:gd name="T4" fmla="*/ 850 w 977"/>
                      <a:gd name="T5" fmla="*/ 654 h 700"/>
                      <a:gd name="T6" fmla="*/ 880 w 977"/>
                      <a:gd name="T7" fmla="*/ 626 h 700"/>
                      <a:gd name="T8" fmla="*/ 932 w 977"/>
                      <a:gd name="T9" fmla="*/ 549 h 700"/>
                      <a:gd name="T10" fmla="*/ 977 w 977"/>
                      <a:gd name="T11" fmla="*/ 609 h 700"/>
                      <a:gd name="T12" fmla="*/ 935 w 977"/>
                      <a:gd name="T13" fmla="*/ 647 h 700"/>
                      <a:gd name="T14" fmla="*/ 887 w 977"/>
                      <a:gd name="T15" fmla="*/ 676 h 700"/>
                      <a:gd name="T16" fmla="*/ 848 w 977"/>
                      <a:gd name="T17" fmla="*/ 691 h 700"/>
                      <a:gd name="T18" fmla="*/ 807 w 977"/>
                      <a:gd name="T19" fmla="*/ 698 h 700"/>
                      <a:gd name="T20" fmla="*/ 776 w 977"/>
                      <a:gd name="T21" fmla="*/ 700 h 700"/>
                      <a:gd name="T22" fmla="*/ 729 w 977"/>
                      <a:gd name="T23" fmla="*/ 695 h 700"/>
                      <a:gd name="T24" fmla="*/ 686 w 977"/>
                      <a:gd name="T25" fmla="*/ 683 h 700"/>
                      <a:gd name="T26" fmla="*/ 647 w 977"/>
                      <a:gd name="T27" fmla="*/ 663 h 700"/>
                      <a:gd name="T28" fmla="*/ 610 w 977"/>
                      <a:gd name="T29" fmla="*/ 636 h 700"/>
                      <a:gd name="T30" fmla="*/ 546 w 977"/>
                      <a:gd name="T31" fmla="*/ 567 h 700"/>
                      <a:gd name="T32" fmla="*/ 491 w 977"/>
                      <a:gd name="T33" fmla="*/ 483 h 700"/>
                      <a:gd name="T34" fmla="*/ 427 w 977"/>
                      <a:gd name="T35" fmla="*/ 359 h 700"/>
                      <a:gd name="T36" fmla="*/ 341 w 977"/>
                      <a:gd name="T37" fmla="*/ 176 h 700"/>
                      <a:gd name="T38" fmla="*/ 297 w 977"/>
                      <a:gd name="T39" fmla="*/ 102 h 700"/>
                      <a:gd name="T40" fmla="*/ 250 w 977"/>
                      <a:gd name="T41" fmla="*/ 49 h 700"/>
                      <a:gd name="T42" fmla="*/ 223 w 977"/>
                      <a:gd name="T43" fmla="*/ 31 h 700"/>
                      <a:gd name="T44" fmla="*/ 195 w 977"/>
                      <a:gd name="T45" fmla="*/ 21 h 700"/>
                      <a:gd name="T46" fmla="*/ 175 w 977"/>
                      <a:gd name="T47" fmla="*/ 18 h 700"/>
                      <a:gd name="T48" fmla="*/ 137 w 977"/>
                      <a:gd name="T49" fmla="*/ 25 h 700"/>
                      <a:gd name="T50" fmla="*/ 102 w 977"/>
                      <a:gd name="T51" fmla="*/ 45 h 700"/>
                      <a:gd name="T52" fmla="*/ 69 w 977"/>
                      <a:gd name="T53" fmla="*/ 78 h 700"/>
                      <a:gd name="T54" fmla="*/ 39 w 977"/>
                      <a:gd name="T55" fmla="*/ 118 h 700"/>
                      <a:gd name="T56" fmla="*/ 1 w 977"/>
                      <a:gd name="T57" fmla="*/ 68 h 700"/>
                      <a:gd name="T58" fmla="*/ 39 w 977"/>
                      <a:gd name="T59" fmla="*/ 40 h 700"/>
                      <a:gd name="T60" fmla="*/ 103 w 977"/>
                      <a:gd name="T61" fmla="*/ 11 h 700"/>
                      <a:gd name="T62" fmla="*/ 176 w 977"/>
                      <a:gd name="T63" fmla="*/ 0 h 700"/>
                      <a:gd name="T64" fmla="*/ 207 w 977"/>
                      <a:gd name="T65" fmla="*/ 3 h 700"/>
                      <a:gd name="T66" fmla="*/ 251 w 977"/>
                      <a:gd name="T67" fmla="*/ 13 h 700"/>
                      <a:gd name="T68" fmla="*/ 292 w 977"/>
                      <a:gd name="T69" fmla="*/ 31 h 700"/>
                      <a:gd name="T70" fmla="*/ 329 w 977"/>
                      <a:gd name="T71" fmla="*/ 55 h 700"/>
                      <a:gd name="T72" fmla="*/ 385 w 977"/>
                      <a:gd name="T73" fmla="*/ 108 h 700"/>
                      <a:gd name="T74" fmla="*/ 443 w 977"/>
                      <a:gd name="T75" fmla="*/ 188 h 700"/>
                      <a:gd name="T76" fmla="*/ 494 w 977"/>
                      <a:gd name="T77" fmla="*/ 278 h 700"/>
                      <a:gd name="T78" fmla="*/ 611 w 977"/>
                      <a:gd name="T79" fmla="*/ 524 h 700"/>
                      <a:gd name="T80" fmla="*/ 656 w 977"/>
                      <a:gd name="T81" fmla="*/ 598 h 700"/>
                      <a:gd name="T82" fmla="*/ 703 w 977"/>
                      <a:gd name="T83" fmla="*/ 651 h 700"/>
                      <a:gd name="T84" fmla="*/ 729 w 977"/>
                      <a:gd name="T85" fmla="*/ 669 h 700"/>
                      <a:gd name="T86" fmla="*/ 757 w 977"/>
                      <a:gd name="T87" fmla="*/ 679 h 700"/>
                      <a:gd name="T88" fmla="*/ 776 w 977"/>
                      <a:gd name="T89" fmla="*/ 682 h 7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996 w 10000"/>
                      <a:gd name="connsiteY64" fmla="*/ 300 h 10000"/>
                      <a:gd name="connsiteX65" fmla="*/ 1894 w 10000"/>
                      <a:gd name="connsiteY65" fmla="*/ 271 h 10000"/>
                      <a:gd name="connsiteX66" fmla="*/ 1791 w 10000"/>
                      <a:gd name="connsiteY66" fmla="*/ 257 h 10000"/>
                      <a:gd name="connsiteX67" fmla="*/ 1668 w 10000"/>
                      <a:gd name="connsiteY67" fmla="*/ 271 h 10000"/>
                      <a:gd name="connsiteX68" fmla="*/ 1525 w 10000"/>
                      <a:gd name="connsiteY68" fmla="*/ 314 h 10000"/>
                      <a:gd name="connsiteX69" fmla="*/ 1402 w 10000"/>
                      <a:gd name="connsiteY69" fmla="*/ 357 h 10000"/>
                      <a:gd name="connsiteX70" fmla="*/ 1279 w 10000"/>
                      <a:gd name="connsiteY70" fmla="*/ 443 h 10000"/>
                      <a:gd name="connsiteX71" fmla="*/ 1157 w 10000"/>
                      <a:gd name="connsiteY71" fmla="*/ 529 h 10000"/>
                      <a:gd name="connsiteX72" fmla="*/ 1044 w 10000"/>
                      <a:gd name="connsiteY72" fmla="*/ 643 h 10000"/>
                      <a:gd name="connsiteX73" fmla="*/ 931 w 10000"/>
                      <a:gd name="connsiteY73" fmla="*/ 786 h 10000"/>
                      <a:gd name="connsiteX74" fmla="*/ 809 w 10000"/>
                      <a:gd name="connsiteY74" fmla="*/ 929 h 10000"/>
                      <a:gd name="connsiteX75" fmla="*/ 706 w 10000"/>
                      <a:gd name="connsiteY75" fmla="*/ 1114 h 10000"/>
                      <a:gd name="connsiteX76" fmla="*/ 604 w 10000"/>
                      <a:gd name="connsiteY76" fmla="*/ 1286 h 10000"/>
                      <a:gd name="connsiteX77" fmla="*/ 491 w 10000"/>
                      <a:gd name="connsiteY77" fmla="*/ 1486 h 10000"/>
                      <a:gd name="connsiteX78" fmla="*/ 399 w 10000"/>
                      <a:gd name="connsiteY78" fmla="*/ 1686 h 10000"/>
                      <a:gd name="connsiteX79" fmla="*/ 194 w 10000"/>
                      <a:gd name="connsiteY79" fmla="*/ 2157 h 10000"/>
                      <a:gd name="connsiteX80" fmla="*/ 0 w 10000"/>
                      <a:gd name="connsiteY80" fmla="*/ 2643 h 10000"/>
                      <a:gd name="connsiteX81" fmla="*/ 10 w 10000"/>
                      <a:gd name="connsiteY81" fmla="*/ 971 h 10000"/>
                      <a:gd name="connsiteX82" fmla="*/ 205 w 10000"/>
                      <a:gd name="connsiteY82" fmla="*/ 757 h 10000"/>
                      <a:gd name="connsiteX83" fmla="*/ 399 w 10000"/>
                      <a:gd name="connsiteY83" fmla="*/ 571 h 10000"/>
                      <a:gd name="connsiteX84" fmla="*/ 604 w 10000"/>
                      <a:gd name="connsiteY84" fmla="*/ 386 h 10000"/>
                      <a:gd name="connsiteX85" fmla="*/ 819 w 10000"/>
                      <a:gd name="connsiteY85" fmla="*/ 257 h 10000"/>
                      <a:gd name="connsiteX86" fmla="*/ 1054 w 10000"/>
                      <a:gd name="connsiteY86" fmla="*/ 157 h 10000"/>
                      <a:gd name="connsiteX87" fmla="*/ 1300 w 10000"/>
                      <a:gd name="connsiteY87" fmla="*/ 71 h 10000"/>
                      <a:gd name="connsiteX88" fmla="*/ 1535 w 10000"/>
                      <a:gd name="connsiteY88" fmla="*/ 29 h 10000"/>
                      <a:gd name="connsiteX89" fmla="*/ 1801 w 10000"/>
                      <a:gd name="connsiteY89" fmla="*/ 0 h 10000"/>
                      <a:gd name="connsiteX90" fmla="*/ 1965 w 10000"/>
                      <a:gd name="connsiteY90" fmla="*/ 0 h 10000"/>
                      <a:gd name="connsiteX91" fmla="*/ 2119 w 10000"/>
                      <a:gd name="connsiteY91" fmla="*/ 43 h 10000"/>
                      <a:gd name="connsiteX92" fmla="*/ 2272 w 10000"/>
                      <a:gd name="connsiteY92" fmla="*/ 71 h 10000"/>
                      <a:gd name="connsiteX93" fmla="*/ 2426 w 10000"/>
                      <a:gd name="connsiteY93" fmla="*/ 114 h 10000"/>
                      <a:gd name="connsiteX94" fmla="*/ 2569 w 10000"/>
                      <a:gd name="connsiteY94" fmla="*/ 186 h 10000"/>
                      <a:gd name="connsiteX95" fmla="*/ 2712 w 10000"/>
                      <a:gd name="connsiteY95" fmla="*/ 257 h 10000"/>
                      <a:gd name="connsiteX96" fmla="*/ 2845 w 10000"/>
                      <a:gd name="connsiteY96" fmla="*/ 343 h 10000"/>
                      <a:gd name="connsiteX97" fmla="*/ 2989 w 10000"/>
                      <a:gd name="connsiteY97" fmla="*/ 443 h 10000"/>
                      <a:gd name="connsiteX98" fmla="*/ 3112 w 10000"/>
                      <a:gd name="connsiteY98" fmla="*/ 529 h 10000"/>
                      <a:gd name="connsiteX99" fmla="*/ 3234 w 10000"/>
                      <a:gd name="connsiteY99" fmla="*/ 657 h 10000"/>
                      <a:gd name="connsiteX100" fmla="*/ 3367 w 10000"/>
                      <a:gd name="connsiteY100" fmla="*/ 786 h 10000"/>
                      <a:gd name="connsiteX101" fmla="*/ 3490 w 10000"/>
                      <a:gd name="connsiteY101" fmla="*/ 914 h 10000"/>
                      <a:gd name="connsiteX102" fmla="*/ 3726 w 10000"/>
                      <a:gd name="connsiteY102" fmla="*/ 1200 h 10000"/>
                      <a:gd name="connsiteX103" fmla="*/ 3941 w 10000"/>
                      <a:gd name="connsiteY103" fmla="*/ 1543 h 10000"/>
                      <a:gd name="connsiteX104" fmla="*/ 4145 w 10000"/>
                      <a:gd name="connsiteY104" fmla="*/ 1900 h 10000"/>
                      <a:gd name="connsiteX105" fmla="*/ 4340 w 10000"/>
                      <a:gd name="connsiteY105" fmla="*/ 2286 h 10000"/>
                      <a:gd name="connsiteX106" fmla="*/ 4534 w 10000"/>
                      <a:gd name="connsiteY106" fmla="*/ 2686 h 10000"/>
                      <a:gd name="connsiteX107" fmla="*/ 4708 w 10000"/>
                      <a:gd name="connsiteY107" fmla="*/ 3100 h 10000"/>
                      <a:gd name="connsiteX108" fmla="*/ 4893 w 10000"/>
                      <a:gd name="connsiteY108" fmla="*/ 3529 h 10000"/>
                      <a:gd name="connsiteX109" fmla="*/ 5056 w 10000"/>
                      <a:gd name="connsiteY109" fmla="*/ 3971 h 10000"/>
                      <a:gd name="connsiteX110" fmla="*/ 5363 w 10000"/>
                      <a:gd name="connsiteY110" fmla="*/ 4871 h 10000"/>
                      <a:gd name="connsiteX111" fmla="*/ 5967 w 10000"/>
                      <a:gd name="connsiteY111" fmla="*/ 6657 h 10000"/>
                      <a:gd name="connsiteX112" fmla="*/ 6254 w 10000"/>
                      <a:gd name="connsiteY112" fmla="*/ 7486 h 10000"/>
                      <a:gd name="connsiteX113" fmla="*/ 6407 w 10000"/>
                      <a:gd name="connsiteY113" fmla="*/ 7843 h 10000"/>
                      <a:gd name="connsiteX114" fmla="*/ 6551 w 10000"/>
                      <a:gd name="connsiteY114" fmla="*/ 8214 h 10000"/>
                      <a:gd name="connsiteX115" fmla="*/ 6714 w 10000"/>
                      <a:gd name="connsiteY115" fmla="*/ 8543 h 10000"/>
                      <a:gd name="connsiteX116" fmla="*/ 6868 w 10000"/>
                      <a:gd name="connsiteY116" fmla="*/ 8829 h 10000"/>
                      <a:gd name="connsiteX117" fmla="*/ 7021 w 10000"/>
                      <a:gd name="connsiteY117" fmla="*/ 9100 h 10000"/>
                      <a:gd name="connsiteX118" fmla="*/ 7195 w 10000"/>
                      <a:gd name="connsiteY118" fmla="*/ 9300 h 10000"/>
                      <a:gd name="connsiteX119" fmla="*/ 7288 w 10000"/>
                      <a:gd name="connsiteY119" fmla="*/ 9400 h 10000"/>
                      <a:gd name="connsiteX120" fmla="*/ 7369 w 10000"/>
                      <a:gd name="connsiteY120" fmla="*/ 9500 h 10000"/>
                      <a:gd name="connsiteX121" fmla="*/ 7462 w 10000"/>
                      <a:gd name="connsiteY121" fmla="*/ 9557 h 10000"/>
                      <a:gd name="connsiteX122" fmla="*/ 7554 w 10000"/>
                      <a:gd name="connsiteY122" fmla="*/ 9629 h 10000"/>
                      <a:gd name="connsiteX123" fmla="*/ 7646 w 10000"/>
                      <a:gd name="connsiteY123" fmla="*/ 9671 h 10000"/>
                      <a:gd name="connsiteX124" fmla="*/ 7748 w 10000"/>
                      <a:gd name="connsiteY124" fmla="*/ 9700 h 10000"/>
                      <a:gd name="connsiteX125" fmla="*/ 7851 w 10000"/>
                      <a:gd name="connsiteY125" fmla="*/ 9743 h 10000"/>
                      <a:gd name="connsiteX126" fmla="*/ 7943 w 10000"/>
                      <a:gd name="connsiteY126"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996 w 10000"/>
                      <a:gd name="connsiteY64" fmla="*/ 300 h 10000"/>
                      <a:gd name="connsiteX65" fmla="*/ 1791 w 10000"/>
                      <a:gd name="connsiteY65" fmla="*/ 257 h 10000"/>
                      <a:gd name="connsiteX66" fmla="*/ 1668 w 10000"/>
                      <a:gd name="connsiteY66" fmla="*/ 271 h 10000"/>
                      <a:gd name="connsiteX67" fmla="*/ 1525 w 10000"/>
                      <a:gd name="connsiteY67" fmla="*/ 314 h 10000"/>
                      <a:gd name="connsiteX68" fmla="*/ 1402 w 10000"/>
                      <a:gd name="connsiteY68" fmla="*/ 357 h 10000"/>
                      <a:gd name="connsiteX69" fmla="*/ 1279 w 10000"/>
                      <a:gd name="connsiteY69" fmla="*/ 443 h 10000"/>
                      <a:gd name="connsiteX70" fmla="*/ 1157 w 10000"/>
                      <a:gd name="connsiteY70" fmla="*/ 529 h 10000"/>
                      <a:gd name="connsiteX71" fmla="*/ 1044 w 10000"/>
                      <a:gd name="connsiteY71" fmla="*/ 643 h 10000"/>
                      <a:gd name="connsiteX72" fmla="*/ 931 w 10000"/>
                      <a:gd name="connsiteY72" fmla="*/ 786 h 10000"/>
                      <a:gd name="connsiteX73" fmla="*/ 809 w 10000"/>
                      <a:gd name="connsiteY73" fmla="*/ 929 h 10000"/>
                      <a:gd name="connsiteX74" fmla="*/ 706 w 10000"/>
                      <a:gd name="connsiteY74" fmla="*/ 1114 h 10000"/>
                      <a:gd name="connsiteX75" fmla="*/ 604 w 10000"/>
                      <a:gd name="connsiteY75" fmla="*/ 1286 h 10000"/>
                      <a:gd name="connsiteX76" fmla="*/ 491 w 10000"/>
                      <a:gd name="connsiteY76" fmla="*/ 1486 h 10000"/>
                      <a:gd name="connsiteX77" fmla="*/ 399 w 10000"/>
                      <a:gd name="connsiteY77" fmla="*/ 1686 h 10000"/>
                      <a:gd name="connsiteX78" fmla="*/ 194 w 10000"/>
                      <a:gd name="connsiteY78" fmla="*/ 2157 h 10000"/>
                      <a:gd name="connsiteX79" fmla="*/ 0 w 10000"/>
                      <a:gd name="connsiteY79" fmla="*/ 2643 h 10000"/>
                      <a:gd name="connsiteX80" fmla="*/ 10 w 10000"/>
                      <a:gd name="connsiteY80" fmla="*/ 971 h 10000"/>
                      <a:gd name="connsiteX81" fmla="*/ 205 w 10000"/>
                      <a:gd name="connsiteY81" fmla="*/ 757 h 10000"/>
                      <a:gd name="connsiteX82" fmla="*/ 399 w 10000"/>
                      <a:gd name="connsiteY82" fmla="*/ 571 h 10000"/>
                      <a:gd name="connsiteX83" fmla="*/ 604 w 10000"/>
                      <a:gd name="connsiteY83" fmla="*/ 386 h 10000"/>
                      <a:gd name="connsiteX84" fmla="*/ 819 w 10000"/>
                      <a:gd name="connsiteY84" fmla="*/ 257 h 10000"/>
                      <a:gd name="connsiteX85" fmla="*/ 1054 w 10000"/>
                      <a:gd name="connsiteY85" fmla="*/ 157 h 10000"/>
                      <a:gd name="connsiteX86" fmla="*/ 1300 w 10000"/>
                      <a:gd name="connsiteY86" fmla="*/ 71 h 10000"/>
                      <a:gd name="connsiteX87" fmla="*/ 1535 w 10000"/>
                      <a:gd name="connsiteY87" fmla="*/ 29 h 10000"/>
                      <a:gd name="connsiteX88" fmla="*/ 1801 w 10000"/>
                      <a:gd name="connsiteY88" fmla="*/ 0 h 10000"/>
                      <a:gd name="connsiteX89" fmla="*/ 1965 w 10000"/>
                      <a:gd name="connsiteY89" fmla="*/ 0 h 10000"/>
                      <a:gd name="connsiteX90" fmla="*/ 2119 w 10000"/>
                      <a:gd name="connsiteY90" fmla="*/ 43 h 10000"/>
                      <a:gd name="connsiteX91" fmla="*/ 2272 w 10000"/>
                      <a:gd name="connsiteY91" fmla="*/ 71 h 10000"/>
                      <a:gd name="connsiteX92" fmla="*/ 2426 w 10000"/>
                      <a:gd name="connsiteY92" fmla="*/ 114 h 10000"/>
                      <a:gd name="connsiteX93" fmla="*/ 2569 w 10000"/>
                      <a:gd name="connsiteY93" fmla="*/ 186 h 10000"/>
                      <a:gd name="connsiteX94" fmla="*/ 2712 w 10000"/>
                      <a:gd name="connsiteY94" fmla="*/ 257 h 10000"/>
                      <a:gd name="connsiteX95" fmla="*/ 2845 w 10000"/>
                      <a:gd name="connsiteY95" fmla="*/ 343 h 10000"/>
                      <a:gd name="connsiteX96" fmla="*/ 2989 w 10000"/>
                      <a:gd name="connsiteY96" fmla="*/ 443 h 10000"/>
                      <a:gd name="connsiteX97" fmla="*/ 3112 w 10000"/>
                      <a:gd name="connsiteY97" fmla="*/ 529 h 10000"/>
                      <a:gd name="connsiteX98" fmla="*/ 3234 w 10000"/>
                      <a:gd name="connsiteY98" fmla="*/ 657 h 10000"/>
                      <a:gd name="connsiteX99" fmla="*/ 3367 w 10000"/>
                      <a:gd name="connsiteY99" fmla="*/ 786 h 10000"/>
                      <a:gd name="connsiteX100" fmla="*/ 3490 w 10000"/>
                      <a:gd name="connsiteY100" fmla="*/ 914 h 10000"/>
                      <a:gd name="connsiteX101" fmla="*/ 3726 w 10000"/>
                      <a:gd name="connsiteY101" fmla="*/ 1200 h 10000"/>
                      <a:gd name="connsiteX102" fmla="*/ 3941 w 10000"/>
                      <a:gd name="connsiteY102" fmla="*/ 1543 h 10000"/>
                      <a:gd name="connsiteX103" fmla="*/ 4145 w 10000"/>
                      <a:gd name="connsiteY103" fmla="*/ 1900 h 10000"/>
                      <a:gd name="connsiteX104" fmla="*/ 4340 w 10000"/>
                      <a:gd name="connsiteY104" fmla="*/ 2286 h 10000"/>
                      <a:gd name="connsiteX105" fmla="*/ 4534 w 10000"/>
                      <a:gd name="connsiteY105" fmla="*/ 2686 h 10000"/>
                      <a:gd name="connsiteX106" fmla="*/ 4708 w 10000"/>
                      <a:gd name="connsiteY106" fmla="*/ 3100 h 10000"/>
                      <a:gd name="connsiteX107" fmla="*/ 4893 w 10000"/>
                      <a:gd name="connsiteY107" fmla="*/ 3529 h 10000"/>
                      <a:gd name="connsiteX108" fmla="*/ 5056 w 10000"/>
                      <a:gd name="connsiteY108" fmla="*/ 3971 h 10000"/>
                      <a:gd name="connsiteX109" fmla="*/ 5363 w 10000"/>
                      <a:gd name="connsiteY109" fmla="*/ 4871 h 10000"/>
                      <a:gd name="connsiteX110" fmla="*/ 5967 w 10000"/>
                      <a:gd name="connsiteY110" fmla="*/ 6657 h 10000"/>
                      <a:gd name="connsiteX111" fmla="*/ 6254 w 10000"/>
                      <a:gd name="connsiteY111" fmla="*/ 7486 h 10000"/>
                      <a:gd name="connsiteX112" fmla="*/ 6407 w 10000"/>
                      <a:gd name="connsiteY112" fmla="*/ 7843 h 10000"/>
                      <a:gd name="connsiteX113" fmla="*/ 6551 w 10000"/>
                      <a:gd name="connsiteY113" fmla="*/ 8214 h 10000"/>
                      <a:gd name="connsiteX114" fmla="*/ 6714 w 10000"/>
                      <a:gd name="connsiteY114" fmla="*/ 8543 h 10000"/>
                      <a:gd name="connsiteX115" fmla="*/ 6868 w 10000"/>
                      <a:gd name="connsiteY115" fmla="*/ 8829 h 10000"/>
                      <a:gd name="connsiteX116" fmla="*/ 7021 w 10000"/>
                      <a:gd name="connsiteY116" fmla="*/ 9100 h 10000"/>
                      <a:gd name="connsiteX117" fmla="*/ 7195 w 10000"/>
                      <a:gd name="connsiteY117" fmla="*/ 9300 h 10000"/>
                      <a:gd name="connsiteX118" fmla="*/ 7288 w 10000"/>
                      <a:gd name="connsiteY118" fmla="*/ 9400 h 10000"/>
                      <a:gd name="connsiteX119" fmla="*/ 7369 w 10000"/>
                      <a:gd name="connsiteY119" fmla="*/ 9500 h 10000"/>
                      <a:gd name="connsiteX120" fmla="*/ 7462 w 10000"/>
                      <a:gd name="connsiteY120" fmla="*/ 9557 h 10000"/>
                      <a:gd name="connsiteX121" fmla="*/ 7554 w 10000"/>
                      <a:gd name="connsiteY121" fmla="*/ 9629 h 10000"/>
                      <a:gd name="connsiteX122" fmla="*/ 7646 w 10000"/>
                      <a:gd name="connsiteY122" fmla="*/ 9671 h 10000"/>
                      <a:gd name="connsiteX123" fmla="*/ 7748 w 10000"/>
                      <a:gd name="connsiteY123" fmla="*/ 9700 h 10000"/>
                      <a:gd name="connsiteX124" fmla="*/ 7851 w 10000"/>
                      <a:gd name="connsiteY124" fmla="*/ 9743 h 10000"/>
                      <a:gd name="connsiteX125" fmla="*/ 7943 w 10000"/>
                      <a:gd name="connsiteY125"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996 w 10000"/>
                      <a:gd name="connsiteY64" fmla="*/ 300 h 10000"/>
                      <a:gd name="connsiteX65" fmla="*/ 1791 w 10000"/>
                      <a:gd name="connsiteY65" fmla="*/ 257 h 10000"/>
                      <a:gd name="connsiteX66" fmla="*/ 1668 w 10000"/>
                      <a:gd name="connsiteY66" fmla="*/ 271 h 10000"/>
                      <a:gd name="connsiteX67" fmla="*/ 1525 w 10000"/>
                      <a:gd name="connsiteY67" fmla="*/ 314 h 10000"/>
                      <a:gd name="connsiteX68" fmla="*/ 1402 w 10000"/>
                      <a:gd name="connsiteY68" fmla="*/ 357 h 10000"/>
                      <a:gd name="connsiteX69" fmla="*/ 1279 w 10000"/>
                      <a:gd name="connsiteY69" fmla="*/ 443 h 10000"/>
                      <a:gd name="connsiteX70" fmla="*/ 1157 w 10000"/>
                      <a:gd name="connsiteY70" fmla="*/ 529 h 10000"/>
                      <a:gd name="connsiteX71" fmla="*/ 1044 w 10000"/>
                      <a:gd name="connsiteY71" fmla="*/ 643 h 10000"/>
                      <a:gd name="connsiteX72" fmla="*/ 931 w 10000"/>
                      <a:gd name="connsiteY72" fmla="*/ 786 h 10000"/>
                      <a:gd name="connsiteX73" fmla="*/ 809 w 10000"/>
                      <a:gd name="connsiteY73" fmla="*/ 929 h 10000"/>
                      <a:gd name="connsiteX74" fmla="*/ 706 w 10000"/>
                      <a:gd name="connsiteY74" fmla="*/ 1114 h 10000"/>
                      <a:gd name="connsiteX75" fmla="*/ 604 w 10000"/>
                      <a:gd name="connsiteY75" fmla="*/ 1286 h 10000"/>
                      <a:gd name="connsiteX76" fmla="*/ 491 w 10000"/>
                      <a:gd name="connsiteY76" fmla="*/ 1486 h 10000"/>
                      <a:gd name="connsiteX77" fmla="*/ 399 w 10000"/>
                      <a:gd name="connsiteY77" fmla="*/ 1686 h 10000"/>
                      <a:gd name="connsiteX78" fmla="*/ 194 w 10000"/>
                      <a:gd name="connsiteY78" fmla="*/ 2157 h 10000"/>
                      <a:gd name="connsiteX79" fmla="*/ 0 w 10000"/>
                      <a:gd name="connsiteY79" fmla="*/ 2643 h 10000"/>
                      <a:gd name="connsiteX80" fmla="*/ 10 w 10000"/>
                      <a:gd name="connsiteY80" fmla="*/ 971 h 10000"/>
                      <a:gd name="connsiteX81" fmla="*/ 205 w 10000"/>
                      <a:gd name="connsiteY81" fmla="*/ 757 h 10000"/>
                      <a:gd name="connsiteX82" fmla="*/ 399 w 10000"/>
                      <a:gd name="connsiteY82" fmla="*/ 571 h 10000"/>
                      <a:gd name="connsiteX83" fmla="*/ 604 w 10000"/>
                      <a:gd name="connsiteY83" fmla="*/ 386 h 10000"/>
                      <a:gd name="connsiteX84" fmla="*/ 819 w 10000"/>
                      <a:gd name="connsiteY84" fmla="*/ 257 h 10000"/>
                      <a:gd name="connsiteX85" fmla="*/ 1054 w 10000"/>
                      <a:gd name="connsiteY85" fmla="*/ 157 h 10000"/>
                      <a:gd name="connsiteX86" fmla="*/ 1300 w 10000"/>
                      <a:gd name="connsiteY86" fmla="*/ 71 h 10000"/>
                      <a:gd name="connsiteX87" fmla="*/ 1535 w 10000"/>
                      <a:gd name="connsiteY87" fmla="*/ 29 h 10000"/>
                      <a:gd name="connsiteX88" fmla="*/ 1801 w 10000"/>
                      <a:gd name="connsiteY88" fmla="*/ 0 h 10000"/>
                      <a:gd name="connsiteX89" fmla="*/ 1965 w 10000"/>
                      <a:gd name="connsiteY89" fmla="*/ 0 h 10000"/>
                      <a:gd name="connsiteX90" fmla="*/ 2272 w 10000"/>
                      <a:gd name="connsiteY90" fmla="*/ 71 h 10000"/>
                      <a:gd name="connsiteX91" fmla="*/ 2426 w 10000"/>
                      <a:gd name="connsiteY91" fmla="*/ 114 h 10000"/>
                      <a:gd name="connsiteX92" fmla="*/ 2569 w 10000"/>
                      <a:gd name="connsiteY92" fmla="*/ 186 h 10000"/>
                      <a:gd name="connsiteX93" fmla="*/ 2712 w 10000"/>
                      <a:gd name="connsiteY93" fmla="*/ 257 h 10000"/>
                      <a:gd name="connsiteX94" fmla="*/ 2845 w 10000"/>
                      <a:gd name="connsiteY94" fmla="*/ 343 h 10000"/>
                      <a:gd name="connsiteX95" fmla="*/ 2989 w 10000"/>
                      <a:gd name="connsiteY95" fmla="*/ 443 h 10000"/>
                      <a:gd name="connsiteX96" fmla="*/ 3112 w 10000"/>
                      <a:gd name="connsiteY96" fmla="*/ 529 h 10000"/>
                      <a:gd name="connsiteX97" fmla="*/ 3234 w 10000"/>
                      <a:gd name="connsiteY97" fmla="*/ 657 h 10000"/>
                      <a:gd name="connsiteX98" fmla="*/ 3367 w 10000"/>
                      <a:gd name="connsiteY98" fmla="*/ 786 h 10000"/>
                      <a:gd name="connsiteX99" fmla="*/ 3490 w 10000"/>
                      <a:gd name="connsiteY99" fmla="*/ 914 h 10000"/>
                      <a:gd name="connsiteX100" fmla="*/ 3726 w 10000"/>
                      <a:gd name="connsiteY100" fmla="*/ 1200 h 10000"/>
                      <a:gd name="connsiteX101" fmla="*/ 3941 w 10000"/>
                      <a:gd name="connsiteY101" fmla="*/ 1543 h 10000"/>
                      <a:gd name="connsiteX102" fmla="*/ 4145 w 10000"/>
                      <a:gd name="connsiteY102" fmla="*/ 1900 h 10000"/>
                      <a:gd name="connsiteX103" fmla="*/ 4340 w 10000"/>
                      <a:gd name="connsiteY103" fmla="*/ 2286 h 10000"/>
                      <a:gd name="connsiteX104" fmla="*/ 4534 w 10000"/>
                      <a:gd name="connsiteY104" fmla="*/ 2686 h 10000"/>
                      <a:gd name="connsiteX105" fmla="*/ 4708 w 10000"/>
                      <a:gd name="connsiteY105" fmla="*/ 3100 h 10000"/>
                      <a:gd name="connsiteX106" fmla="*/ 4893 w 10000"/>
                      <a:gd name="connsiteY106" fmla="*/ 3529 h 10000"/>
                      <a:gd name="connsiteX107" fmla="*/ 5056 w 10000"/>
                      <a:gd name="connsiteY107" fmla="*/ 3971 h 10000"/>
                      <a:gd name="connsiteX108" fmla="*/ 5363 w 10000"/>
                      <a:gd name="connsiteY108" fmla="*/ 4871 h 10000"/>
                      <a:gd name="connsiteX109" fmla="*/ 5967 w 10000"/>
                      <a:gd name="connsiteY109" fmla="*/ 6657 h 10000"/>
                      <a:gd name="connsiteX110" fmla="*/ 6254 w 10000"/>
                      <a:gd name="connsiteY110" fmla="*/ 7486 h 10000"/>
                      <a:gd name="connsiteX111" fmla="*/ 6407 w 10000"/>
                      <a:gd name="connsiteY111" fmla="*/ 7843 h 10000"/>
                      <a:gd name="connsiteX112" fmla="*/ 6551 w 10000"/>
                      <a:gd name="connsiteY112" fmla="*/ 8214 h 10000"/>
                      <a:gd name="connsiteX113" fmla="*/ 6714 w 10000"/>
                      <a:gd name="connsiteY113" fmla="*/ 8543 h 10000"/>
                      <a:gd name="connsiteX114" fmla="*/ 6868 w 10000"/>
                      <a:gd name="connsiteY114" fmla="*/ 8829 h 10000"/>
                      <a:gd name="connsiteX115" fmla="*/ 7021 w 10000"/>
                      <a:gd name="connsiteY115" fmla="*/ 9100 h 10000"/>
                      <a:gd name="connsiteX116" fmla="*/ 7195 w 10000"/>
                      <a:gd name="connsiteY116" fmla="*/ 9300 h 10000"/>
                      <a:gd name="connsiteX117" fmla="*/ 7288 w 10000"/>
                      <a:gd name="connsiteY117" fmla="*/ 9400 h 10000"/>
                      <a:gd name="connsiteX118" fmla="*/ 7369 w 10000"/>
                      <a:gd name="connsiteY118" fmla="*/ 9500 h 10000"/>
                      <a:gd name="connsiteX119" fmla="*/ 7462 w 10000"/>
                      <a:gd name="connsiteY119" fmla="*/ 9557 h 10000"/>
                      <a:gd name="connsiteX120" fmla="*/ 7554 w 10000"/>
                      <a:gd name="connsiteY120" fmla="*/ 9629 h 10000"/>
                      <a:gd name="connsiteX121" fmla="*/ 7646 w 10000"/>
                      <a:gd name="connsiteY121" fmla="*/ 9671 h 10000"/>
                      <a:gd name="connsiteX122" fmla="*/ 7748 w 10000"/>
                      <a:gd name="connsiteY122" fmla="*/ 9700 h 10000"/>
                      <a:gd name="connsiteX123" fmla="*/ 7851 w 10000"/>
                      <a:gd name="connsiteY123" fmla="*/ 9743 h 10000"/>
                      <a:gd name="connsiteX124" fmla="*/ 7943 w 10000"/>
                      <a:gd name="connsiteY124"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791 w 10000"/>
                      <a:gd name="connsiteY64" fmla="*/ 257 h 10000"/>
                      <a:gd name="connsiteX65" fmla="*/ 1668 w 10000"/>
                      <a:gd name="connsiteY65" fmla="*/ 271 h 10000"/>
                      <a:gd name="connsiteX66" fmla="*/ 1525 w 10000"/>
                      <a:gd name="connsiteY66" fmla="*/ 314 h 10000"/>
                      <a:gd name="connsiteX67" fmla="*/ 1402 w 10000"/>
                      <a:gd name="connsiteY67" fmla="*/ 357 h 10000"/>
                      <a:gd name="connsiteX68" fmla="*/ 1279 w 10000"/>
                      <a:gd name="connsiteY68" fmla="*/ 443 h 10000"/>
                      <a:gd name="connsiteX69" fmla="*/ 1157 w 10000"/>
                      <a:gd name="connsiteY69" fmla="*/ 529 h 10000"/>
                      <a:gd name="connsiteX70" fmla="*/ 1044 w 10000"/>
                      <a:gd name="connsiteY70" fmla="*/ 643 h 10000"/>
                      <a:gd name="connsiteX71" fmla="*/ 931 w 10000"/>
                      <a:gd name="connsiteY71" fmla="*/ 786 h 10000"/>
                      <a:gd name="connsiteX72" fmla="*/ 809 w 10000"/>
                      <a:gd name="connsiteY72" fmla="*/ 929 h 10000"/>
                      <a:gd name="connsiteX73" fmla="*/ 706 w 10000"/>
                      <a:gd name="connsiteY73" fmla="*/ 1114 h 10000"/>
                      <a:gd name="connsiteX74" fmla="*/ 604 w 10000"/>
                      <a:gd name="connsiteY74" fmla="*/ 1286 h 10000"/>
                      <a:gd name="connsiteX75" fmla="*/ 491 w 10000"/>
                      <a:gd name="connsiteY75" fmla="*/ 1486 h 10000"/>
                      <a:gd name="connsiteX76" fmla="*/ 399 w 10000"/>
                      <a:gd name="connsiteY76" fmla="*/ 1686 h 10000"/>
                      <a:gd name="connsiteX77" fmla="*/ 194 w 10000"/>
                      <a:gd name="connsiteY77" fmla="*/ 2157 h 10000"/>
                      <a:gd name="connsiteX78" fmla="*/ 0 w 10000"/>
                      <a:gd name="connsiteY78" fmla="*/ 2643 h 10000"/>
                      <a:gd name="connsiteX79" fmla="*/ 10 w 10000"/>
                      <a:gd name="connsiteY79" fmla="*/ 971 h 10000"/>
                      <a:gd name="connsiteX80" fmla="*/ 205 w 10000"/>
                      <a:gd name="connsiteY80" fmla="*/ 757 h 10000"/>
                      <a:gd name="connsiteX81" fmla="*/ 399 w 10000"/>
                      <a:gd name="connsiteY81" fmla="*/ 571 h 10000"/>
                      <a:gd name="connsiteX82" fmla="*/ 604 w 10000"/>
                      <a:gd name="connsiteY82" fmla="*/ 386 h 10000"/>
                      <a:gd name="connsiteX83" fmla="*/ 819 w 10000"/>
                      <a:gd name="connsiteY83" fmla="*/ 257 h 10000"/>
                      <a:gd name="connsiteX84" fmla="*/ 1054 w 10000"/>
                      <a:gd name="connsiteY84" fmla="*/ 157 h 10000"/>
                      <a:gd name="connsiteX85" fmla="*/ 1300 w 10000"/>
                      <a:gd name="connsiteY85" fmla="*/ 71 h 10000"/>
                      <a:gd name="connsiteX86" fmla="*/ 1535 w 10000"/>
                      <a:gd name="connsiteY86" fmla="*/ 29 h 10000"/>
                      <a:gd name="connsiteX87" fmla="*/ 1801 w 10000"/>
                      <a:gd name="connsiteY87" fmla="*/ 0 h 10000"/>
                      <a:gd name="connsiteX88" fmla="*/ 1965 w 10000"/>
                      <a:gd name="connsiteY88" fmla="*/ 0 h 10000"/>
                      <a:gd name="connsiteX89" fmla="*/ 2272 w 10000"/>
                      <a:gd name="connsiteY89" fmla="*/ 71 h 10000"/>
                      <a:gd name="connsiteX90" fmla="*/ 2426 w 10000"/>
                      <a:gd name="connsiteY90" fmla="*/ 114 h 10000"/>
                      <a:gd name="connsiteX91" fmla="*/ 2569 w 10000"/>
                      <a:gd name="connsiteY91" fmla="*/ 186 h 10000"/>
                      <a:gd name="connsiteX92" fmla="*/ 2712 w 10000"/>
                      <a:gd name="connsiteY92" fmla="*/ 257 h 10000"/>
                      <a:gd name="connsiteX93" fmla="*/ 2845 w 10000"/>
                      <a:gd name="connsiteY93" fmla="*/ 343 h 10000"/>
                      <a:gd name="connsiteX94" fmla="*/ 2989 w 10000"/>
                      <a:gd name="connsiteY94" fmla="*/ 443 h 10000"/>
                      <a:gd name="connsiteX95" fmla="*/ 3112 w 10000"/>
                      <a:gd name="connsiteY95" fmla="*/ 529 h 10000"/>
                      <a:gd name="connsiteX96" fmla="*/ 3234 w 10000"/>
                      <a:gd name="connsiteY96" fmla="*/ 657 h 10000"/>
                      <a:gd name="connsiteX97" fmla="*/ 3367 w 10000"/>
                      <a:gd name="connsiteY97" fmla="*/ 786 h 10000"/>
                      <a:gd name="connsiteX98" fmla="*/ 3490 w 10000"/>
                      <a:gd name="connsiteY98" fmla="*/ 914 h 10000"/>
                      <a:gd name="connsiteX99" fmla="*/ 3726 w 10000"/>
                      <a:gd name="connsiteY99" fmla="*/ 1200 h 10000"/>
                      <a:gd name="connsiteX100" fmla="*/ 3941 w 10000"/>
                      <a:gd name="connsiteY100" fmla="*/ 1543 h 10000"/>
                      <a:gd name="connsiteX101" fmla="*/ 4145 w 10000"/>
                      <a:gd name="connsiteY101" fmla="*/ 1900 h 10000"/>
                      <a:gd name="connsiteX102" fmla="*/ 4340 w 10000"/>
                      <a:gd name="connsiteY102" fmla="*/ 2286 h 10000"/>
                      <a:gd name="connsiteX103" fmla="*/ 4534 w 10000"/>
                      <a:gd name="connsiteY103" fmla="*/ 2686 h 10000"/>
                      <a:gd name="connsiteX104" fmla="*/ 4708 w 10000"/>
                      <a:gd name="connsiteY104" fmla="*/ 3100 h 10000"/>
                      <a:gd name="connsiteX105" fmla="*/ 4893 w 10000"/>
                      <a:gd name="connsiteY105" fmla="*/ 3529 h 10000"/>
                      <a:gd name="connsiteX106" fmla="*/ 5056 w 10000"/>
                      <a:gd name="connsiteY106" fmla="*/ 3971 h 10000"/>
                      <a:gd name="connsiteX107" fmla="*/ 5363 w 10000"/>
                      <a:gd name="connsiteY107" fmla="*/ 4871 h 10000"/>
                      <a:gd name="connsiteX108" fmla="*/ 5967 w 10000"/>
                      <a:gd name="connsiteY108" fmla="*/ 6657 h 10000"/>
                      <a:gd name="connsiteX109" fmla="*/ 6254 w 10000"/>
                      <a:gd name="connsiteY109" fmla="*/ 7486 h 10000"/>
                      <a:gd name="connsiteX110" fmla="*/ 6407 w 10000"/>
                      <a:gd name="connsiteY110" fmla="*/ 7843 h 10000"/>
                      <a:gd name="connsiteX111" fmla="*/ 6551 w 10000"/>
                      <a:gd name="connsiteY111" fmla="*/ 8214 h 10000"/>
                      <a:gd name="connsiteX112" fmla="*/ 6714 w 10000"/>
                      <a:gd name="connsiteY112" fmla="*/ 8543 h 10000"/>
                      <a:gd name="connsiteX113" fmla="*/ 6868 w 10000"/>
                      <a:gd name="connsiteY113" fmla="*/ 8829 h 10000"/>
                      <a:gd name="connsiteX114" fmla="*/ 7021 w 10000"/>
                      <a:gd name="connsiteY114" fmla="*/ 9100 h 10000"/>
                      <a:gd name="connsiteX115" fmla="*/ 7195 w 10000"/>
                      <a:gd name="connsiteY115" fmla="*/ 9300 h 10000"/>
                      <a:gd name="connsiteX116" fmla="*/ 7288 w 10000"/>
                      <a:gd name="connsiteY116" fmla="*/ 9400 h 10000"/>
                      <a:gd name="connsiteX117" fmla="*/ 7369 w 10000"/>
                      <a:gd name="connsiteY117" fmla="*/ 9500 h 10000"/>
                      <a:gd name="connsiteX118" fmla="*/ 7462 w 10000"/>
                      <a:gd name="connsiteY118" fmla="*/ 9557 h 10000"/>
                      <a:gd name="connsiteX119" fmla="*/ 7554 w 10000"/>
                      <a:gd name="connsiteY119" fmla="*/ 9629 h 10000"/>
                      <a:gd name="connsiteX120" fmla="*/ 7646 w 10000"/>
                      <a:gd name="connsiteY120" fmla="*/ 9671 h 10000"/>
                      <a:gd name="connsiteX121" fmla="*/ 7748 w 10000"/>
                      <a:gd name="connsiteY121" fmla="*/ 9700 h 10000"/>
                      <a:gd name="connsiteX122" fmla="*/ 7851 w 10000"/>
                      <a:gd name="connsiteY122" fmla="*/ 9743 h 10000"/>
                      <a:gd name="connsiteX123" fmla="*/ 7943 w 10000"/>
                      <a:gd name="connsiteY123"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791 w 10000"/>
                      <a:gd name="connsiteY64" fmla="*/ 257 h 10000"/>
                      <a:gd name="connsiteX65" fmla="*/ 1668 w 10000"/>
                      <a:gd name="connsiteY65" fmla="*/ 271 h 10000"/>
                      <a:gd name="connsiteX66" fmla="*/ 1525 w 10000"/>
                      <a:gd name="connsiteY66" fmla="*/ 314 h 10000"/>
                      <a:gd name="connsiteX67" fmla="*/ 1402 w 10000"/>
                      <a:gd name="connsiteY67" fmla="*/ 357 h 10000"/>
                      <a:gd name="connsiteX68" fmla="*/ 1279 w 10000"/>
                      <a:gd name="connsiteY68" fmla="*/ 443 h 10000"/>
                      <a:gd name="connsiteX69" fmla="*/ 1157 w 10000"/>
                      <a:gd name="connsiteY69" fmla="*/ 529 h 10000"/>
                      <a:gd name="connsiteX70" fmla="*/ 1044 w 10000"/>
                      <a:gd name="connsiteY70" fmla="*/ 643 h 10000"/>
                      <a:gd name="connsiteX71" fmla="*/ 931 w 10000"/>
                      <a:gd name="connsiteY71" fmla="*/ 786 h 10000"/>
                      <a:gd name="connsiteX72" fmla="*/ 809 w 10000"/>
                      <a:gd name="connsiteY72" fmla="*/ 929 h 10000"/>
                      <a:gd name="connsiteX73" fmla="*/ 706 w 10000"/>
                      <a:gd name="connsiteY73" fmla="*/ 1114 h 10000"/>
                      <a:gd name="connsiteX74" fmla="*/ 604 w 10000"/>
                      <a:gd name="connsiteY74" fmla="*/ 1286 h 10000"/>
                      <a:gd name="connsiteX75" fmla="*/ 491 w 10000"/>
                      <a:gd name="connsiteY75" fmla="*/ 1486 h 10000"/>
                      <a:gd name="connsiteX76" fmla="*/ 399 w 10000"/>
                      <a:gd name="connsiteY76" fmla="*/ 1686 h 10000"/>
                      <a:gd name="connsiteX77" fmla="*/ 194 w 10000"/>
                      <a:gd name="connsiteY77" fmla="*/ 2157 h 10000"/>
                      <a:gd name="connsiteX78" fmla="*/ 0 w 10000"/>
                      <a:gd name="connsiteY78" fmla="*/ 2643 h 10000"/>
                      <a:gd name="connsiteX79" fmla="*/ 10 w 10000"/>
                      <a:gd name="connsiteY79" fmla="*/ 971 h 10000"/>
                      <a:gd name="connsiteX80" fmla="*/ 205 w 10000"/>
                      <a:gd name="connsiteY80" fmla="*/ 757 h 10000"/>
                      <a:gd name="connsiteX81" fmla="*/ 399 w 10000"/>
                      <a:gd name="connsiteY81" fmla="*/ 571 h 10000"/>
                      <a:gd name="connsiteX82" fmla="*/ 604 w 10000"/>
                      <a:gd name="connsiteY82" fmla="*/ 386 h 10000"/>
                      <a:gd name="connsiteX83" fmla="*/ 819 w 10000"/>
                      <a:gd name="connsiteY83" fmla="*/ 257 h 10000"/>
                      <a:gd name="connsiteX84" fmla="*/ 1054 w 10000"/>
                      <a:gd name="connsiteY84" fmla="*/ 157 h 10000"/>
                      <a:gd name="connsiteX85" fmla="*/ 1300 w 10000"/>
                      <a:gd name="connsiteY85" fmla="*/ 71 h 10000"/>
                      <a:gd name="connsiteX86" fmla="*/ 1535 w 10000"/>
                      <a:gd name="connsiteY86" fmla="*/ 29 h 10000"/>
                      <a:gd name="connsiteX87" fmla="*/ 1801 w 10000"/>
                      <a:gd name="connsiteY87" fmla="*/ 0 h 10000"/>
                      <a:gd name="connsiteX88" fmla="*/ 2272 w 10000"/>
                      <a:gd name="connsiteY88" fmla="*/ 71 h 10000"/>
                      <a:gd name="connsiteX89" fmla="*/ 2426 w 10000"/>
                      <a:gd name="connsiteY89" fmla="*/ 114 h 10000"/>
                      <a:gd name="connsiteX90" fmla="*/ 2569 w 10000"/>
                      <a:gd name="connsiteY90" fmla="*/ 186 h 10000"/>
                      <a:gd name="connsiteX91" fmla="*/ 2712 w 10000"/>
                      <a:gd name="connsiteY91" fmla="*/ 257 h 10000"/>
                      <a:gd name="connsiteX92" fmla="*/ 2845 w 10000"/>
                      <a:gd name="connsiteY92" fmla="*/ 343 h 10000"/>
                      <a:gd name="connsiteX93" fmla="*/ 2989 w 10000"/>
                      <a:gd name="connsiteY93" fmla="*/ 443 h 10000"/>
                      <a:gd name="connsiteX94" fmla="*/ 3112 w 10000"/>
                      <a:gd name="connsiteY94" fmla="*/ 529 h 10000"/>
                      <a:gd name="connsiteX95" fmla="*/ 3234 w 10000"/>
                      <a:gd name="connsiteY95" fmla="*/ 657 h 10000"/>
                      <a:gd name="connsiteX96" fmla="*/ 3367 w 10000"/>
                      <a:gd name="connsiteY96" fmla="*/ 786 h 10000"/>
                      <a:gd name="connsiteX97" fmla="*/ 3490 w 10000"/>
                      <a:gd name="connsiteY97" fmla="*/ 914 h 10000"/>
                      <a:gd name="connsiteX98" fmla="*/ 3726 w 10000"/>
                      <a:gd name="connsiteY98" fmla="*/ 1200 h 10000"/>
                      <a:gd name="connsiteX99" fmla="*/ 3941 w 10000"/>
                      <a:gd name="connsiteY99" fmla="*/ 1543 h 10000"/>
                      <a:gd name="connsiteX100" fmla="*/ 4145 w 10000"/>
                      <a:gd name="connsiteY100" fmla="*/ 1900 h 10000"/>
                      <a:gd name="connsiteX101" fmla="*/ 4340 w 10000"/>
                      <a:gd name="connsiteY101" fmla="*/ 2286 h 10000"/>
                      <a:gd name="connsiteX102" fmla="*/ 4534 w 10000"/>
                      <a:gd name="connsiteY102" fmla="*/ 2686 h 10000"/>
                      <a:gd name="connsiteX103" fmla="*/ 4708 w 10000"/>
                      <a:gd name="connsiteY103" fmla="*/ 3100 h 10000"/>
                      <a:gd name="connsiteX104" fmla="*/ 4893 w 10000"/>
                      <a:gd name="connsiteY104" fmla="*/ 3529 h 10000"/>
                      <a:gd name="connsiteX105" fmla="*/ 5056 w 10000"/>
                      <a:gd name="connsiteY105" fmla="*/ 3971 h 10000"/>
                      <a:gd name="connsiteX106" fmla="*/ 5363 w 10000"/>
                      <a:gd name="connsiteY106" fmla="*/ 4871 h 10000"/>
                      <a:gd name="connsiteX107" fmla="*/ 5967 w 10000"/>
                      <a:gd name="connsiteY107" fmla="*/ 6657 h 10000"/>
                      <a:gd name="connsiteX108" fmla="*/ 6254 w 10000"/>
                      <a:gd name="connsiteY108" fmla="*/ 7486 h 10000"/>
                      <a:gd name="connsiteX109" fmla="*/ 6407 w 10000"/>
                      <a:gd name="connsiteY109" fmla="*/ 7843 h 10000"/>
                      <a:gd name="connsiteX110" fmla="*/ 6551 w 10000"/>
                      <a:gd name="connsiteY110" fmla="*/ 8214 h 10000"/>
                      <a:gd name="connsiteX111" fmla="*/ 6714 w 10000"/>
                      <a:gd name="connsiteY111" fmla="*/ 8543 h 10000"/>
                      <a:gd name="connsiteX112" fmla="*/ 6868 w 10000"/>
                      <a:gd name="connsiteY112" fmla="*/ 8829 h 10000"/>
                      <a:gd name="connsiteX113" fmla="*/ 7021 w 10000"/>
                      <a:gd name="connsiteY113" fmla="*/ 9100 h 10000"/>
                      <a:gd name="connsiteX114" fmla="*/ 7195 w 10000"/>
                      <a:gd name="connsiteY114" fmla="*/ 9300 h 10000"/>
                      <a:gd name="connsiteX115" fmla="*/ 7288 w 10000"/>
                      <a:gd name="connsiteY115" fmla="*/ 9400 h 10000"/>
                      <a:gd name="connsiteX116" fmla="*/ 7369 w 10000"/>
                      <a:gd name="connsiteY116" fmla="*/ 9500 h 10000"/>
                      <a:gd name="connsiteX117" fmla="*/ 7462 w 10000"/>
                      <a:gd name="connsiteY117" fmla="*/ 9557 h 10000"/>
                      <a:gd name="connsiteX118" fmla="*/ 7554 w 10000"/>
                      <a:gd name="connsiteY118" fmla="*/ 9629 h 10000"/>
                      <a:gd name="connsiteX119" fmla="*/ 7646 w 10000"/>
                      <a:gd name="connsiteY119" fmla="*/ 9671 h 10000"/>
                      <a:gd name="connsiteX120" fmla="*/ 7748 w 10000"/>
                      <a:gd name="connsiteY120" fmla="*/ 9700 h 10000"/>
                      <a:gd name="connsiteX121" fmla="*/ 7851 w 10000"/>
                      <a:gd name="connsiteY121" fmla="*/ 9743 h 10000"/>
                      <a:gd name="connsiteX122" fmla="*/ 7943 w 10000"/>
                      <a:gd name="connsiteY122" fmla="*/ 9743 h 10000"/>
                      <a:gd name="connsiteX0" fmla="*/ 7943 w 10000"/>
                      <a:gd name="connsiteY0" fmla="*/ 9714 h 9971"/>
                      <a:gd name="connsiteX1" fmla="*/ 7943 w 10000"/>
                      <a:gd name="connsiteY1" fmla="*/ 9714 h 9971"/>
                      <a:gd name="connsiteX2" fmla="*/ 8076 w 10000"/>
                      <a:gd name="connsiteY2" fmla="*/ 9714 h 9971"/>
                      <a:gd name="connsiteX3" fmla="*/ 8178 w 10000"/>
                      <a:gd name="connsiteY3" fmla="*/ 9671 h 9971"/>
                      <a:gd name="connsiteX4" fmla="*/ 8291 w 10000"/>
                      <a:gd name="connsiteY4" fmla="*/ 9628 h 9971"/>
                      <a:gd name="connsiteX5" fmla="*/ 8403 w 10000"/>
                      <a:gd name="connsiteY5" fmla="*/ 9585 h 9971"/>
                      <a:gd name="connsiteX6" fmla="*/ 8506 w 10000"/>
                      <a:gd name="connsiteY6" fmla="*/ 9500 h 9971"/>
                      <a:gd name="connsiteX7" fmla="*/ 8608 w 10000"/>
                      <a:gd name="connsiteY7" fmla="*/ 9400 h 9971"/>
                      <a:gd name="connsiteX8" fmla="*/ 8700 w 10000"/>
                      <a:gd name="connsiteY8" fmla="*/ 9314 h 9971"/>
                      <a:gd name="connsiteX9" fmla="*/ 8802 w 10000"/>
                      <a:gd name="connsiteY9" fmla="*/ 9185 h 9971"/>
                      <a:gd name="connsiteX10" fmla="*/ 8915 w 10000"/>
                      <a:gd name="connsiteY10" fmla="*/ 9057 h 9971"/>
                      <a:gd name="connsiteX11" fmla="*/ 9007 w 10000"/>
                      <a:gd name="connsiteY11" fmla="*/ 8914 h 9971"/>
                      <a:gd name="connsiteX12" fmla="*/ 9191 w 10000"/>
                      <a:gd name="connsiteY12" fmla="*/ 8585 h 9971"/>
                      <a:gd name="connsiteX13" fmla="*/ 9376 w 10000"/>
                      <a:gd name="connsiteY13" fmla="*/ 8214 h 9971"/>
                      <a:gd name="connsiteX14" fmla="*/ 9539 w 10000"/>
                      <a:gd name="connsiteY14" fmla="*/ 7814 h 9971"/>
                      <a:gd name="connsiteX15" fmla="*/ 9775 w 10000"/>
                      <a:gd name="connsiteY15" fmla="*/ 8257 h 9971"/>
                      <a:gd name="connsiteX16" fmla="*/ 10000 w 10000"/>
                      <a:gd name="connsiteY16" fmla="*/ 8671 h 9971"/>
                      <a:gd name="connsiteX17" fmla="*/ 9785 w 10000"/>
                      <a:gd name="connsiteY17" fmla="*/ 8957 h 9971"/>
                      <a:gd name="connsiteX18" fmla="*/ 9570 w 10000"/>
                      <a:gd name="connsiteY18" fmla="*/ 9214 h 9971"/>
                      <a:gd name="connsiteX19" fmla="*/ 9324 w 10000"/>
                      <a:gd name="connsiteY19" fmla="*/ 9442 h 9971"/>
                      <a:gd name="connsiteX20" fmla="*/ 9212 w 10000"/>
                      <a:gd name="connsiteY20" fmla="*/ 9528 h 9971"/>
                      <a:gd name="connsiteX21" fmla="*/ 9079 w 10000"/>
                      <a:gd name="connsiteY21" fmla="*/ 9628 h 9971"/>
                      <a:gd name="connsiteX22" fmla="*/ 8946 w 10000"/>
                      <a:gd name="connsiteY22" fmla="*/ 9714 h 9971"/>
                      <a:gd name="connsiteX23" fmla="*/ 8823 w 10000"/>
                      <a:gd name="connsiteY23" fmla="*/ 9771 h 9971"/>
                      <a:gd name="connsiteX24" fmla="*/ 8680 w 10000"/>
                      <a:gd name="connsiteY24" fmla="*/ 9842 h 9971"/>
                      <a:gd name="connsiteX25" fmla="*/ 8547 w 10000"/>
                      <a:gd name="connsiteY25" fmla="*/ 9885 h 9971"/>
                      <a:gd name="connsiteX26" fmla="*/ 8403 w 10000"/>
                      <a:gd name="connsiteY26" fmla="*/ 9914 h 9971"/>
                      <a:gd name="connsiteX27" fmla="*/ 8260 w 10000"/>
                      <a:gd name="connsiteY27" fmla="*/ 9942 h 9971"/>
                      <a:gd name="connsiteX28" fmla="*/ 8106 w 10000"/>
                      <a:gd name="connsiteY28" fmla="*/ 9971 h 9971"/>
                      <a:gd name="connsiteX29" fmla="*/ 7943 w 10000"/>
                      <a:gd name="connsiteY29" fmla="*/ 9971 h 9971"/>
                      <a:gd name="connsiteX30" fmla="*/ 7779 w 10000"/>
                      <a:gd name="connsiteY30" fmla="*/ 9971 h 9971"/>
                      <a:gd name="connsiteX31" fmla="*/ 7625 w 10000"/>
                      <a:gd name="connsiteY31" fmla="*/ 9928 h 9971"/>
                      <a:gd name="connsiteX32" fmla="*/ 7462 w 10000"/>
                      <a:gd name="connsiteY32" fmla="*/ 9900 h 9971"/>
                      <a:gd name="connsiteX33" fmla="*/ 7308 w 10000"/>
                      <a:gd name="connsiteY33" fmla="*/ 9857 h 9971"/>
                      <a:gd name="connsiteX34" fmla="*/ 7165 w 10000"/>
                      <a:gd name="connsiteY34" fmla="*/ 9785 h 9971"/>
                      <a:gd name="connsiteX35" fmla="*/ 7021 w 10000"/>
                      <a:gd name="connsiteY35" fmla="*/ 9728 h 9971"/>
                      <a:gd name="connsiteX36" fmla="*/ 6888 w 10000"/>
                      <a:gd name="connsiteY36" fmla="*/ 9628 h 9971"/>
                      <a:gd name="connsiteX37" fmla="*/ 6745 w 10000"/>
                      <a:gd name="connsiteY37" fmla="*/ 9528 h 9971"/>
                      <a:gd name="connsiteX38" fmla="*/ 6622 w 10000"/>
                      <a:gd name="connsiteY38" fmla="*/ 9442 h 9971"/>
                      <a:gd name="connsiteX39" fmla="*/ 6479 w 10000"/>
                      <a:gd name="connsiteY39" fmla="*/ 9314 h 9971"/>
                      <a:gd name="connsiteX40" fmla="*/ 6366 w 10000"/>
                      <a:gd name="connsiteY40" fmla="*/ 9200 h 9971"/>
                      <a:gd name="connsiteX41" fmla="*/ 6244 w 10000"/>
                      <a:gd name="connsiteY41" fmla="*/ 9057 h 9971"/>
                      <a:gd name="connsiteX42" fmla="*/ 6008 w 10000"/>
                      <a:gd name="connsiteY42" fmla="*/ 8757 h 9971"/>
                      <a:gd name="connsiteX43" fmla="*/ 5793 w 10000"/>
                      <a:gd name="connsiteY43" fmla="*/ 8428 h 9971"/>
                      <a:gd name="connsiteX44" fmla="*/ 5589 w 10000"/>
                      <a:gd name="connsiteY44" fmla="*/ 8071 h 9971"/>
                      <a:gd name="connsiteX45" fmla="*/ 5394 w 10000"/>
                      <a:gd name="connsiteY45" fmla="*/ 7685 h 9971"/>
                      <a:gd name="connsiteX46" fmla="*/ 5200 w 10000"/>
                      <a:gd name="connsiteY46" fmla="*/ 7285 h 9971"/>
                      <a:gd name="connsiteX47" fmla="*/ 5026 w 10000"/>
                      <a:gd name="connsiteY47" fmla="*/ 6871 h 9971"/>
                      <a:gd name="connsiteX48" fmla="*/ 4852 w 10000"/>
                      <a:gd name="connsiteY48" fmla="*/ 6442 h 9971"/>
                      <a:gd name="connsiteX49" fmla="*/ 4688 w 10000"/>
                      <a:gd name="connsiteY49" fmla="*/ 6000 h 9971"/>
                      <a:gd name="connsiteX50" fmla="*/ 4371 w 10000"/>
                      <a:gd name="connsiteY50" fmla="*/ 5100 h 9971"/>
                      <a:gd name="connsiteX51" fmla="*/ 3777 w 10000"/>
                      <a:gd name="connsiteY51" fmla="*/ 3328 h 9971"/>
                      <a:gd name="connsiteX52" fmla="*/ 3644 w 10000"/>
                      <a:gd name="connsiteY52" fmla="*/ 2885 h 9971"/>
                      <a:gd name="connsiteX53" fmla="*/ 3490 w 10000"/>
                      <a:gd name="connsiteY53" fmla="*/ 2485 h 9971"/>
                      <a:gd name="connsiteX54" fmla="*/ 3347 w 10000"/>
                      <a:gd name="connsiteY54" fmla="*/ 2128 h 9971"/>
                      <a:gd name="connsiteX55" fmla="*/ 3193 w 10000"/>
                      <a:gd name="connsiteY55" fmla="*/ 1757 h 9971"/>
                      <a:gd name="connsiteX56" fmla="*/ 3040 w 10000"/>
                      <a:gd name="connsiteY56" fmla="*/ 1428 h 9971"/>
                      <a:gd name="connsiteX57" fmla="*/ 2886 w 10000"/>
                      <a:gd name="connsiteY57" fmla="*/ 1142 h 9971"/>
                      <a:gd name="connsiteX58" fmla="*/ 2723 w 10000"/>
                      <a:gd name="connsiteY58" fmla="*/ 871 h 9971"/>
                      <a:gd name="connsiteX59" fmla="*/ 2559 w 10000"/>
                      <a:gd name="connsiteY59" fmla="*/ 671 h 9971"/>
                      <a:gd name="connsiteX60" fmla="*/ 2467 w 10000"/>
                      <a:gd name="connsiteY60" fmla="*/ 571 h 9971"/>
                      <a:gd name="connsiteX61" fmla="*/ 2375 w 10000"/>
                      <a:gd name="connsiteY61" fmla="*/ 471 h 9971"/>
                      <a:gd name="connsiteX62" fmla="*/ 2282 w 10000"/>
                      <a:gd name="connsiteY62" fmla="*/ 414 h 9971"/>
                      <a:gd name="connsiteX63" fmla="*/ 2190 w 10000"/>
                      <a:gd name="connsiteY63" fmla="*/ 342 h 9971"/>
                      <a:gd name="connsiteX64" fmla="*/ 1791 w 10000"/>
                      <a:gd name="connsiteY64" fmla="*/ 228 h 9971"/>
                      <a:gd name="connsiteX65" fmla="*/ 1668 w 10000"/>
                      <a:gd name="connsiteY65" fmla="*/ 242 h 9971"/>
                      <a:gd name="connsiteX66" fmla="*/ 1525 w 10000"/>
                      <a:gd name="connsiteY66" fmla="*/ 285 h 9971"/>
                      <a:gd name="connsiteX67" fmla="*/ 1402 w 10000"/>
                      <a:gd name="connsiteY67" fmla="*/ 328 h 9971"/>
                      <a:gd name="connsiteX68" fmla="*/ 1279 w 10000"/>
                      <a:gd name="connsiteY68" fmla="*/ 414 h 9971"/>
                      <a:gd name="connsiteX69" fmla="*/ 1157 w 10000"/>
                      <a:gd name="connsiteY69" fmla="*/ 500 h 9971"/>
                      <a:gd name="connsiteX70" fmla="*/ 1044 w 10000"/>
                      <a:gd name="connsiteY70" fmla="*/ 614 h 9971"/>
                      <a:gd name="connsiteX71" fmla="*/ 931 w 10000"/>
                      <a:gd name="connsiteY71" fmla="*/ 757 h 9971"/>
                      <a:gd name="connsiteX72" fmla="*/ 809 w 10000"/>
                      <a:gd name="connsiteY72" fmla="*/ 900 h 9971"/>
                      <a:gd name="connsiteX73" fmla="*/ 706 w 10000"/>
                      <a:gd name="connsiteY73" fmla="*/ 1085 h 9971"/>
                      <a:gd name="connsiteX74" fmla="*/ 604 w 10000"/>
                      <a:gd name="connsiteY74" fmla="*/ 1257 h 9971"/>
                      <a:gd name="connsiteX75" fmla="*/ 491 w 10000"/>
                      <a:gd name="connsiteY75" fmla="*/ 1457 h 9971"/>
                      <a:gd name="connsiteX76" fmla="*/ 399 w 10000"/>
                      <a:gd name="connsiteY76" fmla="*/ 1657 h 9971"/>
                      <a:gd name="connsiteX77" fmla="*/ 194 w 10000"/>
                      <a:gd name="connsiteY77" fmla="*/ 2128 h 9971"/>
                      <a:gd name="connsiteX78" fmla="*/ 0 w 10000"/>
                      <a:gd name="connsiteY78" fmla="*/ 2614 h 9971"/>
                      <a:gd name="connsiteX79" fmla="*/ 10 w 10000"/>
                      <a:gd name="connsiteY79" fmla="*/ 942 h 9971"/>
                      <a:gd name="connsiteX80" fmla="*/ 205 w 10000"/>
                      <a:gd name="connsiteY80" fmla="*/ 728 h 9971"/>
                      <a:gd name="connsiteX81" fmla="*/ 399 w 10000"/>
                      <a:gd name="connsiteY81" fmla="*/ 542 h 9971"/>
                      <a:gd name="connsiteX82" fmla="*/ 604 w 10000"/>
                      <a:gd name="connsiteY82" fmla="*/ 357 h 9971"/>
                      <a:gd name="connsiteX83" fmla="*/ 819 w 10000"/>
                      <a:gd name="connsiteY83" fmla="*/ 228 h 9971"/>
                      <a:gd name="connsiteX84" fmla="*/ 1054 w 10000"/>
                      <a:gd name="connsiteY84" fmla="*/ 128 h 9971"/>
                      <a:gd name="connsiteX85" fmla="*/ 1300 w 10000"/>
                      <a:gd name="connsiteY85" fmla="*/ 42 h 9971"/>
                      <a:gd name="connsiteX86" fmla="*/ 1535 w 10000"/>
                      <a:gd name="connsiteY86" fmla="*/ 0 h 9971"/>
                      <a:gd name="connsiteX87" fmla="*/ 2272 w 10000"/>
                      <a:gd name="connsiteY87" fmla="*/ 42 h 9971"/>
                      <a:gd name="connsiteX88" fmla="*/ 2426 w 10000"/>
                      <a:gd name="connsiteY88" fmla="*/ 85 h 9971"/>
                      <a:gd name="connsiteX89" fmla="*/ 2569 w 10000"/>
                      <a:gd name="connsiteY89" fmla="*/ 157 h 9971"/>
                      <a:gd name="connsiteX90" fmla="*/ 2712 w 10000"/>
                      <a:gd name="connsiteY90" fmla="*/ 228 h 9971"/>
                      <a:gd name="connsiteX91" fmla="*/ 2845 w 10000"/>
                      <a:gd name="connsiteY91" fmla="*/ 314 h 9971"/>
                      <a:gd name="connsiteX92" fmla="*/ 2989 w 10000"/>
                      <a:gd name="connsiteY92" fmla="*/ 414 h 9971"/>
                      <a:gd name="connsiteX93" fmla="*/ 3112 w 10000"/>
                      <a:gd name="connsiteY93" fmla="*/ 500 h 9971"/>
                      <a:gd name="connsiteX94" fmla="*/ 3234 w 10000"/>
                      <a:gd name="connsiteY94" fmla="*/ 628 h 9971"/>
                      <a:gd name="connsiteX95" fmla="*/ 3367 w 10000"/>
                      <a:gd name="connsiteY95" fmla="*/ 757 h 9971"/>
                      <a:gd name="connsiteX96" fmla="*/ 3490 w 10000"/>
                      <a:gd name="connsiteY96" fmla="*/ 885 h 9971"/>
                      <a:gd name="connsiteX97" fmla="*/ 3726 w 10000"/>
                      <a:gd name="connsiteY97" fmla="*/ 1171 h 9971"/>
                      <a:gd name="connsiteX98" fmla="*/ 3941 w 10000"/>
                      <a:gd name="connsiteY98" fmla="*/ 1514 h 9971"/>
                      <a:gd name="connsiteX99" fmla="*/ 4145 w 10000"/>
                      <a:gd name="connsiteY99" fmla="*/ 1871 h 9971"/>
                      <a:gd name="connsiteX100" fmla="*/ 4340 w 10000"/>
                      <a:gd name="connsiteY100" fmla="*/ 2257 h 9971"/>
                      <a:gd name="connsiteX101" fmla="*/ 4534 w 10000"/>
                      <a:gd name="connsiteY101" fmla="*/ 2657 h 9971"/>
                      <a:gd name="connsiteX102" fmla="*/ 4708 w 10000"/>
                      <a:gd name="connsiteY102" fmla="*/ 3071 h 9971"/>
                      <a:gd name="connsiteX103" fmla="*/ 4893 w 10000"/>
                      <a:gd name="connsiteY103" fmla="*/ 3500 h 9971"/>
                      <a:gd name="connsiteX104" fmla="*/ 5056 w 10000"/>
                      <a:gd name="connsiteY104" fmla="*/ 3942 h 9971"/>
                      <a:gd name="connsiteX105" fmla="*/ 5363 w 10000"/>
                      <a:gd name="connsiteY105" fmla="*/ 4842 h 9971"/>
                      <a:gd name="connsiteX106" fmla="*/ 5967 w 10000"/>
                      <a:gd name="connsiteY106" fmla="*/ 6628 h 9971"/>
                      <a:gd name="connsiteX107" fmla="*/ 6254 w 10000"/>
                      <a:gd name="connsiteY107" fmla="*/ 7457 h 9971"/>
                      <a:gd name="connsiteX108" fmla="*/ 6407 w 10000"/>
                      <a:gd name="connsiteY108" fmla="*/ 7814 h 9971"/>
                      <a:gd name="connsiteX109" fmla="*/ 6551 w 10000"/>
                      <a:gd name="connsiteY109" fmla="*/ 8185 h 9971"/>
                      <a:gd name="connsiteX110" fmla="*/ 6714 w 10000"/>
                      <a:gd name="connsiteY110" fmla="*/ 8514 h 9971"/>
                      <a:gd name="connsiteX111" fmla="*/ 6868 w 10000"/>
                      <a:gd name="connsiteY111" fmla="*/ 8800 h 9971"/>
                      <a:gd name="connsiteX112" fmla="*/ 7021 w 10000"/>
                      <a:gd name="connsiteY112" fmla="*/ 9071 h 9971"/>
                      <a:gd name="connsiteX113" fmla="*/ 7195 w 10000"/>
                      <a:gd name="connsiteY113" fmla="*/ 9271 h 9971"/>
                      <a:gd name="connsiteX114" fmla="*/ 7288 w 10000"/>
                      <a:gd name="connsiteY114" fmla="*/ 9371 h 9971"/>
                      <a:gd name="connsiteX115" fmla="*/ 7369 w 10000"/>
                      <a:gd name="connsiteY115" fmla="*/ 9471 h 9971"/>
                      <a:gd name="connsiteX116" fmla="*/ 7462 w 10000"/>
                      <a:gd name="connsiteY116" fmla="*/ 9528 h 9971"/>
                      <a:gd name="connsiteX117" fmla="*/ 7554 w 10000"/>
                      <a:gd name="connsiteY117" fmla="*/ 9600 h 9971"/>
                      <a:gd name="connsiteX118" fmla="*/ 7646 w 10000"/>
                      <a:gd name="connsiteY118" fmla="*/ 9642 h 9971"/>
                      <a:gd name="connsiteX119" fmla="*/ 7748 w 10000"/>
                      <a:gd name="connsiteY119" fmla="*/ 9671 h 9971"/>
                      <a:gd name="connsiteX120" fmla="*/ 7851 w 10000"/>
                      <a:gd name="connsiteY120" fmla="*/ 9714 h 9971"/>
                      <a:gd name="connsiteX121" fmla="*/ 7943 w 10000"/>
                      <a:gd name="connsiteY121" fmla="*/ 9714 h 9971"/>
                      <a:gd name="connsiteX0" fmla="*/ 7943 w 10000"/>
                      <a:gd name="connsiteY0" fmla="*/ 9742 h 10000"/>
                      <a:gd name="connsiteX1" fmla="*/ 7943 w 10000"/>
                      <a:gd name="connsiteY1" fmla="*/ 9742 h 10000"/>
                      <a:gd name="connsiteX2" fmla="*/ 8076 w 10000"/>
                      <a:gd name="connsiteY2" fmla="*/ 9742 h 10000"/>
                      <a:gd name="connsiteX3" fmla="*/ 8178 w 10000"/>
                      <a:gd name="connsiteY3" fmla="*/ 9699 h 10000"/>
                      <a:gd name="connsiteX4" fmla="*/ 8291 w 10000"/>
                      <a:gd name="connsiteY4" fmla="*/ 9656 h 10000"/>
                      <a:gd name="connsiteX5" fmla="*/ 8403 w 10000"/>
                      <a:gd name="connsiteY5" fmla="*/ 9613 h 10000"/>
                      <a:gd name="connsiteX6" fmla="*/ 8506 w 10000"/>
                      <a:gd name="connsiteY6" fmla="*/ 9528 h 10000"/>
                      <a:gd name="connsiteX7" fmla="*/ 8608 w 10000"/>
                      <a:gd name="connsiteY7" fmla="*/ 9427 h 10000"/>
                      <a:gd name="connsiteX8" fmla="*/ 8700 w 10000"/>
                      <a:gd name="connsiteY8" fmla="*/ 9341 h 10000"/>
                      <a:gd name="connsiteX9" fmla="*/ 8802 w 10000"/>
                      <a:gd name="connsiteY9" fmla="*/ 9212 h 10000"/>
                      <a:gd name="connsiteX10" fmla="*/ 8915 w 10000"/>
                      <a:gd name="connsiteY10" fmla="*/ 9083 h 10000"/>
                      <a:gd name="connsiteX11" fmla="*/ 9007 w 10000"/>
                      <a:gd name="connsiteY11" fmla="*/ 8940 h 10000"/>
                      <a:gd name="connsiteX12" fmla="*/ 9191 w 10000"/>
                      <a:gd name="connsiteY12" fmla="*/ 8610 h 10000"/>
                      <a:gd name="connsiteX13" fmla="*/ 9376 w 10000"/>
                      <a:gd name="connsiteY13" fmla="*/ 8238 h 10000"/>
                      <a:gd name="connsiteX14" fmla="*/ 9539 w 10000"/>
                      <a:gd name="connsiteY14" fmla="*/ 7837 h 10000"/>
                      <a:gd name="connsiteX15" fmla="*/ 9775 w 10000"/>
                      <a:gd name="connsiteY15" fmla="*/ 8281 h 10000"/>
                      <a:gd name="connsiteX16" fmla="*/ 10000 w 10000"/>
                      <a:gd name="connsiteY16" fmla="*/ 8696 h 10000"/>
                      <a:gd name="connsiteX17" fmla="*/ 9785 w 10000"/>
                      <a:gd name="connsiteY17" fmla="*/ 8983 h 10000"/>
                      <a:gd name="connsiteX18" fmla="*/ 9570 w 10000"/>
                      <a:gd name="connsiteY18" fmla="*/ 9241 h 10000"/>
                      <a:gd name="connsiteX19" fmla="*/ 9324 w 10000"/>
                      <a:gd name="connsiteY19" fmla="*/ 9469 h 10000"/>
                      <a:gd name="connsiteX20" fmla="*/ 9212 w 10000"/>
                      <a:gd name="connsiteY20" fmla="*/ 9556 h 10000"/>
                      <a:gd name="connsiteX21" fmla="*/ 9079 w 10000"/>
                      <a:gd name="connsiteY21" fmla="*/ 9656 h 10000"/>
                      <a:gd name="connsiteX22" fmla="*/ 8946 w 10000"/>
                      <a:gd name="connsiteY22" fmla="*/ 9742 h 10000"/>
                      <a:gd name="connsiteX23" fmla="*/ 8823 w 10000"/>
                      <a:gd name="connsiteY23" fmla="*/ 9799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3 h 10000"/>
                      <a:gd name="connsiteX35" fmla="*/ 7021 w 10000"/>
                      <a:gd name="connsiteY35" fmla="*/ 9756 h 10000"/>
                      <a:gd name="connsiteX36" fmla="*/ 6888 w 10000"/>
                      <a:gd name="connsiteY36" fmla="*/ 9656 h 10000"/>
                      <a:gd name="connsiteX37" fmla="*/ 6745 w 10000"/>
                      <a:gd name="connsiteY37" fmla="*/ 9556 h 10000"/>
                      <a:gd name="connsiteX38" fmla="*/ 6622 w 10000"/>
                      <a:gd name="connsiteY38" fmla="*/ 9469 h 10000"/>
                      <a:gd name="connsiteX39" fmla="*/ 6479 w 10000"/>
                      <a:gd name="connsiteY39" fmla="*/ 9341 h 10000"/>
                      <a:gd name="connsiteX40" fmla="*/ 6366 w 10000"/>
                      <a:gd name="connsiteY40" fmla="*/ 9227 h 10000"/>
                      <a:gd name="connsiteX41" fmla="*/ 6244 w 10000"/>
                      <a:gd name="connsiteY41" fmla="*/ 9083 h 10000"/>
                      <a:gd name="connsiteX42" fmla="*/ 6008 w 10000"/>
                      <a:gd name="connsiteY42" fmla="*/ 8782 h 10000"/>
                      <a:gd name="connsiteX43" fmla="*/ 5793 w 10000"/>
                      <a:gd name="connsiteY43" fmla="*/ 8453 h 10000"/>
                      <a:gd name="connsiteX44" fmla="*/ 5589 w 10000"/>
                      <a:gd name="connsiteY44" fmla="*/ 8094 h 10000"/>
                      <a:gd name="connsiteX45" fmla="*/ 5394 w 10000"/>
                      <a:gd name="connsiteY45" fmla="*/ 7707 h 10000"/>
                      <a:gd name="connsiteX46" fmla="*/ 5200 w 10000"/>
                      <a:gd name="connsiteY46" fmla="*/ 7306 h 10000"/>
                      <a:gd name="connsiteX47" fmla="*/ 5026 w 10000"/>
                      <a:gd name="connsiteY47" fmla="*/ 6891 h 10000"/>
                      <a:gd name="connsiteX48" fmla="*/ 4852 w 10000"/>
                      <a:gd name="connsiteY48" fmla="*/ 6461 h 10000"/>
                      <a:gd name="connsiteX49" fmla="*/ 4688 w 10000"/>
                      <a:gd name="connsiteY49" fmla="*/ 6017 h 10000"/>
                      <a:gd name="connsiteX50" fmla="*/ 4371 w 10000"/>
                      <a:gd name="connsiteY50" fmla="*/ 5115 h 10000"/>
                      <a:gd name="connsiteX51" fmla="*/ 3777 w 10000"/>
                      <a:gd name="connsiteY51" fmla="*/ 3338 h 10000"/>
                      <a:gd name="connsiteX52" fmla="*/ 3644 w 10000"/>
                      <a:gd name="connsiteY52" fmla="*/ 2893 h 10000"/>
                      <a:gd name="connsiteX53" fmla="*/ 3490 w 10000"/>
                      <a:gd name="connsiteY53" fmla="*/ 2492 h 10000"/>
                      <a:gd name="connsiteX54" fmla="*/ 3347 w 10000"/>
                      <a:gd name="connsiteY54" fmla="*/ 2134 h 10000"/>
                      <a:gd name="connsiteX55" fmla="*/ 3193 w 10000"/>
                      <a:gd name="connsiteY55" fmla="*/ 1762 h 10000"/>
                      <a:gd name="connsiteX56" fmla="*/ 3040 w 10000"/>
                      <a:gd name="connsiteY56" fmla="*/ 1432 h 10000"/>
                      <a:gd name="connsiteX57" fmla="*/ 2886 w 10000"/>
                      <a:gd name="connsiteY57" fmla="*/ 1145 h 10000"/>
                      <a:gd name="connsiteX58" fmla="*/ 2723 w 10000"/>
                      <a:gd name="connsiteY58" fmla="*/ 874 h 10000"/>
                      <a:gd name="connsiteX59" fmla="*/ 2559 w 10000"/>
                      <a:gd name="connsiteY59" fmla="*/ 673 h 10000"/>
                      <a:gd name="connsiteX60" fmla="*/ 2467 w 10000"/>
                      <a:gd name="connsiteY60" fmla="*/ 573 h 10000"/>
                      <a:gd name="connsiteX61" fmla="*/ 2375 w 10000"/>
                      <a:gd name="connsiteY61" fmla="*/ 472 h 10000"/>
                      <a:gd name="connsiteX62" fmla="*/ 2282 w 10000"/>
                      <a:gd name="connsiteY62" fmla="*/ 415 h 10000"/>
                      <a:gd name="connsiteX63" fmla="*/ 2190 w 10000"/>
                      <a:gd name="connsiteY63" fmla="*/ 343 h 10000"/>
                      <a:gd name="connsiteX64" fmla="*/ 1668 w 10000"/>
                      <a:gd name="connsiteY64" fmla="*/ 243 h 10000"/>
                      <a:gd name="connsiteX65" fmla="*/ 1525 w 10000"/>
                      <a:gd name="connsiteY65" fmla="*/ 286 h 10000"/>
                      <a:gd name="connsiteX66" fmla="*/ 1402 w 10000"/>
                      <a:gd name="connsiteY66" fmla="*/ 329 h 10000"/>
                      <a:gd name="connsiteX67" fmla="*/ 1279 w 10000"/>
                      <a:gd name="connsiteY67" fmla="*/ 415 h 10000"/>
                      <a:gd name="connsiteX68" fmla="*/ 1157 w 10000"/>
                      <a:gd name="connsiteY68" fmla="*/ 501 h 10000"/>
                      <a:gd name="connsiteX69" fmla="*/ 1044 w 10000"/>
                      <a:gd name="connsiteY69" fmla="*/ 616 h 10000"/>
                      <a:gd name="connsiteX70" fmla="*/ 931 w 10000"/>
                      <a:gd name="connsiteY70" fmla="*/ 759 h 10000"/>
                      <a:gd name="connsiteX71" fmla="*/ 809 w 10000"/>
                      <a:gd name="connsiteY71" fmla="*/ 903 h 10000"/>
                      <a:gd name="connsiteX72" fmla="*/ 706 w 10000"/>
                      <a:gd name="connsiteY72" fmla="*/ 1088 h 10000"/>
                      <a:gd name="connsiteX73" fmla="*/ 604 w 10000"/>
                      <a:gd name="connsiteY73" fmla="*/ 1261 h 10000"/>
                      <a:gd name="connsiteX74" fmla="*/ 491 w 10000"/>
                      <a:gd name="connsiteY74" fmla="*/ 1461 h 10000"/>
                      <a:gd name="connsiteX75" fmla="*/ 399 w 10000"/>
                      <a:gd name="connsiteY75" fmla="*/ 1662 h 10000"/>
                      <a:gd name="connsiteX76" fmla="*/ 194 w 10000"/>
                      <a:gd name="connsiteY76" fmla="*/ 2134 h 10000"/>
                      <a:gd name="connsiteX77" fmla="*/ 0 w 10000"/>
                      <a:gd name="connsiteY77" fmla="*/ 2622 h 10000"/>
                      <a:gd name="connsiteX78" fmla="*/ 10 w 10000"/>
                      <a:gd name="connsiteY78" fmla="*/ 945 h 10000"/>
                      <a:gd name="connsiteX79" fmla="*/ 205 w 10000"/>
                      <a:gd name="connsiteY79" fmla="*/ 730 h 10000"/>
                      <a:gd name="connsiteX80" fmla="*/ 399 w 10000"/>
                      <a:gd name="connsiteY80" fmla="*/ 544 h 10000"/>
                      <a:gd name="connsiteX81" fmla="*/ 604 w 10000"/>
                      <a:gd name="connsiteY81" fmla="*/ 358 h 10000"/>
                      <a:gd name="connsiteX82" fmla="*/ 819 w 10000"/>
                      <a:gd name="connsiteY82" fmla="*/ 229 h 10000"/>
                      <a:gd name="connsiteX83" fmla="*/ 1054 w 10000"/>
                      <a:gd name="connsiteY83" fmla="*/ 128 h 10000"/>
                      <a:gd name="connsiteX84" fmla="*/ 1300 w 10000"/>
                      <a:gd name="connsiteY84" fmla="*/ 42 h 10000"/>
                      <a:gd name="connsiteX85" fmla="*/ 1535 w 10000"/>
                      <a:gd name="connsiteY85" fmla="*/ 0 h 10000"/>
                      <a:gd name="connsiteX86" fmla="*/ 2272 w 10000"/>
                      <a:gd name="connsiteY86" fmla="*/ 42 h 10000"/>
                      <a:gd name="connsiteX87" fmla="*/ 2426 w 10000"/>
                      <a:gd name="connsiteY87" fmla="*/ 85 h 10000"/>
                      <a:gd name="connsiteX88" fmla="*/ 2569 w 10000"/>
                      <a:gd name="connsiteY88" fmla="*/ 157 h 10000"/>
                      <a:gd name="connsiteX89" fmla="*/ 2712 w 10000"/>
                      <a:gd name="connsiteY89" fmla="*/ 229 h 10000"/>
                      <a:gd name="connsiteX90" fmla="*/ 2845 w 10000"/>
                      <a:gd name="connsiteY90" fmla="*/ 315 h 10000"/>
                      <a:gd name="connsiteX91" fmla="*/ 2989 w 10000"/>
                      <a:gd name="connsiteY91" fmla="*/ 415 h 10000"/>
                      <a:gd name="connsiteX92" fmla="*/ 3112 w 10000"/>
                      <a:gd name="connsiteY92" fmla="*/ 501 h 10000"/>
                      <a:gd name="connsiteX93" fmla="*/ 3234 w 10000"/>
                      <a:gd name="connsiteY93" fmla="*/ 630 h 10000"/>
                      <a:gd name="connsiteX94" fmla="*/ 3367 w 10000"/>
                      <a:gd name="connsiteY94" fmla="*/ 759 h 10000"/>
                      <a:gd name="connsiteX95" fmla="*/ 3490 w 10000"/>
                      <a:gd name="connsiteY95" fmla="*/ 888 h 10000"/>
                      <a:gd name="connsiteX96" fmla="*/ 3726 w 10000"/>
                      <a:gd name="connsiteY96" fmla="*/ 1174 h 10000"/>
                      <a:gd name="connsiteX97" fmla="*/ 3941 w 10000"/>
                      <a:gd name="connsiteY97" fmla="*/ 1518 h 10000"/>
                      <a:gd name="connsiteX98" fmla="*/ 4145 w 10000"/>
                      <a:gd name="connsiteY98" fmla="*/ 1876 h 10000"/>
                      <a:gd name="connsiteX99" fmla="*/ 4340 w 10000"/>
                      <a:gd name="connsiteY99" fmla="*/ 2264 h 10000"/>
                      <a:gd name="connsiteX100" fmla="*/ 4534 w 10000"/>
                      <a:gd name="connsiteY100" fmla="*/ 2665 h 10000"/>
                      <a:gd name="connsiteX101" fmla="*/ 4708 w 10000"/>
                      <a:gd name="connsiteY101" fmla="*/ 3080 h 10000"/>
                      <a:gd name="connsiteX102" fmla="*/ 4893 w 10000"/>
                      <a:gd name="connsiteY102" fmla="*/ 3510 h 10000"/>
                      <a:gd name="connsiteX103" fmla="*/ 5056 w 10000"/>
                      <a:gd name="connsiteY103" fmla="*/ 3953 h 10000"/>
                      <a:gd name="connsiteX104" fmla="*/ 5363 w 10000"/>
                      <a:gd name="connsiteY104" fmla="*/ 4856 h 10000"/>
                      <a:gd name="connsiteX105" fmla="*/ 5967 w 10000"/>
                      <a:gd name="connsiteY105" fmla="*/ 6647 h 10000"/>
                      <a:gd name="connsiteX106" fmla="*/ 6254 w 10000"/>
                      <a:gd name="connsiteY106" fmla="*/ 7479 h 10000"/>
                      <a:gd name="connsiteX107" fmla="*/ 6407 w 10000"/>
                      <a:gd name="connsiteY107" fmla="*/ 7837 h 10000"/>
                      <a:gd name="connsiteX108" fmla="*/ 6551 w 10000"/>
                      <a:gd name="connsiteY108" fmla="*/ 8209 h 10000"/>
                      <a:gd name="connsiteX109" fmla="*/ 6714 w 10000"/>
                      <a:gd name="connsiteY109" fmla="*/ 8539 h 10000"/>
                      <a:gd name="connsiteX110" fmla="*/ 6868 w 10000"/>
                      <a:gd name="connsiteY110" fmla="*/ 8826 h 10000"/>
                      <a:gd name="connsiteX111" fmla="*/ 7021 w 10000"/>
                      <a:gd name="connsiteY111" fmla="*/ 9097 h 10000"/>
                      <a:gd name="connsiteX112" fmla="*/ 7195 w 10000"/>
                      <a:gd name="connsiteY112" fmla="*/ 9298 h 10000"/>
                      <a:gd name="connsiteX113" fmla="*/ 7288 w 10000"/>
                      <a:gd name="connsiteY113" fmla="*/ 9398 h 10000"/>
                      <a:gd name="connsiteX114" fmla="*/ 7369 w 10000"/>
                      <a:gd name="connsiteY114" fmla="*/ 9499 h 10000"/>
                      <a:gd name="connsiteX115" fmla="*/ 7462 w 10000"/>
                      <a:gd name="connsiteY115" fmla="*/ 9556 h 10000"/>
                      <a:gd name="connsiteX116" fmla="*/ 7554 w 10000"/>
                      <a:gd name="connsiteY116" fmla="*/ 9628 h 10000"/>
                      <a:gd name="connsiteX117" fmla="*/ 7646 w 10000"/>
                      <a:gd name="connsiteY117" fmla="*/ 9670 h 10000"/>
                      <a:gd name="connsiteX118" fmla="*/ 7748 w 10000"/>
                      <a:gd name="connsiteY118" fmla="*/ 9699 h 10000"/>
                      <a:gd name="connsiteX119" fmla="*/ 7851 w 10000"/>
                      <a:gd name="connsiteY119" fmla="*/ 9742 h 10000"/>
                      <a:gd name="connsiteX120" fmla="*/ 7943 w 10000"/>
                      <a:gd name="connsiteY120" fmla="*/ 9742 h 10000"/>
                      <a:gd name="connsiteX0" fmla="*/ 7943 w 10000"/>
                      <a:gd name="connsiteY0" fmla="*/ 9742 h 10000"/>
                      <a:gd name="connsiteX1" fmla="*/ 7943 w 10000"/>
                      <a:gd name="connsiteY1" fmla="*/ 9742 h 10000"/>
                      <a:gd name="connsiteX2" fmla="*/ 8076 w 10000"/>
                      <a:gd name="connsiteY2" fmla="*/ 9742 h 10000"/>
                      <a:gd name="connsiteX3" fmla="*/ 8178 w 10000"/>
                      <a:gd name="connsiteY3" fmla="*/ 9699 h 10000"/>
                      <a:gd name="connsiteX4" fmla="*/ 8291 w 10000"/>
                      <a:gd name="connsiteY4" fmla="*/ 9656 h 10000"/>
                      <a:gd name="connsiteX5" fmla="*/ 8403 w 10000"/>
                      <a:gd name="connsiteY5" fmla="*/ 9613 h 10000"/>
                      <a:gd name="connsiteX6" fmla="*/ 8506 w 10000"/>
                      <a:gd name="connsiteY6" fmla="*/ 9528 h 10000"/>
                      <a:gd name="connsiteX7" fmla="*/ 8608 w 10000"/>
                      <a:gd name="connsiteY7" fmla="*/ 9427 h 10000"/>
                      <a:gd name="connsiteX8" fmla="*/ 8700 w 10000"/>
                      <a:gd name="connsiteY8" fmla="*/ 9341 h 10000"/>
                      <a:gd name="connsiteX9" fmla="*/ 8802 w 10000"/>
                      <a:gd name="connsiteY9" fmla="*/ 9212 h 10000"/>
                      <a:gd name="connsiteX10" fmla="*/ 8915 w 10000"/>
                      <a:gd name="connsiteY10" fmla="*/ 9083 h 10000"/>
                      <a:gd name="connsiteX11" fmla="*/ 9007 w 10000"/>
                      <a:gd name="connsiteY11" fmla="*/ 8940 h 10000"/>
                      <a:gd name="connsiteX12" fmla="*/ 9191 w 10000"/>
                      <a:gd name="connsiteY12" fmla="*/ 8610 h 10000"/>
                      <a:gd name="connsiteX13" fmla="*/ 9376 w 10000"/>
                      <a:gd name="connsiteY13" fmla="*/ 8238 h 10000"/>
                      <a:gd name="connsiteX14" fmla="*/ 9539 w 10000"/>
                      <a:gd name="connsiteY14" fmla="*/ 7837 h 10000"/>
                      <a:gd name="connsiteX15" fmla="*/ 9775 w 10000"/>
                      <a:gd name="connsiteY15" fmla="*/ 8281 h 10000"/>
                      <a:gd name="connsiteX16" fmla="*/ 10000 w 10000"/>
                      <a:gd name="connsiteY16" fmla="*/ 8696 h 10000"/>
                      <a:gd name="connsiteX17" fmla="*/ 9785 w 10000"/>
                      <a:gd name="connsiteY17" fmla="*/ 8983 h 10000"/>
                      <a:gd name="connsiteX18" fmla="*/ 9570 w 10000"/>
                      <a:gd name="connsiteY18" fmla="*/ 9241 h 10000"/>
                      <a:gd name="connsiteX19" fmla="*/ 9324 w 10000"/>
                      <a:gd name="connsiteY19" fmla="*/ 9469 h 10000"/>
                      <a:gd name="connsiteX20" fmla="*/ 9212 w 10000"/>
                      <a:gd name="connsiteY20" fmla="*/ 9556 h 10000"/>
                      <a:gd name="connsiteX21" fmla="*/ 9079 w 10000"/>
                      <a:gd name="connsiteY21" fmla="*/ 9656 h 10000"/>
                      <a:gd name="connsiteX22" fmla="*/ 8946 w 10000"/>
                      <a:gd name="connsiteY22" fmla="*/ 9742 h 10000"/>
                      <a:gd name="connsiteX23" fmla="*/ 8823 w 10000"/>
                      <a:gd name="connsiteY23" fmla="*/ 9799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3 h 10000"/>
                      <a:gd name="connsiteX35" fmla="*/ 7021 w 10000"/>
                      <a:gd name="connsiteY35" fmla="*/ 9756 h 10000"/>
                      <a:gd name="connsiteX36" fmla="*/ 6888 w 10000"/>
                      <a:gd name="connsiteY36" fmla="*/ 9656 h 10000"/>
                      <a:gd name="connsiteX37" fmla="*/ 6745 w 10000"/>
                      <a:gd name="connsiteY37" fmla="*/ 9556 h 10000"/>
                      <a:gd name="connsiteX38" fmla="*/ 6622 w 10000"/>
                      <a:gd name="connsiteY38" fmla="*/ 9469 h 10000"/>
                      <a:gd name="connsiteX39" fmla="*/ 6479 w 10000"/>
                      <a:gd name="connsiteY39" fmla="*/ 9341 h 10000"/>
                      <a:gd name="connsiteX40" fmla="*/ 6366 w 10000"/>
                      <a:gd name="connsiteY40" fmla="*/ 9227 h 10000"/>
                      <a:gd name="connsiteX41" fmla="*/ 6244 w 10000"/>
                      <a:gd name="connsiteY41" fmla="*/ 9083 h 10000"/>
                      <a:gd name="connsiteX42" fmla="*/ 6008 w 10000"/>
                      <a:gd name="connsiteY42" fmla="*/ 8782 h 10000"/>
                      <a:gd name="connsiteX43" fmla="*/ 5793 w 10000"/>
                      <a:gd name="connsiteY43" fmla="*/ 8453 h 10000"/>
                      <a:gd name="connsiteX44" fmla="*/ 5589 w 10000"/>
                      <a:gd name="connsiteY44" fmla="*/ 8094 h 10000"/>
                      <a:gd name="connsiteX45" fmla="*/ 5394 w 10000"/>
                      <a:gd name="connsiteY45" fmla="*/ 7707 h 10000"/>
                      <a:gd name="connsiteX46" fmla="*/ 5200 w 10000"/>
                      <a:gd name="connsiteY46" fmla="*/ 7306 h 10000"/>
                      <a:gd name="connsiteX47" fmla="*/ 5026 w 10000"/>
                      <a:gd name="connsiteY47" fmla="*/ 6891 h 10000"/>
                      <a:gd name="connsiteX48" fmla="*/ 4852 w 10000"/>
                      <a:gd name="connsiteY48" fmla="*/ 6461 h 10000"/>
                      <a:gd name="connsiteX49" fmla="*/ 4688 w 10000"/>
                      <a:gd name="connsiteY49" fmla="*/ 6017 h 10000"/>
                      <a:gd name="connsiteX50" fmla="*/ 4371 w 10000"/>
                      <a:gd name="connsiteY50" fmla="*/ 5115 h 10000"/>
                      <a:gd name="connsiteX51" fmla="*/ 3777 w 10000"/>
                      <a:gd name="connsiteY51" fmla="*/ 3338 h 10000"/>
                      <a:gd name="connsiteX52" fmla="*/ 3644 w 10000"/>
                      <a:gd name="connsiteY52" fmla="*/ 2893 h 10000"/>
                      <a:gd name="connsiteX53" fmla="*/ 3490 w 10000"/>
                      <a:gd name="connsiteY53" fmla="*/ 2492 h 10000"/>
                      <a:gd name="connsiteX54" fmla="*/ 3347 w 10000"/>
                      <a:gd name="connsiteY54" fmla="*/ 2134 h 10000"/>
                      <a:gd name="connsiteX55" fmla="*/ 3193 w 10000"/>
                      <a:gd name="connsiteY55" fmla="*/ 1762 h 10000"/>
                      <a:gd name="connsiteX56" fmla="*/ 3040 w 10000"/>
                      <a:gd name="connsiteY56" fmla="*/ 1432 h 10000"/>
                      <a:gd name="connsiteX57" fmla="*/ 2886 w 10000"/>
                      <a:gd name="connsiteY57" fmla="*/ 1145 h 10000"/>
                      <a:gd name="connsiteX58" fmla="*/ 2723 w 10000"/>
                      <a:gd name="connsiteY58" fmla="*/ 874 h 10000"/>
                      <a:gd name="connsiteX59" fmla="*/ 2559 w 10000"/>
                      <a:gd name="connsiteY59" fmla="*/ 673 h 10000"/>
                      <a:gd name="connsiteX60" fmla="*/ 2467 w 10000"/>
                      <a:gd name="connsiteY60" fmla="*/ 573 h 10000"/>
                      <a:gd name="connsiteX61" fmla="*/ 2375 w 10000"/>
                      <a:gd name="connsiteY61" fmla="*/ 472 h 10000"/>
                      <a:gd name="connsiteX62" fmla="*/ 2282 w 10000"/>
                      <a:gd name="connsiteY62" fmla="*/ 415 h 10000"/>
                      <a:gd name="connsiteX63" fmla="*/ 2190 w 10000"/>
                      <a:gd name="connsiteY63" fmla="*/ 343 h 10000"/>
                      <a:gd name="connsiteX64" fmla="*/ 1668 w 10000"/>
                      <a:gd name="connsiteY64" fmla="*/ 243 h 10000"/>
                      <a:gd name="connsiteX65" fmla="*/ 1402 w 10000"/>
                      <a:gd name="connsiteY65" fmla="*/ 329 h 10000"/>
                      <a:gd name="connsiteX66" fmla="*/ 1279 w 10000"/>
                      <a:gd name="connsiteY66" fmla="*/ 415 h 10000"/>
                      <a:gd name="connsiteX67" fmla="*/ 1157 w 10000"/>
                      <a:gd name="connsiteY67" fmla="*/ 501 h 10000"/>
                      <a:gd name="connsiteX68" fmla="*/ 1044 w 10000"/>
                      <a:gd name="connsiteY68" fmla="*/ 616 h 10000"/>
                      <a:gd name="connsiteX69" fmla="*/ 931 w 10000"/>
                      <a:gd name="connsiteY69" fmla="*/ 759 h 10000"/>
                      <a:gd name="connsiteX70" fmla="*/ 809 w 10000"/>
                      <a:gd name="connsiteY70" fmla="*/ 903 h 10000"/>
                      <a:gd name="connsiteX71" fmla="*/ 706 w 10000"/>
                      <a:gd name="connsiteY71" fmla="*/ 1088 h 10000"/>
                      <a:gd name="connsiteX72" fmla="*/ 604 w 10000"/>
                      <a:gd name="connsiteY72" fmla="*/ 1261 h 10000"/>
                      <a:gd name="connsiteX73" fmla="*/ 491 w 10000"/>
                      <a:gd name="connsiteY73" fmla="*/ 1461 h 10000"/>
                      <a:gd name="connsiteX74" fmla="*/ 399 w 10000"/>
                      <a:gd name="connsiteY74" fmla="*/ 1662 h 10000"/>
                      <a:gd name="connsiteX75" fmla="*/ 194 w 10000"/>
                      <a:gd name="connsiteY75" fmla="*/ 2134 h 10000"/>
                      <a:gd name="connsiteX76" fmla="*/ 0 w 10000"/>
                      <a:gd name="connsiteY76" fmla="*/ 2622 h 10000"/>
                      <a:gd name="connsiteX77" fmla="*/ 10 w 10000"/>
                      <a:gd name="connsiteY77" fmla="*/ 945 h 10000"/>
                      <a:gd name="connsiteX78" fmla="*/ 205 w 10000"/>
                      <a:gd name="connsiteY78" fmla="*/ 730 h 10000"/>
                      <a:gd name="connsiteX79" fmla="*/ 399 w 10000"/>
                      <a:gd name="connsiteY79" fmla="*/ 544 h 10000"/>
                      <a:gd name="connsiteX80" fmla="*/ 604 w 10000"/>
                      <a:gd name="connsiteY80" fmla="*/ 358 h 10000"/>
                      <a:gd name="connsiteX81" fmla="*/ 819 w 10000"/>
                      <a:gd name="connsiteY81" fmla="*/ 229 h 10000"/>
                      <a:gd name="connsiteX82" fmla="*/ 1054 w 10000"/>
                      <a:gd name="connsiteY82" fmla="*/ 128 h 10000"/>
                      <a:gd name="connsiteX83" fmla="*/ 1300 w 10000"/>
                      <a:gd name="connsiteY83" fmla="*/ 42 h 10000"/>
                      <a:gd name="connsiteX84" fmla="*/ 1535 w 10000"/>
                      <a:gd name="connsiteY84" fmla="*/ 0 h 10000"/>
                      <a:gd name="connsiteX85" fmla="*/ 2272 w 10000"/>
                      <a:gd name="connsiteY85" fmla="*/ 42 h 10000"/>
                      <a:gd name="connsiteX86" fmla="*/ 2426 w 10000"/>
                      <a:gd name="connsiteY86" fmla="*/ 85 h 10000"/>
                      <a:gd name="connsiteX87" fmla="*/ 2569 w 10000"/>
                      <a:gd name="connsiteY87" fmla="*/ 157 h 10000"/>
                      <a:gd name="connsiteX88" fmla="*/ 2712 w 10000"/>
                      <a:gd name="connsiteY88" fmla="*/ 229 h 10000"/>
                      <a:gd name="connsiteX89" fmla="*/ 2845 w 10000"/>
                      <a:gd name="connsiteY89" fmla="*/ 315 h 10000"/>
                      <a:gd name="connsiteX90" fmla="*/ 2989 w 10000"/>
                      <a:gd name="connsiteY90" fmla="*/ 415 h 10000"/>
                      <a:gd name="connsiteX91" fmla="*/ 3112 w 10000"/>
                      <a:gd name="connsiteY91" fmla="*/ 501 h 10000"/>
                      <a:gd name="connsiteX92" fmla="*/ 3234 w 10000"/>
                      <a:gd name="connsiteY92" fmla="*/ 630 h 10000"/>
                      <a:gd name="connsiteX93" fmla="*/ 3367 w 10000"/>
                      <a:gd name="connsiteY93" fmla="*/ 759 h 10000"/>
                      <a:gd name="connsiteX94" fmla="*/ 3490 w 10000"/>
                      <a:gd name="connsiteY94" fmla="*/ 888 h 10000"/>
                      <a:gd name="connsiteX95" fmla="*/ 3726 w 10000"/>
                      <a:gd name="connsiteY95" fmla="*/ 1174 h 10000"/>
                      <a:gd name="connsiteX96" fmla="*/ 3941 w 10000"/>
                      <a:gd name="connsiteY96" fmla="*/ 1518 h 10000"/>
                      <a:gd name="connsiteX97" fmla="*/ 4145 w 10000"/>
                      <a:gd name="connsiteY97" fmla="*/ 1876 h 10000"/>
                      <a:gd name="connsiteX98" fmla="*/ 4340 w 10000"/>
                      <a:gd name="connsiteY98" fmla="*/ 2264 h 10000"/>
                      <a:gd name="connsiteX99" fmla="*/ 4534 w 10000"/>
                      <a:gd name="connsiteY99" fmla="*/ 2665 h 10000"/>
                      <a:gd name="connsiteX100" fmla="*/ 4708 w 10000"/>
                      <a:gd name="connsiteY100" fmla="*/ 3080 h 10000"/>
                      <a:gd name="connsiteX101" fmla="*/ 4893 w 10000"/>
                      <a:gd name="connsiteY101" fmla="*/ 3510 h 10000"/>
                      <a:gd name="connsiteX102" fmla="*/ 5056 w 10000"/>
                      <a:gd name="connsiteY102" fmla="*/ 3953 h 10000"/>
                      <a:gd name="connsiteX103" fmla="*/ 5363 w 10000"/>
                      <a:gd name="connsiteY103" fmla="*/ 4856 h 10000"/>
                      <a:gd name="connsiteX104" fmla="*/ 5967 w 10000"/>
                      <a:gd name="connsiteY104" fmla="*/ 6647 h 10000"/>
                      <a:gd name="connsiteX105" fmla="*/ 6254 w 10000"/>
                      <a:gd name="connsiteY105" fmla="*/ 7479 h 10000"/>
                      <a:gd name="connsiteX106" fmla="*/ 6407 w 10000"/>
                      <a:gd name="connsiteY106" fmla="*/ 7837 h 10000"/>
                      <a:gd name="connsiteX107" fmla="*/ 6551 w 10000"/>
                      <a:gd name="connsiteY107" fmla="*/ 8209 h 10000"/>
                      <a:gd name="connsiteX108" fmla="*/ 6714 w 10000"/>
                      <a:gd name="connsiteY108" fmla="*/ 8539 h 10000"/>
                      <a:gd name="connsiteX109" fmla="*/ 6868 w 10000"/>
                      <a:gd name="connsiteY109" fmla="*/ 8826 h 10000"/>
                      <a:gd name="connsiteX110" fmla="*/ 7021 w 10000"/>
                      <a:gd name="connsiteY110" fmla="*/ 9097 h 10000"/>
                      <a:gd name="connsiteX111" fmla="*/ 7195 w 10000"/>
                      <a:gd name="connsiteY111" fmla="*/ 9298 h 10000"/>
                      <a:gd name="connsiteX112" fmla="*/ 7288 w 10000"/>
                      <a:gd name="connsiteY112" fmla="*/ 9398 h 10000"/>
                      <a:gd name="connsiteX113" fmla="*/ 7369 w 10000"/>
                      <a:gd name="connsiteY113" fmla="*/ 9499 h 10000"/>
                      <a:gd name="connsiteX114" fmla="*/ 7462 w 10000"/>
                      <a:gd name="connsiteY114" fmla="*/ 9556 h 10000"/>
                      <a:gd name="connsiteX115" fmla="*/ 7554 w 10000"/>
                      <a:gd name="connsiteY115" fmla="*/ 9628 h 10000"/>
                      <a:gd name="connsiteX116" fmla="*/ 7646 w 10000"/>
                      <a:gd name="connsiteY116" fmla="*/ 9670 h 10000"/>
                      <a:gd name="connsiteX117" fmla="*/ 7748 w 10000"/>
                      <a:gd name="connsiteY117" fmla="*/ 9699 h 10000"/>
                      <a:gd name="connsiteX118" fmla="*/ 7851 w 10000"/>
                      <a:gd name="connsiteY118" fmla="*/ 9742 h 10000"/>
                      <a:gd name="connsiteX119" fmla="*/ 7943 w 10000"/>
                      <a:gd name="connsiteY119" fmla="*/ 9742 h 10000"/>
                      <a:gd name="connsiteX0" fmla="*/ 7943 w 10000"/>
                      <a:gd name="connsiteY0" fmla="*/ 9742 h 10000"/>
                      <a:gd name="connsiteX1" fmla="*/ 7943 w 10000"/>
                      <a:gd name="connsiteY1" fmla="*/ 9742 h 10000"/>
                      <a:gd name="connsiteX2" fmla="*/ 8076 w 10000"/>
                      <a:gd name="connsiteY2" fmla="*/ 9742 h 10000"/>
                      <a:gd name="connsiteX3" fmla="*/ 8178 w 10000"/>
                      <a:gd name="connsiteY3" fmla="*/ 9699 h 10000"/>
                      <a:gd name="connsiteX4" fmla="*/ 8291 w 10000"/>
                      <a:gd name="connsiteY4" fmla="*/ 9656 h 10000"/>
                      <a:gd name="connsiteX5" fmla="*/ 8403 w 10000"/>
                      <a:gd name="connsiteY5" fmla="*/ 9613 h 10000"/>
                      <a:gd name="connsiteX6" fmla="*/ 8506 w 10000"/>
                      <a:gd name="connsiteY6" fmla="*/ 9528 h 10000"/>
                      <a:gd name="connsiteX7" fmla="*/ 8608 w 10000"/>
                      <a:gd name="connsiteY7" fmla="*/ 9427 h 10000"/>
                      <a:gd name="connsiteX8" fmla="*/ 8700 w 10000"/>
                      <a:gd name="connsiteY8" fmla="*/ 9341 h 10000"/>
                      <a:gd name="connsiteX9" fmla="*/ 8802 w 10000"/>
                      <a:gd name="connsiteY9" fmla="*/ 9212 h 10000"/>
                      <a:gd name="connsiteX10" fmla="*/ 8915 w 10000"/>
                      <a:gd name="connsiteY10" fmla="*/ 9083 h 10000"/>
                      <a:gd name="connsiteX11" fmla="*/ 9007 w 10000"/>
                      <a:gd name="connsiteY11" fmla="*/ 8940 h 10000"/>
                      <a:gd name="connsiteX12" fmla="*/ 9191 w 10000"/>
                      <a:gd name="connsiteY12" fmla="*/ 8610 h 10000"/>
                      <a:gd name="connsiteX13" fmla="*/ 9376 w 10000"/>
                      <a:gd name="connsiteY13" fmla="*/ 8238 h 10000"/>
                      <a:gd name="connsiteX14" fmla="*/ 9539 w 10000"/>
                      <a:gd name="connsiteY14" fmla="*/ 7837 h 10000"/>
                      <a:gd name="connsiteX15" fmla="*/ 9775 w 10000"/>
                      <a:gd name="connsiteY15" fmla="*/ 8281 h 10000"/>
                      <a:gd name="connsiteX16" fmla="*/ 10000 w 10000"/>
                      <a:gd name="connsiteY16" fmla="*/ 8696 h 10000"/>
                      <a:gd name="connsiteX17" fmla="*/ 9785 w 10000"/>
                      <a:gd name="connsiteY17" fmla="*/ 8983 h 10000"/>
                      <a:gd name="connsiteX18" fmla="*/ 9570 w 10000"/>
                      <a:gd name="connsiteY18" fmla="*/ 9241 h 10000"/>
                      <a:gd name="connsiteX19" fmla="*/ 9324 w 10000"/>
                      <a:gd name="connsiteY19" fmla="*/ 9469 h 10000"/>
                      <a:gd name="connsiteX20" fmla="*/ 9212 w 10000"/>
                      <a:gd name="connsiteY20" fmla="*/ 9556 h 10000"/>
                      <a:gd name="connsiteX21" fmla="*/ 9079 w 10000"/>
                      <a:gd name="connsiteY21" fmla="*/ 9656 h 10000"/>
                      <a:gd name="connsiteX22" fmla="*/ 8946 w 10000"/>
                      <a:gd name="connsiteY22" fmla="*/ 9742 h 10000"/>
                      <a:gd name="connsiteX23" fmla="*/ 8823 w 10000"/>
                      <a:gd name="connsiteY23" fmla="*/ 9799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3 h 10000"/>
                      <a:gd name="connsiteX35" fmla="*/ 7021 w 10000"/>
                      <a:gd name="connsiteY35" fmla="*/ 9756 h 10000"/>
                      <a:gd name="connsiteX36" fmla="*/ 6888 w 10000"/>
                      <a:gd name="connsiteY36" fmla="*/ 9656 h 10000"/>
                      <a:gd name="connsiteX37" fmla="*/ 6745 w 10000"/>
                      <a:gd name="connsiteY37" fmla="*/ 9556 h 10000"/>
                      <a:gd name="connsiteX38" fmla="*/ 6622 w 10000"/>
                      <a:gd name="connsiteY38" fmla="*/ 9469 h 10000"/>
                      <a:gd name="connsiteX39" fmla="*/ 6479 w 10000"/>
                      <a:gd name="connsiteY39" fmla="*/ 9341 h 10000"/>
                      <a:gd name="connsiteX40" fmla="*/ 6366 w 10000"/>
                      <a:gd name="connsiteY40" fmla="*/ 9227 h 10000"/>
                      <a:gd name="connsiteX41" fmla="*/ 6244 w 10000"/>
                      <a:gd name="connsiteY41" fmla="*/ 9083 h 10000"/>
                      <a:gd name="connsiteX42" fmla="*/ 6008 w 10000"/>
                      <a:gd name="connsiteY42" fmla="*/ 8782 h 10000"/>
                      <a:gd name="connsiteX43" fmla="*/ 5793 w 10000"/>
                      <a:gd name="connsiteY43" fmla="*/ 8453 h 10000"/>
                      <a:gd name="connsiteX44" fmla="*/ 5589 w 10000"/>
                      <a:gd name="connsiteY44" fmla="*/ 8094 h 10000"/>
                      <a:gd name="connsiteX45" fmla="*/ 5394 w 10000"/>
                      <a:gd name="connsiteY45" fmla="*/ 7707 h 10000"/>
                      <a:gd name="connsiteX46" fmla="*/ 5200 w 10000"/>
                      <a:gd name="connsiteY46" fmla="*/ 7306 h 10000"/>
                      <a:gd name="connsiteX47" fmla="*/ 5026 w 10000"/>
                      <a:gd name="connsiteY47" fmla="*/ 6891 h 10000"/>
                      <a:gd name="connsiteX48" fmla="*/ 4852 w 10000"/>
                      <a:gd name="connsiteY48" fmla="*/ 6461 h 10000"/>
                      <a:gd name="connsiteX49" fmla="*/ 4688 w 10000"/>
                      <a:gd name="connsiteY49" fmla="*/ 6017 h 10000"/>
                      <a:gd name="connsiteX50" fmla="*/ 4371 w 10000"/>
                      <a:gd name="connsiteY50" fmla="*/ 5115 h 10000"/>
                      <a:gd name="connsiteX51" fmla="*/ 3777 w 10000"/>
                      <a:gd name="connsiteY51" fmla="*/ 3338 h 10000"/>
                      <a:gd name="connsiteX52" fmla="*/ 3644 w 10000"/>
                      <a:gd name="connsiteY52" fmla="*/ 2893 h 10000"/>
                      <a:gd name="connsiteX53" fmla="*/ 3490 w 10000"/>
                      <a:gd name="connsiteY53" fmla="*/ 2492 h 10000"/>
                      <a:gd name="connsiteX54" fmla="*/ 3347 w 10000"/>
                      <a:gd name="connsiteY54" fmla="*/ 2134 h 10000"/>
                      <a:gd name="connsiteX55" fmla="*/ 3193 w 10000"/>
                      <a:gd name="connsiteY55" fmla="*/ 1762 h 10000"/>
                      <a:gd name="connsiteX56" fmla="*/ 3040 w 10000"/>
                      <a:gd name="connsiteY56" fmla="*/ 1432 h 10000"/>
                      <a:gd name="connsiteX57" fmla="*/ 2886 w 10000"/>
                      <a:gd name="connsiteY57" fmla="*/ 1145 h 10000"/>
                      <a:gd name="connsiteX58" fmla="*/ 2723 w 10000"/>
                      <a:gd name="connsiteY58" fmla="*/ 874 h 10000"/>
                      <a:gd name="connsiteX59" fmla="*/ 2559 w 10000"/>
                      <a:gd name="connsiteY59" fmla="*/ 673 h 10000"/>
                      <a:gd name="connsiteX60" fmla="*/ 2467 w 10000"/>
                      <a:gd name="connsiteY60" fmla="*/ 573 h 10000"/>
                      <a:gd name="connsiteX61" fmla="*/ 2375 w 10000"/>
                      <a:gd name="connsiteY61" fmla="*/ 472 h 10000"/>
                      <a:gd name="connsiteX62" fmla="*/ 2282 w 10000"/>
                      <a:gd name="connsiteY62" fmla="*/ 415 h 10000"/>
                      <a:gd name="connsiteX63" fmla="*/ 2190 w 10000"/>
                      <a:gd name="connsiteY63" fmla="*/ 343 h 10000"/>
                      <a:gd name="connsiteX64" fmla="*/ 1402 w 10000"/>
                      <a:gd name="connsiteY64" fmla="*/ 329 h 10000"/>
                      <a:gd name="connsiteX65" fmla="*/ 1279 w 10000"/>
                      <a:gd name="connsiteY65" fmla="*/ 415 h 10000"/>
                      <a:gd name="connsiteX66" fmla="*/ 1157 w 10000"/>
                      <a:gd name="connsiteY66" fmla="*/ 501 h 10000"/>
                      <a:gd name="connsiteX67" fmla="*/ 1044 w 10000"/>
                      <a:gd name="connsiteY67" fmla="*/ 616 h 10000"/>
                      <a:gd name="connsiteX68" fmla="*/ 931 w 10000"/>
                      <a:gd name="connsiteY68" fmla="*/ 759 h 10000"/>
                      <a:gd name="connsiteX69" fmla="*/ 809 w 10000"/>
                      <a:gd name="connsiteY69" fmla="*/ 903 h 10000"/>
                      <a:gd name="connsiteX70" fmla="*/ 706 w 10000"/>
                      <a:gd name="connsiteY70" fmla="*/ 1088 h 10000"/>
                      <a:gd name="connsiteX71" fmla="*/ 604 w 10000"/>
                      <a:gd name="connsiteY71" fmla="*/ 1261 h 10000"/>
                      <a:gd name="connsiteX72" fmla="*/ 491 w 10000"/>
                      <a:gd name="connsiteY72" fmla="*/ 1461 h 10000"/>
                      <a:gd name="connsiteX73" fmla="*/ 399 w 10000"/>
                      <a:gd name="connsiteY73" fmla="*/ 1662 h 10000"/>
                      <a:gd name="connsiteX74" fmla="*/ 194 w 10000"/>
                      <a:gd name="connsiteY74" fmla="*/ 2134 h 10000"/>
                      <a:gd name="connsiteX75" fmla="*/ 0 w 10000"/>
                      <a:gd name="connsiteY75" fmla="*/ 2622 h 10000"/>
                      <a:gd name="connsiteX76" fmla="*/ 10 w 10000"/>
                      <a:gd name="connsiteY76" fmla="*/ 945 h 10000"/>
                      <a:gd name="connsiteX77" fmla="*/ 205 w 10000"/>
                      <a:gd name="connsiteY77" fmla="*/ 730 h 10000"/>
                      <a:gd name="connsiteX78" fmla="*/ 399 w 10000"/>
                      <a:gd name="connsiteY78" fmla="*/ 544 h 10000"/>
                      <a:gd name="connsiteX79" fmla="*/ 604 w 10000"/>
                      <a:gd name="connsiteY79" fmla="*/ 358 h 10000"/>
                      <a:gd name="connsiteX80" fmla="*/ 819 w 10000"/>
                      <a:gd name="connsiteY80" fmla="*/ 229 h 10000"/>
                      <a:gd name="connsiteX81" fmla="*/ 1054 w 10000"/>
                      <a:gd name="connsiteY81" fmla="*/ 128 h 10000"/>
                      <a:gd name="connsiteX82" fmla="*/ 1300 w 10000"/>
                      <a:gd name="connsiteY82" fmla="*/ 42 h 10000"/>
                      <a:gd name="connsiteX83" fmla="*/ 1535 w 10000"/>
                      <a:gd name="connsiteY83" fmla="*/ 0 h 10000"/>
                      <a:gd name="connsiteX84" fmla="*/ 2272 w 10000"/>
                      <a:gd name="connsiteY84" fmla="*/ 42 h 10000"/>
                      <a:gd name="connsiteX85" fmla="*/ 2426 w 10000"/>
                      <a:gd name="connsiteY85" fmla="*/ 85 h 10000"/>
                      <a:gd name="connsiteX86" fmla="*/ 2569 w 10000"/>
                      <a:gd name="connsiteY86" fmla="*/ 157 h 10000"/>
                      <a:gd name="connsiteX87" fmla="*/ 2712 w 10000"/>
                      <a:gd name="connsiteY87" fmla="*/ 229 h 10000"/>
                      <a:gd name="connsiteX88" fmla="*/ 2845 w 10000"/>
                      <a:gd name="connsiteY88" fmla="*/ 315 h 10000"/>
                      <a:gd name="connsiteX89" fmla="*/ 2989 w 10000"/>
                      <a:gd name="connsiteY89" fmla="*/ 415 h 10000"/>
                      <a:gd name="connsiteX90" fmla="*/ 3112 w 10000"/>
                      <a:gd name="connsiteY90" fmla="*/ 501 h 10000"/>
                      <a:gd name="connsiteX91" fmla="*/ 3234 w 10000"/>
                      <a:gd name="connsiteY91" fmla="*/ 630 h 10000"/>
                      <a:gd name="connsiteX92" fmla="*/ 3367 w 10000"/>
                      <a:gd name="connsiteY92" fmla="*/ 759 h 10000"/>
                      <a:gd name="connsiteX93" fmla="*/ 3490 w 10000"/>
                      <a:gd name="connsiteY93" fmla="*/ 888 h 10000"/>
                      <a:gd name="connsiteX94" fmla="*/ 3726 w 10000"/>
                      <a:gd name="connsiteY94" fmla="*/ 1174 h 10000"/>
                      <a:gd name="connsiteX95" fmla="*/ 3941 w 10000"/>
                      <a:gd name="connsiteY95" fmla="*/ 1518 h 10000"/>
                      <a:gd name="connsiteX96" fmla="*/ 4145 w 10000"/>
                      <a:gd name="connsiteY96" fmla="*/ 1876 h 10000"/>
                      <a:gd name="connsiteX97" fmla="*/ 4340 w 10000"/>
                      <a:gd name="connsiteY97" fmla="*/ 2264 h 10000"/>
                      <a:gd name="connsiteX98" fmla="*/ 4534 w 10000"/>
                      <a:gd name="connsiteY98" fmla="*/ 2665 h 10000"/>
                      <a:gd name="connsiteX99" fmla="*/ 4708 w 10000"/>
                      <a:gd name="connsiteY99" fmla="*/ 3080 h 10000"/>
                      <a:gd name="connsiteX100" fmla="*/ 4893 w 10000"/>
                      <a:gd name="connsiteY100" fmla="*/ 3510 h 10000"/>
                      <a:gd name="connsiteX101" fmla="*/ 5056 w 10000"/>
                      <a:gd name="connsiteY101" fmla="*/ 3953 h 10000"/>
                      <a:gd name="connsiteX102" fmla="*/ 5363 w 10000"/>
                      <a:gd name="connsiteY102" fmla="*/ 4856 h 10000"/>
                      <a:gd name="connsiteX103" fmla="*/ 5967 w 10000"/>
                      <a:gd name="connsiteY103" fmla="*/ 6647 h 10000"/>
                      <a:gd name="connsiteX104" fmla="*/ 6254 w 10000"/>
                      <a:gd name="connsiteY104" fmla="*/ 7479 h 10000"/>
                      <a:gd name="connsiteX105" fmla="*/ 6407 w 10000"/>
                      <a:gd name="connsiteY105" fmla="*/ 7837 h 10000"/>
                      <a:gd name="connsiteX106" fmla="*/ 6551 w 10000"/>
                      <a:gd name="connsiteY106" fmla="*/ 8209 h 10000"/>
                      <a:gd name="connsiteX107" fmla="*/ 6714 w 10000"/>
                      <a:gd name="connsiteY107" fmla="*/ 8539 h 10000"/>
                      <a:gd name="connsiteX108" fmla="*/ 6868 w 10000"/>
                      <a:gd name="connsiteY108" fmla="*/ 8826 h 10000"/>
                      <a:gd name="connsiteX109" fmla="*/ 7021 w 10000"/>
                      <a:gd name="connsiteY109" fmla="*/ 9097 h 10000"/>
                      <a:gd name="connsiteX110" fmla="*/ 7195 w 10000"/>
                      <a:gd name="connsiteY110" fmla="*/ 9298 h 10000"/>
                      <a:gd name="connsiteX111" fmla="*/ 7288 w 10000"/>
                      <a:gd name="connsiteY111" fmla="*/ 9398 h 10000"/>
                      <a:gd name="connsiteX112" fmla="*/ 7369 w 10000"/>
                      <a:gd name="connsiteY112" fmla="*/ 9499 h 10000"/>
                      <a:gd name="connsiteX113" fmla="*/ 7462 w 10000"/>
                      <a:gd name="connsiteY113" fmla="*/ 9556 h 10000"/>
                      <a:gd name="connsiteX114" fmla="*/ 7554 w 10000"/>
                      <a:gd name="connsiteY114" fmla="*/ 9628 h 10000"/>
                      <a:gd name="connsiteX115" fmla="*/ 7646 w 10000"/>
                      <a:gd name="connsiteY115" fmla="*/ 9670 h 10000"/>
                      <a:gd name="connsiteX116" fmla="*/ 7748 w 10000"/>
                      <a:gd name="connsiteY116" fmla="*/ 9699 h 10000"/>
                      <a:gd name="connsiteX117" fmla="*/ 7851 w 10000"/>
                      <a:gd name="connsiteY117" fmla="*/ 9742 h 10000"/>
                      <a:gd name="connsiteX118" fmla="*/ 7943 w 10000"/>
                      <a:gd name="connsiteY118" fmla="*/ 9742 h 10000"/>
                      <a:gd name="connsiteX0" fmla="*/ 7943 w 10000"/>
                      <a:gd name="connsiteY0" fmla="*/ 9700 h 9958"/>
                      <a:gd name="connsiteX1" fmla="*/ 7943 w 10000"/>
                      <a:gd name="connsiteY1" fmla="*/ 9700 h 9958"/>
                      <a:gd name="connsiteX2" fmla="*/ 8076 w 10000"/>
                      <a:gd name="connsiteY2" fmla="*/ 9700 h 9958"/>
                      <a:gd name="connsiteX3" fmla="*/ 8178 w 10000"/>
                      <a:gd name="connsiteY3" fmla="*/ 9657 h 9958"/>
                      <a:gd name="connsiteX4" fmla="*/ 8291 w 10000"/>
                      <a:gd name="connsiteY4" fmla="*/ 9614 h 9958"/>
                      <a:gd name="connsiteX5" fmla="*/ 8403 w 10000"/>
                      <a:gd name="connsiteY5" fmla="*/ 9571 h 9958"/>
                      <a:gd name="connsiteX6" fmla="*/ 8506 w 10000"/>
                      <a:gd name="connsiteY6" fmla="*/ 9486 h 9958"/>
                      <a:gd name="connsiteX7" fmla="*/ 8608 w 10000"/>
                      <a:gd name="connsiteY7" fmla="*/ 9385 h 9958"/>
                      <a:gd name="connsiteX8" fmla="*/ 8700 w 10000"/>
                      <a:gd name="connsiteY8" fmla="*/ 9299 h 9958"/>
                      <a:gd name="connsiteX9" fmla="*/ 8802 w 10000"/>
                      <a:gd name="connsiteY9" fmla="*/ 9170 h 9958"/>
                      <a:gd name="connsiteX10" fmla="*/ 8915 w 10000"/>
                      <a:gd name="connsiteY10" fmla="*/ 9041 h 9958"/>
                      <a:gd name="connsiteX11" fmla="*/ 9007 w 10000"/>
                      <a:gd name="connsiteY11" fmla="*/ 8898 h 9958"/>
                      <a:gd name="connsiteX12" fmla="*/ 9191 w 10000"/>
                      <a:gd name="connsiteY12" fmla="*/ 8568 h 9958"/>
                      <a:gd name="connsiteX13" fmla="*/ 9376 w 10000"/>
                      <a:gd name="connsiteY13" fmla="*/ 8196 h 9958"/>
                      <a:gd name="connsiteX14" fmla="*/ 9539 w 10000"/>
                      <a:gd name="connsiteY14" fmla="*/ 7795 h 9958"/>
                      <a:gd name="connsiteX15" fmla="*/ 9775 w 10000"/>
                      <a:gd name="connsiteY15" fmla="*/ 8239 h 9958"/>
                      <a:gd name="connsiteX16" fmla="*/ 10000 w 10000"/>
                      <a:gd name="connsiteY16" fmla="*/ 8654 h 9958"/>
                      <a:gd name="connsiteX17" fmla="*/ 9785 w 10000"/>
                      <a:gd name="connsiteY17" fmla="*/ 8941 h 9958"/>
                      <a:gd name="connsiteX18" fmla="*/ 9570 w 10000"/>
                      <a:gd name="connsiteY18" fmla="*/ 9199 h 9958"/>
                      <a:gd name="connsiteX19" fmla="*/ 9324 w 10000"/>
                      <a:gd name="connsiteY19" fmla="*/ 9427 h 9958"/>
                      <a:gd name="connsiteX20" fmla="*/ 9212 w 10000"/>
                      <a:gd name="connsiteY20" fmla="*/ 9514 h 9958"/>
                      <a:gd name="connsiteX21" fmla="*/ 9079 w 10000"/>
                      <a:gd name="connsiteY21" fmla="*/ 9614 h 9958"/>
                      <a:gd name="connsiteX22" fmla="*/ 8946 w 10000"/>
                      <a:gd name="connsiteY22" fmla="*/ 9700 h 9958"/>
                      <a:gd name="connsiteX23" fmla="*/ 8823 w 10000"/>
                      <a:gd name="connsiteY23" fmla="*/ 9757 h 9958"/>
                      <a:gd name="connsiteX24" fmla="*/ 8680 w 10000"/>
                      <a:gd name="connsiteY24" fmla="*/ 9829 h 9958"/>
                      <a:gd name="connsiteX25" fmla="*/ 8547 w 10000"/>
                      <a:gd name="connsiteY25" fmla="*/ 9872 h 9958"/>
                      <a:gd name="connsiteX26" fmla="*/ 8403 w 10000"/>
                      <a:gd name="connsiteY26" fmla="*/ 9901 h 9958"/>
                      <a:gd name="connsiteX27" fmla="*/ 8260 w 10000"/>
                      <a:gd name="connsiteY27" fmla="*/ 9929 h 9958"/>
                      <a:gd name="connsiteX28" fmla="*/ 8106 w 10000"/>
                      <a:gd name="connsiteY28" fmla="*/ 9958 h 9958"/>
                      <a:gd name="connsiteX29" fmla="*/ 7943 w 10000"/>
                      <a:gd name="connsiteY29" fmla="*/ 9958 h 9958"/>
                      <a:gd name="connsiteX30" fmla="*/ 7779 w 10000"/>
                      <a:gd name="connsiteY30" fmla="*/ 9958 h 9958"/>
                      <a:gd name="connsiteX31" fmla="*/ 7625 w 10000"/>
                      <a:gd name="connsiteY31" fmla="*/ 9915 h 9958"/>
                      <a:gd name="connsiteX32" fmla="*/ 7462 w 10000"/>
                      <a:gd name="connsiteY32" fmla="*/ 9887 h 9958"/>
                      <a:gd name="connsiteX33" fmla="*/ 7308 w 10000"/>
                      <a:gd name="connsiteY33" fmla="*/ 9844 h 9958"/>
                      <a:gd name="connsiteX34" fmla="*/ 7165 w 10000"/>
                      <a:gd name="connsiteY34" fmla="*/ 9771 h 9958"/>
                      <a:gd name="connsiteX35" fmla="*/ 7021 w 10000"/>
                      <a:gd name="connsiteY35" fmla="*/ 9714 h 9958"/>
                      <a:gd name="connsiteX36" fmla="*/ 6888 w 10000"/>
                      <a:gd name="connsiteY36" fmla="*/ 9614 h 9958"/>
                      <a:gd name="connsiteX37" fmla="*/ 6745 w 10000"/>
                      <a:gd name="connsiteY37" fmla="*/ 9514 h 9958"/>
                      <a:gd name="connsiteX38" fmla="*/ 6622 w 10000"/>
                      <a:gd name="connsiteY38" fmla="*/ 9427 h 9958"/>
                      <a:gd name="connsiteX39" fmla="*/ 6479 w 10000"/>
                      <a:gd name="connsiteY39" fmla="*/ 9299 h 9958"/>
                      <a:gd name="connsiteX40" fmla="*/ 6366 w 10000"/>
                      <a:gd name="connsiteY40" fmla="*/ 9185 h 9958"/>
                      <a:gd name="connsiteX41" fmla="*/ 6244 w 10000"/>
                      <a:gd name="connsiteY41" fmla="*/ 9041 h 9958"/>
                      <a:gd name="connsiteX42" fmla="*/ 6008 w 10000"/>
                      <a:gd name="connsiteY42" fmla="*/ 8740 h 9958"/>
                      <a:gd name="connsiteX43" fmla="*/ 5793 w 10000"/>
                      <a:gd name="connsiteY43" fmla="*/ 8411 h 9958"/>
                      <a:gd name="connsiteX44" fmla="*/ 5589 w 10000"/>
                      <a:gd name="connsiteY44" fmla="*/ 8052 h 9958"/>
                      <a:gd name="connsiteX45" fmla="*/ 5394 w 10000"/>
                      <a:gd name="connsiteY45" fmla="*/ 7665 h 9958"/>
                      <a:gd name="connsiteX46" fmla="*/ 5200 w 10000"/>
                      <a:gd name="connsiteY46" fmla="*/ 7264 h 9958"/>
                      <a:gd name="connsiteX47" fmla="*/ 5026 w 10000"/>
                      <a:gd name="connsiteY47" fmla="*/ 6849 h 9958"/>
                      <a:gd name="connsiteX48" fmla="*/ 4852 w 10000"/>
                      <a:gd name="connsiteY48" fmla="*/ 6419 h 9958"/>
                      <a:gd name="connsiteX49" fmla="*/ 4688 w 10000"/>
                      <a:gd name="connsiteY49" fmla="*/ 5975 h 9958"/>
                      <a:gd name="connsiteX50" fmla="*/ 4371 w 10000"/>
                      <a:gd name="connsiteY50" fmla="*/ 5073 h 9958"/>
                      <a:gd name="connsiteX51" fmla="*/ 3777 w 10000"/>
                      <a:gd name="connsiteY51" fmla="*/ 3296 h 9958"/>
                      <a:gd name="connsiteX52" fmla="*/ 3644 w 10000"/>
                      <a:gd name="connsiteY52" fmla="*/ 2851 h 9958"/>
                      <a:gd name="connsiteX53" fmla="*/ 3490 w 10000"/>
                      <a:gd name="connsiteY53" fmla="*/ 2450 h 9958"/>
                      <a:gd name="connsiteX54" fmla="*/ 3347 w 10000"/>
                      <a:gd name="connsiteY54" fmla="*/ 2092 h 9958"/>
                      <a:gd name="connsiteX55" fmla="*/ 3193 w 10000"/>
                      <a:gd name="connsiteY55" fmla="*/ 1720 h 9958"/>
                      <a:gd name="connsiteX56" fmla="*/ 3040 w 10000"/>
                      <a:gd name="connsiteY56" fmla="*/ 1390 h 9958"/>
                      <a:gd name="connsiteX57" fmla="*/ 2886 w 10000"/>
                      <a:gd name="connsiteY57" fmla="*/ 1103 h 9958"/>
                      <a:gd name="connsiteX58" fmla="*/ 2723 w 10000"/>
                      <a:gd name="connsiteY58" fmla="*/ 832 h 9958"/>
                      <a:gd name="connsiteX59" fmla="*/ 2559 w 10000"/>
                      <a:gd name="connsiteY59" fmla="*/ 631 h 9958"/>
                      <a:gd name="connsiteX60" fmla="*/ 2467 w 10000"/>
                      <a:gd name="connsiteY60" fmla="*/ 531 h 9958"/>
                      <a:gd name="connsiteX61" fmla="*/ 2375 w 10000"/>
                      <a:gd name="connsiteY61" fmla="*/ 430 h 9958"/>
                      <a:gd name="connsiteX62" fmla="*/ 2282 w 10000"/>
                      <a:gd name="connsiteY62" fmla="*/ 373 h 9958"/>
                      <a:gd name="connsiteX63" fmla="*/ 2190 w 10000"/>
                      <a:gd name="connsiteY63" fmla="*/ 301 h 9958"/>
                      <a:gd name="connsiteX64" fmla="*/ 1402 w 10000"/>
                      <a:gd name="connsiteY64" fmla="*/ 287 h 9958"/>
                      <a:gd name="connsiteX65" fmla="*/ 1279 w 10000"/>
                      <a:gd name="connsiteY65" fmla="*/ 373 h 9958"/>
                      <a:gd name="connsiteX66" fmla="*/ 1157 w 10000"/>
                      <a:gd name="connsiteY66" fmla="*/ 459 h 9958"/>
                      <a:gd name="connsiteX67" fmla="*/ 1044 w 10000"/>
                      <a:gd name="connsiteY67" fmla="*/ 574 h 9958"/>
                      <a:gd name="connsiteX68" fmla="*/ 931 w 10000"/>
                      <a:gd name="connsiteY68" fmla="*/ 717 h 9958"/>
                      <a:gd name="connsiteX69" fmla="*/ 809 w 10000"/>
                      <a:gd name="connsiteY69" fmla="*/ 861 h 9958"/>
                      <a:gd name="connsiteX70" fmla="*/ 706 w 10000"/>
                      <a:gd name="connsiteY70" fmla="*/ 1046 h 9958"/>
                      <a:gd name="connsiteX71" fmla="*/ 604 w 10000"/>
                      <a:gd name="connsiteY71" fmla="*/ 1219 h 9958"/>
                      <a:gd name="connsiteX72" fmla="*/ 491 w 10000"/>
                      <a:gd name="connsiteY72" fmla="*/ 1419 h 9958"/>
                      <a:gd name="connsiteX73" fmla="*/ 399 w 10000"/>
                      <a:gd name="connsiteY73" fmla="*/ 1620 h 9958"/>
                      <a:gd name="connsiteX74" fmla="*/ 194 w 10000"/>
                      <a:gd name="connsiteY74" fmla="*/ 2092 h 9958"/>
                      <a:gd name="connsiteX75" fmla="*/ 0 w 10000"/>
                      <a:gd name="connsiteY75" fmla="*/ 2580 h 9958"/>
                      <a:gd name="connsiteX76" fmla="*/ 10 w 10000"/>
                      <a:gd name="connsiteY76" fmla="*/ 903 h 9958"/>
                      <a:gd name="connsiteX77" fmla="*/ 205 w 10000"/>
                      <a:gd name="connsiteY77" fmla="*/ 688 h 9958"/>
                      <a:gd name="connsiteX78" fmla="*/ 399 w 10000"/>
                      <a:gd name="connsiteY78" fmla="*/ 502 h 9958"/>
                      <a:gd name="connsiteX79" fmla="*/ 604 w 10000"/>
                      <a:gd name="connsiteY79" fmla="*/ 316 h 9958"/>
                      <a:gd name="connsiteX80" fmla="*/ 819 w 10000"/>
                      <a:gd name="connsiteY80" fmla="*/ 187 h 9958"/>
                      <a:gd name="connsiteX81" fmla="*/ 1054 w 10000"/>
                      <a:gd name="connsiteY81" fmla="*/ 86 h 9958"/>
                      <a:gd name="connsiteX82" fmla="*/ 1300 w 10000"/>
                      <a:gd name="connsiteY82" fmla="*/ 0 h 9958"/>
                      <a:gd name="connsiteX83" fmla="*/ 2272 w 10000"/>
                      <a:gd name="connsiteY83" fmla="*/ 0 h 9958"/>
                      <a:gd name="connsiteX84" fmla="*/ 2426 w 10000"/>
                      <a:gd name="connsiteY84" fmla="*/ 43 h 9958"/>
                      <a:gd name="connsiteX85" fmla="*/ 2569 w 10000"/>
                      <a:gd name="connsiteY85" fmla="*/ 115 h 9958"/>
                      <a:gd name="connsiteX86" fmla="*/ 2712 w 10000"/>
                      <a:gd name="connsiteY86" fmla="*/ 187 h 9958"/>
                      <a:gd name="connsiteX87" fmla="*/ 2845 w 10000"/>
                      <a:gd name="connsiteY87" fmla="*/ 273 h 9958"/>
                      <a:gd name="connsiteX88" fmla="*/ 2989 w 10000"/>
                      <a:gd name="connsiteY88" fmla="*/ 373 h 9958"/>
                      <a:gd name="connsiteX89" fmla="*/ 3112 w 10000"/>
                      <a:gd name="connsiteY89" fmla="*/ 459 h 9958"/>
                      <a:gd name="connsiteX90" fmla="*/ 3234 w 10000"/>
                      <a:gd name="connsiteY90" fmla="*/ 588 h 9958"/>
                      <a:gd name="connsiteX91" fmla="*/ 3367 w 10000"/>
                      <a:gd name="connsiteY91" fmla="*/ 717 h 9958"/>
                      <a:gd name="connsiteX92" fmla="*/ 3490 w 10000"/>
                      <a:gd name="connsiteY92" fmla="*/ 846 h 9958"/>
                      <a:gd name="connsiteX93" fmla="*/ 3726 w 10000"/>
                      <a:gd name="connsiteY93" fmla="*/ 1132 h 9958"/>
                      <a:gd name="connsiteX94" fmla="*/ 3941 w 10000"/>
                      <a:gd name="connsiteY94" fmla="*/ 1476 h 9958"/>
                      <a:gd name="connsiteX95" fmla="*/ 4145 w 10000"/>
                      <a:gd name="connsiteY95" fmla="*/ 1834 h 9958"/>
                      <a:gd name="connsiteX96" fmla="*/ 4340 w 10000"/>
                      <a:gd name="connsiteY96" fmla="*/ 2222 h 9958"/>
                      <a:gd name="connsiteX97" fmla="*/ 4534 w 10000"/>
                      <a:gd name="connsiteY97" fmla="*/ 2623 h 9958"/>
                      <a:gd name="connsiteX98" fmla="*/ 4708 w 10000"/>
                      <a:gd name="connsiteY98" fmla="*/ 3038 h 9958"/>
                      <a:gd name="connsiteX99" fmla="*/ 4893 w 10000"/>
                      <a:gd name="connsiteY99" fmla="*/ 3468 h 9958"/>
                      <a:gd name="connsiteX100" fmla="*/ 5056 w 10000"/>
                      <a:gd name="connsiteY100" fmla="*/ 3911 h 9958"/>
                      <a:gd name="connsiteX101" fmla="*/ 5363 w 10000"/>
                      <a:gd name="connsiteY101" fmla="*/ 4814 h 9958"/>
                      <a:gd name="connsiteX102" fmla="*/ 5967 w 10000"/>
                      <a:gd name="connsiteY102" fmla="*/ 6605 h 9958"/>
                      <a:gd name="connsiteX103" fmla="*/ 6254 w 10000"/>
                      <a:gd name="connsiteY103" fmla="*/ 7437 h 9958"/>
                      <a:gd name="connsiteX104" fmla="*/ 6407 w 10000"/>
                      <a:gd name="connsiteY104" fmla="*/ 7795 h 9958"/>
                      <a:gd name="connsiteX105" fmla="*/ 6551 w 10000"/>
                      <a:gd name="connsiteY105" fmla="*/ 8167 h 9958"/>
                      <a:gd name="connsiteX106" fmla="*/ 6714 w 10000"/>
                      <a:gd name="connsiteY106" fmla="*/ 8497 h 9958"/>
                      <a:gd name="connsiteX107" fmla="*/ 6868 w 10000"/>
                      <a:gd name="connsiteY107" fmla="*/ 8784 h 9958"/>
                      <a:gd name="connsiteX108" fmla="*/ 7021 w 10000"/>
                      <a:gd name="connsiteY108" fmla="*/ 9055 h 9958"/>
                      <a:gd name="connsiteX109" fmla="*/ 7195 w 10000"/>
                      <a:gd name="connsiteY109" fmla="*/ 9256 h 9958"/>
                      <a:gd name="connsiteX110" fmla="*/ 7288 w 10000"/>
                      <a:gd name="connsiteY110" fmla="*/ 9356 h 9958"/>
                      <a:gd name="connsiteX111" fmla="*/ 7369 w 10000"/>
                      <a:gd name="connsiteY111" fmla="*/ 9457 h 9958"/>
                      <a:gd name="connsiteX112" fmla="*/ 7462 w 10000"/>
                      <a:gd name="connsiteY112" fmla="*/ 9514 h 9958"/>
                      <a:gd name="connsiteX113" fmla="*/ 7554 w 10000"/>
                      <a:gd name="connsiteY113" fmla="*/ 9586 h 9958"/>
                      <a:gd name="connsiteX114" fmla="*/ 7646 w 10000"/>
                      <a:gd name="connsiteY114" fmla="*/ 9628 h 9958"/>
                      <a:gd name="connsiteX115" fmla="*/ 7748 w 10000"/>
                      <a:gd name="connsiteY115" fmla="*/ 9657 h 9958"/>
                      <a:gd name="connsiteX116" fmla="*/ 7851 w 10000"/>
                      <a:gd name="connsiteY116" fmla="*/ 9700 h 9958"/>
                      <a:gd name="connsiteX117" fmla="*/ 7943 w 10000"/>
                      <a:gd name="connsiteY117" fmla="*/ 9700 h 9958"/>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402 w 10000"/>
                      <a:gd name="connsiteY64" fmla="*/ 288 h 10000"/>
                      <a:gd name="connsiteX65" fmla="*/ 1279 w 10000"/>
                      <a:gd name="connsiteY65" fmla="*/ 375 h 10000"/>
                      <a:gd name="connsiteX66" fmla="*/ 1157 w 10000"/>
                      <a:gd name="connsiteY66" fmla="*/ 461 h 10000"/>
                      <a:gd name="connsiteX67" fmla="*/ 1044 w 10000"/>
                      <a:gd name="connsiteY67" fmla="*/ 576 h 10000"/>
                      <a:gd name="connsiteX68" fmla="*/ 931 w 10000"/>
                      <a:gd name="connsiteY68" fmla="*/ 720 h 10000"/>
                      <a:gd name="connsiteX69" fmla="*/ 809 w 10000"/>
                      <a:gd name="connsiteY69" fmla="*/ 865 h 10000"/>
                      <a:gd name="connsiteX70" fmla="*/ 706 w 10000"/>
                      <a:gd name="connsiteY70" fmla="*/ 1050 h 10000"/>
                      <a:gd name="connsiteX71" fmla="*/ 604 w 10000"/>
                      <a:gd name="connsiteY71" fmla="*/ 1224 h 10000"/>
                      <a:gd name="connsiteX72" fmla="*/ 491 w 10000"/>
                      <a:gd name="connsiteY72" fmla="*/ 1425 h 10000"/>
                      <a:gd name="connsiteX73" fmla="*/ 399 w 10000"/>
                      <a:gd name="connsiteY73" fmla="*/ 1627 h 10000"/>
                      <a:gd name="connsiteX74" fmla="*/ 194 w 10000"/>
                      <a:gd name="connsiteY74" fmla="*/ 2101 h 10000"/>
                      <a:gd name="connsiteX75" fmla="*/ 0 w 10000"/>
                      <a:gd name="connsiteY75" fmla="*/ 2591 h 10000"/>
                      <a:gd name="connsiteX76" fmla="*/ 10 w 10000"/>
                      <a:gd name="connsiteY76" fmla="*/ 907 h 10000"/>
                      <a:gd name="connsiteX77" fmla="*/ 205 w 10000"/>
                      <a:gd name="connsiteY77" fmla="*/ 691 h 10000"/>
                      <a:gd name="connsiteX78" fmla="*/ 399 w 10000"/>
                      <a:gd name="connsiteY78" fmla="*/ 504 h 10000"/>
                      <a:gd name="connsiteX79" fmla="*/ 604 w 10000"/>
                      <a:gd name="connsiteY79" fmla="*/ 317 h 10000"/>
                      <a:gd name="connsiteX80" fmla="*/ 819 w 10000"/>
                      <a:gd name="connsiteY80" fmla="*/ 188 h 10000"/>
                      <a:gd name="connsiteX81" fmla="*/ 1054 w 10000"/>
                      <a:gd name="connsiteY81" fmla="*/ 86 h 10000"/>
                      <a:gd name="connsiteX82" fmla="*/ 2272 w 10000"/>
                      <a:gd name="connsiteY82" fmla="*/ 0 h 10000"/>
                      <a:gd name="connsiteX83" fmla="*/ 2426 w 10000"/>
                      <a:gd name="connsiteY83" fmla="*/ 43 h 10000"/>
                      <a:gd name="connsiteX84" fmla="*/ 2569 w 10000"/>
                      <a:gd name="connsiteY84" fmla="*/ 115 h 10000"/>
                      <a:gd name="connsiteX85" fmla="*/ 2712 w 10000"/>
                      <a:gd name="connsiteY85" fmla="*/ 188 h 10000"/>
                      <a:gd name="connsiteX86" fmla="*/ 2845 w 10000"/>
                      <a:gd name="connsiteY86" fmla="*/ 274 h 10000"/>
                      <a:gd name="connsiteX87" fmla="*/ 2989 w 10000"/>
                      <a:gd name="connsiteY87" fmla="*/ 375 h 10000"/>
                      <a:gd name="connsiteX88" fmla="*/ 3112 w 10000"/>
                      <a:gd name="connsiteY88" fmla="*/ 461 h 10000"/>
                      <a:gd name="connsiteX89" fmla="*/ 3234 w 10000"/>
                      <a:gd name="connsiteY89" fmla="*/ 590 h 10000"/>
                      <a:gd name="connsiteX90" fmla="*/ 3367 w 10000"/>
                      <a:gd name="connsiteY90" fmla="*/ 720 h 10000"/>
                      <a:gd name="connsiteX91" fmla="*/ 3490 w 10000"/>
                      <a:gd name="connsiteY91" fmla="*/ 850 h 10000"/>
                      <a:gd name="connsiteX92" fmla="*/ 3726 w 10000"/>
                      <a:gd name="connsiteY92" fmla="*/ 1137 h 10000"/>
                      <a:gd name="connsiteX93" fmla="*/ 3941 w 10000"/>
                      <a:gd name="connsiteY93" fmla="*/ 1482 h 10000"/>
                      <a:gd name="connsiteX94" fmla="*/ 4145 w 10000"/>
                      <a:gd name="connsiteY94" fmla="*/ 1842 h 10000"/>
                      <a:gd name="connsiteX95" fmla="*/ 4340 w 10000"/>
                      <a:gd name="connsiteY95" fmla="*/ 2231 h 10000"/>
                      <a:gd name="connsiteX96" fmla="*/ 4534 w 10000"/>
                      <a:gd name="connsiteY96" fmla="*/ 2634 h 10000"/>
                      <a:gd name="connsiteX97" fmla="*/ 4708 w 10000"/>
                      <a:gd name="connsiteY97" fmla="*/ 3051 h 10000"/>
                      <a:gd name="connsiteX98" fmla="*/ 4893 w 10000"/>
                      <a:gd name="connsiteY98" fmla="*/ 3483 h 10000"/>
                      <a:gd name="connsiteX99" fmla="*/ 5056 w 10000"/>
                      <a:gd name="connsiteY99" fmla="*/ 3927 h 10000"/>
                      <a:gd name="connsiteX100" fmla="*/ 5363 w 10000"/>
                      <a:gd name="connsiteY100" fmla="*/ 4834 h 10000"/>
                      <a:gd name="connsiteX101" fmla="*/ 5967 w 10000"/>
                      <a:gd name="connsiteY101" fmla="*/ 6633 h 10000"/>
                      <a:gd name="connsiteX102" fmla="*/ 6254 w 10000"/>
                      <a:gd name="connsiteY102" fmla="*/ 7468 h 10000"/>
                      <a:gd name="connsiteX103" fmla="*/ 6407 w 10000"/>
                      <a:gd name="connsiteY103" fmla="*/ 7828 h 10000"/>
                      <a:gd name="connsiteX104" fmla="*/ 6551 w 10000"/>
                      <a:gd name="connsiteY104" fmla="*/ 8201 h 10000"/>
                      <a:gd name="connsiteX105" fmla="*/ 6714 w 10000"/>
                      <a:gd name="connsiteY105" fmla="*/ 8533 h 10000"/>
                      <a:gd name="connsiteX106" fmla="*/ 6868 w 10000"/>
                      <a:gd name="connsiteY106" fmla="*/ 8821 h 10000"/>
                      <a:gd name="connsiteX107" fmla="*/ 7021 w 10000"/>
                      <a:gd name="connsiteY107" fmla="*/ 9093 h 10000"/>
                      <a:gd name="connsiteX108" fmla="*/ 7195 w 10000"/>
                      <a:gd name="connsiteY108" fmla="*/ 9295 h 10000"/>
                      <a:gd name="connsiteX109" fmla="*/ 7288 w 10000"/>
                      <a:gd name="connsiteY109" fmla="*/ 9395 h 10000"/>
                      <a:gd name="connsiteX110" fmla="*/ 7369 w 10000"/>
                      <a:gd name="connsiteY110" fmla="*/ 9497 h 10000"/>
                      <a:gd name="connsiteX111" fmla="*/ 7462 w 10000"/>
                      <a:gd name="connsiteY111" fmla="*/ 9554 h 10000"/>
                      <a:gd name="connsiteX112" fmla="*/ 7554 w 10000"/>
                      <a:gd name="connsiteY112" fmla="*/ 9626 h 10000"/>
                      <a:gd name="connsiteX113" fmla="*/ 7646 w 10000"/>
                      <a:gd name="connsiteY113" fmla="*/ 9669 h 10000"/>
                      <a:gd name="connsiteX114" fmla="*/ 7748 w 10000"/>
                      <a:gd name="connsiteY114" fmla="*/ 9698 h 10000"/>
                      <a:gd name="connsiteX115" fmla="*/ 7851 w 10000"/>
                      <a:gd name="connsiteY115" fmla="*/ 9741 h 10000"/>
                      <a:gd name="connsiteX116" fmla="*/ 7943 w 10000"/>
                      <a:gd name="connsiteY116"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279 w 10000"/>
                      <a:gd name="connsiteY64" fmla="*/ 375 h 10000"/>
                      <a:gd name="connsiteX65" fmla="*/ 1157 w 10000"/>
                      <a:gd name="connsiteY65" fmla="*/ 461 h 10000"/>
                      <a:gd name="connsiteX66" fmla="*/ 1044 w 10000"/>
                      <a:gd name="connsiteY66" fmla="*/ 576 h 10000"/>
                      <a:gd name="connsiteX67" fmla="*/ 931 w 10000"/>
                      <a:gd name="connsiteY67" fmla="*/ 720 h 10000"/>
                      <a:gd name="connsiteX68" fmla="*/ 809 w 10000"/>
                      <a:gd name="connsiteY68" fmla="*/ 865 h 10000"/>
                      <a:gd name="connsiteX69" fmla="*/ 706 w 10000"/>
                      <a:gd name="connsiteY69" fmla="*/ 1050 h 10000"/>
                      <a:gd name="connsiteX70" fmla="*/ 604 w 10000"/>
                      <a:gd name="connsiteY70" fmla="*/ 1224 h 10000"/>
                      <a:gd name="connsiteX71" fmla="*/ 491 w 10000"/>
                      <a:gd name="connsiteY71" fmla="*/ 1425 h 10000"/>
                      <a:gd name="connsiteX72" fmla="*/ 399 w 10000"/>
                      <a:gd name="connsiteY72" fmla="*/ 1627 h 10000"/>
                      <a:gd name="connsiteX73" fmla="*/ 194 w 10000"/>
                      <a:gd name="connsiteY73" fmla="*/ 2101 h 10000"/>
                      <a:gd name="connsiteX74" fmla="*/ 0 w 10000"/>
                      <a:gd name="connsiteY74" fmla="*/ 2591 h 10000"/>
                      <a:gd name="connsiteX75" fmla="*/ 10 w 10000"/>
                      <a:gd name="connsiteY75" fmla="*/ 907 h 10000"/>
                      <a:gd name="connsiteX76" fmla="*/ 205 w 10000"/>
                      <a:gd name="connsiteY76" fmla="*/ 691 h 10000"/>
                      <a:gd name="connsiteX77" fmla="*/ 399 w 10000"/>
                      <a:gd name="connsiteY77" fmla="*/ 504 h 10000"/>
                      <a:gd name="connsiteX78" fmla="*/ 604 w 10000"/>
                      <a:gd name="connsiteY78" fmla="*/ 317 h 10000"/>
                      <a:gd name="connsiteX79" fmla="*/ 819 w 10000"/>
                      <a:gd name="connsiteY79" fmla="*/ 188 h 10000"/>
                      <a:gd name="connsiteX80" fmla="*/ 1054 w 10000"/>
                      <a:gd name="connsiteY80" fmla="*/ 86 h 10000"/>
                      <a:gd name="connsiteX81" fmla="*/ 2272 w 10000"/>
                      <a:gd name="connsiteY81" fmla="*/ 0 h 10000"/>
                      <a:gd name="connsiteX82" fmla="*/ 2426 w 10000"/>
                      <a:gd name="connsiteY82" fmla="*/ 43 h 10000"/>
                      <a:gd name="connsiteX83" fmla="*/ 2569 w 10000"/>
                      <a:gd name="connsiteY83" fmla="*/ 115 h 10000"/>
                      <a:gd name="connsiteX84" fmla="*/ 2712 w 10000"/>
                      <a:gd name="connsiteY84" fmla="*/ 188 h 10000"/>
                      <a:gd name="connsiteX85" fmla="*/ 2845 w 10000"/>
                      <a:gd name="connsiteY85" fmla="*/ 274 h 10000"/>
                      <a:gd name="connsiteX86" fmla="*/ 2989 w 10000"/>
                      <a:gd name="connsiteY86" fmla="*/ 375 h 10000"/>
                      <a:gd name="connsiteX87" fmla="*/ 3112 w 10000"/>
                      <a:gd name="connsiteY87" fmla="*/ 461 h 10000"/>
                      <a:gd name="connsiteX88" fmla="*/ 3234 w 10000"/>
                      <a:gd name="connsiteY88" fmla="*/ 590 h 10000"/>
                      <a:gd name="connsiteX89" fmla="*/ 3367 w 10000"/>
                      <a:gd name="connsiteY89" fmla="*/ 720 h 10000"/>
                      <a:gd name="connsiteX90" fmla="*/ 3490 w 10000"/>
                      <a:gd name="connsiteY90" fmla="*/ 850 h 10000"/>
                      <a:gd name="connsiteX91" fmla="*/ 3726 w 10000"/>
                      <a:gd name="connsiteY91" fmla="*/ 1137 h 10000"/>
                      <a:gd name="connsiteX92" fmla="*/ 3941 w 10000"/>
                      <a:gd name="connsiteY92" fmla="*/ 1482 h 10000"/>
                      <a:gd name="connsiteX93" fmla="*/ 4145 w 10000"/>
                      <a:gd name="connsiteY93" fmla="*/ 1842 h 10000"/>
                      <a:gd name="connsiteX94" fmla="*/ 4340 w 10000"/>
                      <a:gd name="connsiteY94" fmla="*/ 2231 h 10000"/>
                      <a:gd name="connsiteX95" fmla="*/ 4534 w 10000"/>
                      <a:gd name="connsiteY95" fmla="*/ 2634 h 10000"/>
                      <a:gd name="connsiteX96" fmla="*/ 4708 w 10000"/>
                      <a:gd name="connsiteY96" fmla="*/ 3051 h 10000"/>
                      <a:gd name="connsiteX97" fmla="*/ 4893 w 10000"/>
                      <a:gd name="connsiteY97" fmla="*/ 3483 h 10000"/>
                      <a:gd name="connsiteX98" fmla="*/ 5056 w 10000"/>
                      <a:gd name="connsiteY98" fmla="*/ 3927 h 10000"/>
                      <a:gd name="connsiteX99" fmla="*/ 5363 w 10000"/>
                      <a:gd name="connsiteY99" fmla="*/ 4834 h 10000"/>
                      <a:gd name="connsiteX100" fmla="*/ 5967 w 10000"/>
                      <a:gd name="connsiteY100" fmla="*/ 6633 h 10000"/>
                      <a:gd name="connsiteX101" fmla="*/ 6254 w 10000"/>
                      <a:gd name="connsiteY101" fmla="*/ 7468 h 10000"/>
                      <a:gd name="connsiteX102" fmla="*/ 6407 w 10000"/>
                      <a:gd name="connsiteY102" fmla="*/ 7828 h 10000"/>
                      <a:gd name="connsiteX103" fmla="*/ 6551 w 10000"/>
                      <a:gd name="connsiteY103" fmla="*/ 8201 h 10000"/>
                      <a:gd name="connsiteX104" fmla="*/ 6714 w 10000"/>
                      <a:gd name="connsiteY104" fmla="*/ 8533 h 10000"/>
                      <a:gd name="connsiteX105" fmla="*/ 6868 w 10000"/>
                      <a:gd name="connsiteY105" fmla="*/ 8821 h 10000"/>
                      <a:gd name="connsiteX106" fmla="*/ 7021 w 10000"/>
                      <a:gd name="connsiteY106" fmla="*/ 9093 h 10000"/>
                      <a:gd name="connsiteX107" fmla="*/ 7195 w 10000"/>
                      <a:gd name="connsiteY107" fmla="*/ 9295 h 10000"/>
                      <a:gd name="connsiteX108" fmla="*/ 7288 w 10000"/>
                      <a:gd name="connsiteY108" fmla="*/ 9395 h 10000"/>
                      <a:gd name="connsiteX109" fmla="*/ 7369 w 10000"/>
                      <a:gd name="connsiteY109" fmla="*/ 9497 h 10000"/>
                      <a:gd name="connsiteX110" fmla="*/ 7462 w 10000"/>
                      <a:gd name="connsiteY110" fmla="*/ 9554 h 10000"/>
                      <a:gd name="connsiteX111" fmla="*/ 7554 w 10000"/>
                      <a:gd name="connsiteY111" fmla="*/ 9626 h 10000"/>
                      <a:gd name="connsiteX112" fmla="*/ 7646 w 10000"/>
                      <a:gd name="connsiteY112" fmla="*/ 9669 h 10000"/>
                      <a:gd name="connsiteX113" fmla="*/ 7748 w 10000"/>
                      <a:gd name="connsiteY113" fmla="*/ 9698 h 10000"/>
                      <a:gd name="connsiteX114" fmla="*/ 7851 w 10000"/>
                      <a:gd name="connsiteY114" fmla="*/ 9741 h 10000"/>
                      <a:gd name="connsiteX115" fmla="*/ 7943 w 10000"/>
                      <a:gd name="connsiteY115"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157 w 10000"/>
                      <a:gd name="connsiteY64" fmla="*/ 461 h 10000"/>
                      <a:gd name="connsiteX65" fmla="*/ 1044 w 10000"/>
                      <a:gd name="connsiteY65" fmla="*/ 576 h 10000"/>
                      <a:gd name="connsiteX66" fmla="*/ 931 w 10000"/>
                      <a:gd name="connsiteY66" fmla="*/ 720 h 10000"/>
                      <a:gd name="connsiteX67" fmla="*/ 809 w 10000"/>
                      <a:gd name="connsiteY67" fmla="*/ 865 h 10000"/>
                      <a:gd name="connsiteX68" fmla="*/ 706 w 10000"/>
                      <a:gd name="connsiteY68" fmla="*/ 1050 h 10000"/>
                      <a:gd name="connsiteX69" fmla="*/ 604 w 10000"/>
                      <a:gd name="connsiteY69" fmla="*/ 1224 h 10000"/>
                      <a:gd name="connsiteX70" fmla="*/ 491 w 10000"/>
                      <a:gd name="connsiteY70" fmla="*/ 1425 h 10000"/>
                      <a:gd name="connsiteX71" fmla="*/ 399 w 10000"/>
                      <a:gd name="connsiteY71" fmla="*/ 1627 h 10000"/>
                      <a:gd name="connsiteX72" fmla="*/ 194 w 10000"/>
                      <a:gd name="connsiteY72" fmla="*/ 2101 h 10000"/>
                      <a:gd name="connsiteX73" fmla="*/ 0 w 10000"/>
                      <a:gd name="connsiteY73" fmla="*/ 2591 h 10000"/>
                      <a:gd name="connsiteX74" fmla="*/ 10 w 10000"/>
                      <a:gd name="connsiteY74" fmla="*/ 907 h 10000"/>
                      <a:gd name="connsiteX75" fmla="*/ 205 w 10000"/>
                      <a:gd name="connsiteY75" fmla="*/ 691 h 10000"/>
                      <a:gd name="connsiteX76" fmla="*/ 399 w 10000"/>
                      <a:gd name="connsiteY76" fmla="*/ 504 h 10000"/>
                      <a:gd name="connsiteX77" fmla="*/ 604 w 10000"/>
                      <a:gd name="connsiteY77" fmla="*/ 317 h 10000"/>
                      <a:gd name="connsiteX78" fmla="*/ 819 w 10000"/>
                      <a:gd name="connsiteY78" fmla="*/ 188 h 10000"/>
                      <a:gd name="connsiteX79" fmla="*/ 1054 w 10000"/>
                      <a:gd name="connsiteY79" fmla="*/ 86 h 10000"/>
                      <a:gd name="connsiteX80" fmla="*/ 2272 w 10000"/>
                      <a:gd name="connsiteY80" fmla="*/ 0 h 10000"/>
                      <a:gd name="connsiteX81" fmla="*/ 2426 w 10000"/>
                      <a:gd name="connsiteY81" fmla="*/ 43 h 10000"/>
                      <a:gd name="connsiteX82" fmla="*/ 2569 w 10000"/>
                      <a:gd name="connsiteY82" fmla="*/ 115 h 10000"/>
                      <a:gd name="connsiteX83" fmla="*/ 2712 w 10000"/>
                      <a:gd name="connsiteY83" fmla="*/ 188 h 10000"/>
                      <a:gd name="connsiteX84" fmla="*/ 2845 w 10000"/>
                      <a:gd name="connsiteY84" fmla="*/ 274 h 10000"/>
                      <a:gd name="connsiteX85" fmla="*/ 2989 w 10000"/>
                      <a:gd name="connsiteY85" fmla="*/ 375 h 10000"/>
                      <a:gd name="connsiteX86" fmla="*/ 3112 w 10000"/>
                      <a:gd name="connsiteY86" fmla="*/ 461 h 10000"/>
                      <a:gd name="connsiteX87" fmla="*/ 3234 w 10000"/>
                      <a:gd name="connsiteY87" fmla="*/ 590 h 10000"/>
                      <a:gd name="connsiteX88" fmla="*/ 3367 w 10000"/>
                      <a:gd name="connsiteY88" fmla="*/ 720 h 10000"/>
                      <a:gd name="connsiteX89" fmla="*/ 3490 w 10000"/>
                      <a:gd name="connsiteY89" fmla="*/ 850 h 10000"/>
                      <a:gd name="connsiteX90" fmla="*/ 3726 w 10000"/>
                      <a:gd name="connsiteY90" fmla="*/ 1137 h 10000"/>
                      <a:gd name="connsiteX91" fmla="*/ 3941 w 10000"/>
                      <a:gd name="connsiteY91" fmla="*/ 1482 h 10000"/>
                      <a:gd name="connsiteX92" fmla="*/ 4145 w 10000"/>
                      <a:gd name="connsiteY92" fmla="*/ 1842 h 10000"/>
                      <a:gd name="connsiteX93" fmla="*/ 4340 w 10000"/>
                      <a:gd name="connsiteY93" fmla="*/ 2231 h 10000"/>
                      <a:gd name="connsiteX94" fmla="*/ 4534 w 10000"/>
                      <a:gd name="connsiteY94" fmla="*/ 2634 h 10000"/>
                      <a:gd name="connsiteX95" fmla="*/ 4708 w 10000"/>
                      <a:gd name="connsiteY95" fmla="*/ 3051 h 10000"/>
                      <a:gd name="connsiteX96" fmla="*/ 4893 w 10000"/>
                      <a:gd name="connsiteY96" fmla="*/ 3483 h 10000"/>
                      <a:gd name="connsiteX97" fmla="*/ 5056 w 10000"/>
                      <a:gd name="connsiteY97" fmla="*/ 3927 h 10000"/>
                      <a:gd name="connsiteX98" fmla="*/ 5363 w 10000"/>
                      <a:gd name="connsiteY98" fmla="*/ 4834 h 10000"/>
                      <a:gd name="connsiteX99" fmla="*/ 5967 w 10000"/>
                      <a:gd name="connsiteY99" fmla="*/ 6633 h 10000"/>
                      <a:gd name="connsiteX100" fmla="*/ 6254 w 10000"/>
                      <a:gd name="connsiteY100" fmla="*/ 7468 h 10000"/>
                      <a:gd name="connsiteX101" fmla="*/ 6407 w 10000"/>
                      <a:gd name="connsiteY101" fmla="*/ 7828 h 10000"/>
                      <a:gd name="connsiteX102" fmla="*/ 6551 w 10000"/>
                      <a:gd name="connsiteY102" fmla="*/ 8201 h 10000"/>
                      <a:gd name="connsiteX103" fmla="*/ 6714 w 10000"/>
                      <a:gd name="connsiteY103" fmla="*/ 8533 h 10000"/>
                      <a:gd name="connsiteX104" fmla="*/ 6868 w 10000"/>
                      <a:gd name="connsiteY104" fmla="*/ 8821 h 10000"/>
                      <a:gd name="connsiteX105" fmla="*/ 7021 w 10000"/>
                      <a:gd name="connsiteY105" fmla="*/ 9093 h 10000"/>
                      <a:gd name="connsiteX106" fmla="*/ 7195 w 10000"/>
                      <a:gd name="connsiteY106" fmla="*/ 9295 h 10000"/>
                      <a:gd name="connsiteX107" fmla="*/ 7288 w 10000"/>
                      <a:gd name="connsiteY107" fmla="*/ 9395 h 10000"/>
                      <a:gd name="connsiteX108" fmla="*/ 7369 w 10000"/>
                      <a:gd name="connsiteY108" fmla="*/ 9497 h 10000"/>
                      <a:gd name="connsiteX109" fmla="*/ 7462 w 10000"/>
                      <a:gd name="connsiteY109" fmla="*/ 9554 h 10000"/>
                      <a:gd name="connsiteX110" fmla="*/ 7554 w 10000"/>
                      <a:gd name="connsiteY110" fmla="*/ 9626 h 10000"/>
                      <a:gd name="connsiteX111" fmla="*/ 7646 w 10000"/>
                      <a:gd name="connsiteY111" fmla="*/ 9669 h 10000"/>
                      <a:gd name="connsiteX112" fmla="*/ 7748 w 10000"/>
                      <a:gd name="connsiteY112" fmla="*/ 9698 h 10000"/>
                      <a:gd name="connsiteX113" fmla="*/ 7851 w 10000"/>
                      <a:gd name="connsiteY113" fmla="*/ 9741 h 10000"/>
                      <a:gd name="connsiteX114" fmla="*/ 7943 w 10000"/>
                      <a:gd name="connsiteY114"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044 w 10000"/>
                      <a:gd name="connsiteY64" fmla="*/ 576 h 10000"/>
                      <a:gd name="connsiteX65" fmla="*/ 931 w 10000"/>
                      <a:gd name="connsiteY65" fmla="*/ 720 h 10000"/>
                      <a:gd name="connsiteX66" fmla="*/ 809 w 10000"/>
                      <a:gd name="connsiteY66" fmla="*/ 865 h 10000"/>
                      <a:gd name="connsiteX67" fmla="*/ 706 w 10000"/>
                      <a:gd name="connsiteY67" fmla="*/ 1050 h 10000"/>
                      <a:gd name="connsiteX68" fmla="*/ 604 w 10000"/>
                      <a:gd name="connsiteY68" fmla="*/ 1224 h 10000"/>
                      <a:gd name="connsiteX69" fmla="*/ 491 w 10000"/>
                      <a:gd name="connsiteY69" fmla="*/ 1425 h 10000"/>
                      <a:gd name="connsiteX70" fmla="*/ 399 w 10000"/>
                      <a:gd name="connsiteY70" fmla="*/ 1627 h 10000"/>
                      <a:gd name="connsiteX71" fmla="*/ 194 w 10000"/>
                      <a:gd name="connsiteY71" fmla="*/ 2101 h 10000"/>
                      <a:gd name="connsiteX72" fmla="*/ 0 w 10000"/>
                      <a:gd name="connsiteY72" fmla="*/ 2591 h 10000"/>
                      <a:gd name="connsiteX73" fmla="*/ 10 w 10000"/>
                      <a:gd name="connsiteY73" fmla="*/ 907 h 10000"/>
                      <a:gd name="connsiteX74" fmla="*/ 205 w 10000"/>
                      <a:gd name="connsiteY74" fmla="*/ 691 h 10000"/>
                      <a:gd name="connsiteX75" fmla="*/ 399 w 10000"/>
                      <a:gd name="connsiteY75" fmla="*/ 504 h 10000"/>
                      <a:gd name="connsiteX76" fmla="*/ 604 w 10000"/>
                      <a:gd name="connsiteY76" fmla="*/ 317 h 10000"/>
                      <a:gd name="connsiteX77" fmla="*/ 819 w 10000"/>
                      <a:gd name="connsiteY77" fmla="*/ 188 h 10000"/>
                      <a:gd name="connsiteX78" fmla="*/ 1054 w 10000"/>
                      <a:gd name="connsiteY78" fmla="*/ 86 h 10000"/>
                      <a:gd name="connsiteX79" fmla="*/ 2272 w 10000"/>
                      <a:gd name="connsiteY79" fmla="*/ 0 h 10000"/>
                      <a:gd name="connsiteX80" fmla="*/ 2426 w 10000"/>
                      <a:gd name="connsiteY80" fmla="*/ 43 h 10000"/>
                      <a:gd name="connsiteX81" fmla="*/ 2569 w 10000"/>
                      <a:gd name="connsiteY81" fmla="*/ 115 h 10000"/>
                      <a:gd name="connsiteX82" fmla="*/ 2712 w 10000"/>
                      <a:gd name="connsiteY82" fmla="*/ 188 h 10000"/>
                      <a:gd name="connsiteX83" fmla="*/ 2845 w 10000"/>
                      <a:gd name="connsiteY83" fmla="*/ 274 h 10000"/>
                      <a:gd name="connsiteX84" fmla="*/ 2989 w 10000"/>
                      <a:gd name="connsiteY84" fmla="*/ 375 h 10000"/>
                      <a:gd name="connsiteX85" fmla="*/ 3112 w 10000"/>
                      <a:gd name="connsiteY85" fmla="*/ 461 h 10000"/>
                      <a:gd name="connsiteX86" fmla="*/ 3234 w 10000"/>
                      <a:gd name="connsiteY86" fmla="*/ 590 h 10000"/>
                      <a:gd name="connsiteX87" fmla="*/ 3367 w 10000"/>
                      <a:gd name="connsiteY87" fmla="*/ 720 h 10000"/>
                      <a:gd name="connsiteX88" fmla="*/ 3490 w 10000"/>
                      <a:gd name="connsiteY88" fmla="*/ 850 h 10000"/>
                      <a:gd name="connsiteX89" fmla="*/ 3726 w 10000"/>
                      <a:gd name="connsiteY89" fmla="*/ 1137 h 10000"/>
                      <a:gd name="connsiteX90" fmla="*/ 3941 w 10000"/>
                      <a:gd name="connsiteY90" fmla="*/ 1482 h 10000"/>
                      <a:gd name="connsiteX91" fmla="*/ 4145 w 10000"/>
                      <a:gd name="connsiteY91" fmla="*/ 1842 h 10000"/>
                      <a:gd name="connsiteX92" fmla="*/ 4340 w 10000"/>
                      <a:gd name="connsiteY92" fmla="*/ 2231 h 10000"/>
                      <a:gd name="connsiteX93" fmla="*/ 4534 w 10000"/>
                      <a:gd name="connsiteY93" fmla="*/ 2634 h 10000"/>
                      <a:gd name="connsiteX94" fmla="*/ 4708 w 10000"/>
                      <a:gd name="connsiteY94" fmla="*/ 3051 h 10000"/>
                      <a:gd name="connsiteX95" fmla="*/ 4893 w 10000"/>
                      <a:gd name="connsiteY95" fmla="*/ 3483 h 10000"/>
                      <a:gd name="connsiteX96" fmla="*/ 5056 w 10000"/>
                      <a:gd name="connsiteY96" fmla="*/ 3927 h 10000"/>
                      <a:gd name="connsiteX97" fmla="*/ 5363 w 10000"/>
                      <a:gd name="connsiteY97" fmla="*/ 4834 h 10000"/>
                      <a:gd name="connsiteX98" fmla="*/ 5967 w 10000"/>
                      <a:gd name="connsiteY98" fmla="*/ 6633 h 10000"/>
                      <a:gd name="connsiteX99" fmla="*/ 6254 w 10000"/>
                      <a:gd name="connsiteY99" fmla="*/ 7468 h 10000"/>
                      <a:gd name="connsiteX100" fmla="*/ 6407 w 10000"/>
                      <a:gd name="connsiteY100" fmla="*/ 7828 h 10000"/>
                      <a:gd name="connsiteX101" fmla="*/ 6551 w 10000"/>
                      <a:gd name="connsiteY101" fmla="*/ 8201 h 10000"/>
                      <a:gd name="connsiteX102" fmla="*/ 6714 w 10000"/>
                      <a:gd name="connsiteY102" fmla="*/ 8533 h 10000"/>
                      <a:gd name="connsiteX103" fmla="*/ 6868 w 10000"/>
                      <a:gd name="connsiteY103" fmla="*/ 8821 h 10000"/>
                      <a:gd name="connsiteX104" fmla="*/ 7021 w 10000"/>
                      <a:gd name="connsiteY104" fmla="*/ 9093 h 10000"/>
                      <a:gd name="connsiteX105" fmla="*/ 7195 w 10000"/>
                      <a:gd name="connsiteY105" fmla="*/ 9295 h 10000"/>
                      <a:gd name="connsiteX106" fmla="*/ 7288 w 10000"/>
                      <a:gd name="connsiteY106" fmla="*/ 9395 h 10000"/>
                      <a:gd name="connsiteX107" fmla="*/ 7369 w 10000"/>
                      <a:gd name="connsiteY107" fmla="*/ 9497 h 10000"/>
                      <a:gd name="connsiteX108" fmla="*/ 7462 w 10000"/>
                      <a:gd name="connsiteY108" fmla="*/ 9554 h 10000"/>
                      <a:gd name="connsiteX109" fmla="*/ 7554 w 10000"/>
                      <a:gd name="connsiteY109" fmla="*/ 9626 h 10000"/>
                      <a:gd name="connsiteX110" fmla="*/ 7646 w 10000"/>
                      <a:gd name="connsiteY110" fmla="*/ 9669 h 10000"/>
                      <a:gd name="connsiteX111" fmla="*/ 7748 w 10000"/>
                      <a:gd name="connsiteY111" fmla="*/ 9698 h 10000"/>
                      <a:gd name="connsiteX112" fmla="*/ 7851 w 10000"/>
                      <a:gd name="connsiteY112" fmla="*/ 9741 h 10000"/>
                      <a:gd name="connsiteX113" fmla="*/ 7943 w 10000"/>
                      <a:gd name="connsiteY113"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044 w 10000"/>
                      <a:gd name="connsiteY64" fmla="*/ 576 h 10000"/>
                      <a:gd name="connsiteX65" fmla="*/ 931 w 10000"/>
                      <a:gd name="connsiteY65" fmla="*/ 720 h 10000"/>
                      <a:gd name="connsiteX66" fmla="*/ 809 w 10000"/>
                      <a:gd name="connsiteY66" fmla="*/ 865 h 10000"/>
                      <a:gd name="connsiteX67" fmla="*/ 706 w 10000"/>
                      <a:gd name="connsiteY67" fmla="*/ 1050 h 10000"/>
                      <a:gd name="connsiteX68" fmla="*/ 604 w 10000"/>
                      <a:gd name="connsiteY68" fmla="*/ 1224 h 10000"/>
                      <a:gd name="connsiteX69" fmla="*/ 491 w 10000"/>
                      <a:gd name="connsiteY69" fmla="*/ 1425 h 10000"/>
                      <a:gd name="connsiteX70" fmla="*/ 399 w 10000"/>
                      <a:gd name="connsiteY70" fmla="*/ 1627 h 10000"/>
                      <a:gd name="connsiteX71" fmla="*/ 194 w 10000"/>
                      <a:gd name="connsiteY71" fmla="*/ 2101 h 10000"/>
                      <a:gd name="connsiteX72" fmla="*/ 0 w 10000"/>
                      <a:gd name="connsiteY72" fmla="*/ 2591 h 10000"/>
                      <a:gd name="connsiteX73" fmla="*/ 10 w 10000"/>
                      <a:gd name="connsiteY73" fmla="*/ 907 h 10000"/>
                      <a:gd name="connsiteX74" fmla="*/ 205 w 10000"/>
                      <a:gd name="connsiteY74" fmla="*/ 691 h 10000"/>
                      <a:gd name="connsiteX75" fmla="*/ 399 w 10000"/>
                      <a:gd name="connsiteY75" fmla="*/ 504 h 10000"/>
                      <a:gd name="connsiteX76" fmla="*/ 604 w 10000"/>
                      <a:gd name="connsiteY76" fmla="*/ 317 h 10000"/>
                      <a:gd name="connsiteX77" fmla="*/ 819 w 10000"/>
                      <a:gd name="connsiteY77" fmla="*/ 188 h 10000"/>
                      <a:gd name="connsiteX78" fmla="*/ 2272 w 10000"/>
                      <a:gd name="connsiteY78" fmla="*/ 0 h 10000"/>
                      <a:gd name="connsiteX79" fmla="*/ 2426 w 10000"/>
                      <a:gd name="connsiteY79" fmla="*/ 43 h 10000"/>
                      <a:gd name="connsiteX80" fmla="*/ 2569 w 10000"/>
                      <a:gd name="connsiteY80" fmla="*/ 115 h 10000"/>
                      <a:gd name="connsiteX81" fmla="*/ 2712 w 10000"/>
                      <a:gd name="connsiteY81" fmla="*/ 188 h 10000"/>
                      <a:gd name="connsiteX82" fmla="*/ 2845 w 10000"/>
                      <a:gd name="connsiteY82" fmla="*/ 274 h 10000"/>
                      <a:gd name="connsiteX83" fmla="*/ 2989 w 10000"/>
                      <a:gd name="connsiteY83" fmla="*/ 375 h 10000"/>
                      <a:gd name="connsiteX84" fmla="*/ 3112 w 10000"/>
                      <a:gd name="connsiteY84" fmla="*/ 461 h 10000"/>
                      <a:gd name="connsiteX85" fmla="*/ 3234 w 10000"/>
                      <a:gd name="connsiteY85" fmla="*/ 590 h 10000"/>
                      <a:gd name="connsiteX86" fmla="*/ 3367 w 10000"/>
                      <a:gd name="connsiteY86" fmla="*/ 720 h 10000"/>
                      <a:gd name="connsiteX87" fmla="*/ 3490 w 10000"/>
                      <a:gd name="connsiteY87" fmla="*/ 850 h 10000"/>
                      <a:gd name="connsiteX88" fmla="*/ 3726 w 10000"/>
                      <a:gd name="connsiteY88" fmla="*/ 1137 h 10000"/>
                      <a:gd name="connsiteX89" fmla="*/ 3941 w 10000"/>
                      <a:gd name="connsiteY89" fmla="*/ 1482 h 10000"/>
                      <a:gd name="connsiteX90" fmla="*/ 4145 w 10000"/>
                      <a:gd name="connsiteY90" fmla="*/ 1842 h 10000"/>
                      <a:gd name="connsiteX91" fmla="*/ 4340 w 10000"/>
                      <a:gd name="connsiteY91" fmla="*/ 2231 h 10000"/>
                      <a:gd name="connsiteX92" fmla="*/ 4534 w 10000"/>
                      <a:gd name="connsiteY92" fmla="*/ 2634 h 10000"/>
                      <a:gd name="connsiteX93" fmla="*/ 4708 w 10000"/>
                      <a:gd name="connsiteY93" fmla="*/ 3051 h 10000"/>
                      <a:gd name="connsiteX94" fmla="*/ 4893 w 10000"/>
                      <a:gd name="connsiteY94" fmla="*/ 3483 h 10000"/>
                      <a:gd name="connsiteX95" fmla="*/ 5056 w 10000"/>
                      <a:gd name="connsiteY95" fmla="*/ 3927 h 10000"/>
                      <a:gd name="connsiteX96" fmla="*/ 5363 w 10000"/>
                      <a:gd name="connsiteY96" fmla="*/ 4834 h 10000"/>
                      <a:gd name="connsiteX97" fmla="*/ 5967 w 10000"/>
                      <a:gd name="connsiteY97" fmla="*/ 6633 h 10000"/>
                      <a:gd name="connsiteX98" fmla="*/ 6254 w 10000"/>
                      <a:gd name="connsiteY98" fmla="*/ 7468 h 10000"/>
                      <a:gd name="connsiteX99" fmla="*/ 6407 w 10000"/>
                      <a:gd name="connsiteY99" fmla="*/ 7828 h 10000"/>
                      <a:gd name="connsiteX100" fmla="*/ 6551 w 10000"/>
                      <a:gd name="connsiteY100" fmla="*/ 8201 h 10000"/>
                      <a:gd name="connsiteX101" fmla="*/ 6714 w 10000"/>
                      <a:gd name="connsiteY101" fmla="*/ 8533 h 10000"/>
                      <a:gd name="connsiteX102" fmla="*/ 6868 w 10000"/>
                      <a:gd name="connsiteY102" fmla="*/ 8821 h 10000"/>
                      <a:gd name="connsiteX103" fmla="*/ 7021 w 10000"/>
                      <a:gd name="connsiteY103" fmla="*/ 9093 h 10000"/>
                      <a:gd name="connsiteX104" fmla="*/ 7195 w 10000"/>
                      <a:gd name="connsiteY104" fmla="*/ 9295 h 10000"/>
                      <a:gd name="connsiteX105" fmla="*/ 7288 w 10000"/>
                      <a:gd name="connsiteY105" fmla="*/ 9395 h 10000"/>
                      <a:gd name="connsiteX106" fmla="*/ 7369 w 10000"/>
                      <a:gd name="connsiteY106" fmla="*/ 9497 h 10000"/>
                      <a:gd name="connsiteX107" fmla="*/ 7462 w 10000"/>
                      <a:gd name="connsiteY107" fmla="*/ 9554 h 10000"/>
                      <a:gd name="connsiteX108" fmla="*/ 7554 w 10000"/>
                      <a:gd name="connsiteY108" fmla="*/ 9626 h 10000"/>
                      <a:gd name="connsiteX109" fmla="*/ 7646 w 10000"/>
                      <a:gd name="connsiteY109" fmla="*/ 9669 h 10000"/>
                      <a:gd name="connsiteX110" fmla="*/ 7748 w 10000"/>
                      <a:gd name="connsiteY110" fmla="*/ 9698 h 10000"/>
                      <a:gd name="connsiteX111" fmla="*/ 7851 w 10000"/>
                      <a:gd name="connsiteY111" fmla="*/ 9741 h 10000"/>
                      <a:gd name="connsiteX112" fmla="*/ 7943 w 10000"/>
                      <a:gd name="connsiteY112"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931 w 10000"/>
                      <a:gd name="connsiteY64" fmla="*/ 720 h 10000"/>
                      <a:gd name="connsiteX65" fmla="*/ 809 w 10000"/>
                      <a:gd name="connsiteY65" fmla="*/ 865 h 10000"/>
                      <a:gd name="connsiteX66" fmla="*/ 706 w 10000"/>
                      <a:gd name="connsiteY66" fmla="*/ 1050 h 10000"/>
                      <a:gd name="connsiteX67" fmla="*/ 604 w 10000"/>
                      <a:gd name="connsiteY67" fmla="*/ 1224 h 10000"/>
                      <a:gd name="connsiteX68" fmla="*/ 491 w 10000"/>
                      <a:gd name="connsiteY68" fmla="*/ 1425 h 10000"/>
                      <a:gd name="connsiteX69" fmla="*/ 399 w 10000"/>
                      <a:gd name="connsiteY69" fmla="*/ 1627 h 10000"/>
                      <a:gd name="connsiteX70" fmla="*/ 194 w 10000"/>
                      <a:gd name="connsiteY70" fmla="*/ 2101 h 10000"/>
                      <a:gd name="connsiteX71" fmla="*/ 0 w 10000"/>
                      <a:gd name="connsiteY71" fmla="*/ 2591 h 10000"/>
                      <a:gd name="connsiteX72" fmla="*/ 10 w 10000"/>
                      <a:gd name="connsiteY72" fmla="*/ 907 h 10000"/>
                      <a:gd name="connsiteX73" fmla="*/ 205 w 10000"/>
                      <a:gd name="connsiteY73" fmla="*/ 691 h 10000"/>
                      <a:gd name="connsiteX74" fmla="*/ 399 w 10000"/>
                      <a:gd name="connsiteY74" fmla="*/ 504 h 10000"/>
                      <a:gd name="connsiteX75" fmla="*/ 604 w 10000"/>
                      <a:gd name="connsiteY75" fmla="*/ 317 h 10000"/>
                      <a:gd name="connsiteX76" fmla="*/ 819 w 10000"/>
                      <a:gd name="connsiteY76" fmla="*/ 188 h 10000"/>
                      <a:gd name="connsiteX77" fmla="*/ 2272 w 10000"/>
                      <a:gd name="connsiteY77" fmla="*/ 0 h 10000"/>
                      <a:gd name="connsiteX78" fmla="*/ 2426 w 10000"/>
                      <a:gd name="connsiteY78" fmla="*/ 43 h 10000"/>
                      <a:gd name="connsiteX79" fmla="*/ 2569 w 10000"/>
                      <a:gd name="connsiteY79" fmla="*/ 115 h 10000"/>
                      <a:gd name="connsiteX80" fmla="*/ 2712 w 10000"/>
                      <a:gd name="connsiteY80" fmla="*/ 188 h 10000"/>
                      <a:gd name="connsiteX81" fmla="*/ 2845 w 10000"/>
                      <a:gd name="connsiteY81" fmla="*/ 274 h 10000"/>
                      <a:gd name="connsiteX82" fmla="*/ 2989 w 10000"/>
                      <a:gd name="connsiteY82" fmla="*/ 375 h 10000"/>
                      <a:gd name="connsiteX83" fmla="*/ 3112 w 10000"/>
                      <a:gd name="connsiteY83" fmla="*/ 461 h 10000"/>
                      <a:gd name="connsiteX84" fmla="*/ 3234 w 10000"/>
                      <a:gd name="connsiteY84" fmla="*/ 590 h 10000"/>
                      <a:gd name="connsiteX85" fmla="*/ 3367 w 10000"/>
                      <a:gd name="connsiteY85" fmla="*/ 720 h 10000"/>
                      <a:gd name="connsiteX86" fmla="*/ 3490 w 10000"/>
                      <a:gd name="connsiteY86" fmla="*/ 850 h 10000"/>
                      <a:gd name="connsiteX87" fmla="*/ 3726 w 10000"/>
                      <a:gd name="connsiteY87" fmla="*/ 1137 h 10000"/>
                      <a:gd name="connsiteX88" fmla="*/ 3941 w 10000"/>
                      <a:gd name="connsiteY88" fmla="*/ 1482 h 10000"/>
                      <a:gd name="connsiteX89" fmla="*/ 4145 w 10000"/>
                      <a:gd name="connsiteY89" fmla="*/ 1842 h 10000"/>
                      <a:gd name="connsiteX90" fmla="*/ 4340 w 10000"/>
                      <a:gd name="connsiteY90" fmla="*/ 2231 h 10000"/>
                      <a:gd name="connsiteX91" fmla="*/ 4534 w 10000"/>
                      <a:gd name="connsiteY91" fmla="*/ 2634 h 10000"/>
                      <a:gd name="connsiteX92" fmla="*/ 4708 w 10000"/>
                      <a:gd name="connsiteY92" fmla="*/ 3051 h 10000"/>
                      <a:gd name="connsiteX93" fmla="*/ 4893 w 10000"/>
                      <a:gd name="connsiteY93" fmla="*/ 3483 h 10000"/>
                      <a:gd name="connsiteX94" fmla="*/ 5056 w 10000"/>
                      <a:gd name="connsiteY94" fmla="*/ 3927 h 10000"/>
                      <a:gd name="connsiteX95" fmla="*/ 5363 w 10000"/>
                      <a:gd name="connsiteY95" fmla="*/ 4834 h 10000"/>
                      <a:gd name="connsiteX96" fmla="*/ 5967 w 10000"/>
                      <a:gd name="connsiteY96" fmla="*/ 6633 h 10000"/>
                      <a:gd name="connsiteX97" fmla="*/ 6254 w 10000"/>
                      <a:gd name="connsiteY97" fmla="*/ 7468 h 10000"/>
                      <a:gd name="connsiteX98" fmla="*/ 6407 w 10000"/>
                      <a:gd name="connsiteY98" fmla="*/ 7828 h 10000"/>
                      <a:gd name="connsiteX99" fmla="*/ 6551 w 10000"/>
                      <a:gd name="connsiteY99" fmla="*/ 8201 h 10000"/>
                      <a:gd name="connsiteX100" fmla="*/ 6714 w 10000"/>
                      <a:gd name="connsiteY100" fmla="*/ 8533 h 10000"/>
                      <a:gd name="connsiteX101" fmla="*/ 6868 w 10000"/>
                      <a:gd name="connsiteY101" fmla="*/ 8821 h 10000"/>
                      <a:gd name="connsiteX102" fmla="*/ 7021 w 10000"/>
                      <a:gd name="connsiteY102" fmla="*/ 9093 h 10000"/>
                      <a:gd name="connsiteX103" fmla="*/ 7195 w 10000"/>
                      <a:gd name="connsiteY103" fmla="*/ 9295 h 10000"/>
                      <a:gd name="connsiteX104" fmla="*/ 7288 w 10000"/>
                      <a:gd name="connsiteY104" fmla="*/ 9395 h 10000"/>
                      <a:gd name="connsiteX105" fmla="*/ 7369 w 10000"/>
                      <a:gd name="connsiteY105" fmla="*/ 9497 h 10000"/>
                      <a:gd name="connsiteX106" fmla="*/ 7462 w 10000"/>
                      <a:gd name="connsiteY106" fmla="*/ 9554 h 10000"/>
                      <a:gd name="connsiteX107" fmla="*/ 7554 w 10000"/>
                      <a:gd name="connsiteY107" fmla="*/ 9626 h 10000"/>
                      <a:gd name="connsiteX108" fmla="*/ 7646 w 10000"/>
                      <a:gd name="connsiteY108" fmla="*/ 9669 h 10000"/>
                      <a:gd name="connsiteX109" fmla="*/ 7748 w 10000"/>
                      <a:gd name="connsiteY109" fmla="*/ 9698 h 10000"/>
                      <a:gd name="connsiteX110" fmla="*/ 7851 w 10000"/>
                      <a:gd name="connsiteY110" fmla="*/ 9741 h 10000"/>
                      <a:gd name="connsiteX111" fmla="*/ 7943 w 10000"/>
                      <a:gd name="connsiteY111"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931 w 10000"/>
                      <a:gd name="connsiteY64" fmla="*/ 720 h 10000"/>
                      <a:gd name="connsiteX65" fmla="*/ 809 w 10000"/>
                      <a:gd name="connsiteY65" fmla="*/ 865 h 10000"/>
                      <a:gd name="connsiteX66" fmla="*/ 706 w 10000"/>
                      <a:gd name="connsiteY66" fmla="*/ 1050 h 10000"/>
                      <a:gd name="connsiteX67" fmla="*/ 604 w 10000"/>
                      <a:gd name="connsiteY67" fmla="*/ 1224 h 10000"/>
                      <a:gd name="connsiteX68" fmla="*/ 491 w 10000"/>
                      <a:gd name="connsiteY68" fmla="*/ 1425 h 10000"/>
                      <a:gd name="connsiteX69" fmla="*/ 399 w 10000"/>
                      <a:gd name="connsiteY69" fmla="*/ 1627 h 10000"/>
                      <a:gd name="connsiteX70" fmla="*/ 194 w 10000"/>
                      <a:gd name="connsiteY70" fmla="*/ 2101 h 10000"/>
                      <a:gd name="connsiteX71" fmla="*/ 0 w 10000"/>
                      <a:gd name="connsiteY71" fmla="*/ 2591 h 10000"/>
                      <a:gd name="connsiteX72" fmla="*/ 10 w 10000"/>
                      <a:gd name="connsiteY72" fmla="*/ 907 h 10000"/>
                      <a:gd name="connsiteX73" fmla="*/ 205 w 10000"/>
                      <a:gd name="connsiteY73" fmla="*/ 691 h 10000"/>
                      <a:gd name="connsiteX74" fmla="*/ 399 w 10000"/>
                      <a:gd name="connsiteY74" fmla="*/ 504 h 10000"/>
                      <a:gd name="connsiteX75" fmla="*/ 604 w 10000"/>
                      <a:gd name="connsiteY75" fmla="*/ 317 h 10000"/>
                      <a:gd name="connsiteX76" fmla="*/ 2272 w 10000"/>
                      <a:gd name="connsiteY76" fmla="*/ 0 h 10000"/>
                      <a:gd name="connsiteX77" fmla="*/ 2426 w 10000"/>
                      <a:gd name="connsiteY77" fmla="*/ 43 h 10000"/>
                      <a:gd name="connsiteX78" fmla="*/ 2569 w 10000"/>
                      <a:gd name="connsiteY78" fmla="*/ 115 h 10000"/>
                      <a:gd name="connsiteX79" fmla="*/ 2712 w 10000"/>
                      <a:gd name="connsiteY79" fmla="*/ 188 h 10000"/>
                      <a:gd name="connsiteX80" fmla="*/ 2845 w 10000"/>
                      <a:gd name="connsiteY80" fmla="*/ 274 h 10000"/>
                      <a:gd name="connsiteX81" fmla="*/ 2989 w 10000"/>
                      <a:gd name="connsiteY81" fmla="*/ 375 h 10000"/>
                      <a:gd name="connsiteX82" fmla="*/ 3112 w 10000"/>
                      <a:gd name="connsiteY82" fmla="*/ 461 h 10000"/>
                      <a:gd name="connsiteX83" fmla="*/ 3234 w 10000"/>
                      <a:gd name="connsiteY83" fmla="*/ 590 h 10000"/>
                      <a:gd name="connsiteX84" fmla="*/ 3367 w 10000"/>
                      <a:gd name="connsiteY84" fmla="*/ 720 h 10000"/>
                      <a:gd name="connsiteX85" fmla="*/ 3490 w 10000"/>
                      <a:gd name="connsiteY85" fmla="*/ 850 h 10000"/>
                      <a:gd name="connsiteX86" fmla="*/ 3726 w 10000"/>
                      <a:gd name="connsiteY86" fmla="*/ 1137 h 10000"/>
                      <a:gd name="connsiteX87" fmla="*/ 3941 w 10000"/>
                      <a:gd name="connsiteY87" fmla="*/ 1482 h 10000"/>
                      <a:gd name="connsiteX88" fmla="*/ 4145 w 10000"/>
                      <a:gd name="connsiteY88" fmla="*/ 1842 h 10000"/>
                      <a:gd name="connsiteX89" fmla="*/ 4340 w 10000"/>
                      <a:gd name="connsiteY89" fmla="*/ 2231 h 10000"/>
                      <a:gd name="connsiteX90" fmla="*/ 4534 w 10000"/>
                      <a:gd name="connsiteY90" fmla="*/ 2634 h 10000"/>
                      <a:gd name="connsiteX91" fmla="*/ 4708 w 10000"/>
                      <a:gd name="connsiteY91" fmla="*/ 3051 h 10000"/>
                      <a:gd name="connsiteX92" fmla="*/ 4893 w 10000"/>
                      <a:gd name="connsiteY92" fmla="*/ 3483 h 10000"/>
                      <a:gd name="connsiteX93" fmla="*/ 5056 w 10000"/>
                      <a:gd name="connsiteY93" fmla="*/ 3927 h 10000"/>
                      <a:gd name="connsiteX94" fmla="*/ 5363 w 10000"/>
                      <a:gd name="connsiteY94" fmla="*/ 4834 h 10000"/>
                      <a:gd name="connsiteX95" fmla="*/ 5967 w 10000"/>
                      <a:gd name="connsiteY95" fmla="*/ 6633 h 10000"/>
                      <a:gd name="connsiteX96" fmla="*/ 6254 w 10000"/>
                      <a:gd name="connsiteY96" fmla="*/ 7468 h 10000"/>
                      <a:gd name="connsiteX97" fmla="*/ 6407 w 10000"/>
                      <a:gd name="connsiteY97" fmla="*/ 7828 h 10000"/>
                      <a:gd name="connsiteX98" fmla="*/ 6551 w 10000"/>
                      <a:gd name="connsiteY98" fmla="*/ 8201 h 10000"/>
                      <a:gd name="connsiteX99" fmla="*/ 6714 w 10000"/>
                      <a:gd name="connsiteY99" fmla="*/ 8533 h 10000"/>
                      <a:gd name="connsiteX100" fmla="*/ 6868 w 10000"/>
                      <a:gd name="connsiteY100" fmla="*/ 8821 h 10000"/>
                      <a:gd name="connsiteX101" fmla="*/ 7021 w 10000"/>
                      <a:gd name="connsiteY101" fmla="*/ 9093 h 10000"/>
                      <a:gd name="connsiteX102" fmla="*/ 7195 w 10000"/>
                      <a:gd name="connsiteY102" fmla="*/ 9295 h 10000"/>
                      <a:gd name="connsiteX103" fmla="*/ 7288 w 10000"/>
                      <a:gd name="connsiteY103" fmla="*/ 9395 h 10000"/>
                      <a:gd name="connsiteX104" fmla="*/ 7369 w 10000"/>
                      <a:gd name="connsiteY104" fmla="*/ 9497 h 10000"/>
                      <a:gd name="connsiteX105" fmla="*/ 7462 w 10000"/>
                      <a:gd name="connsiteY105" fmla="*/ 9554 h 10000"/>
                      <a:gd name="connsiteX106" fmla="*/ 7554 w 10000"/>
                      <a:gd name="connsiteY106" fmla="*/ 9626 h 10000"/>
                      <a:gd name="connsiteX107" fmla="*/ 7646 w 10000"/>
                      <a:gd name="connsiteY107" fmla="*/ 9669 h 10000"/>
                      <a:gd name="connsiteX108" fmla="*/ 7748 w 10000"/>
                      <a:gd name="connsiteY108" fmla="*/ 9698 h 10000"/>
                      <a:gd name="connsiteX109" fmla="*/ 7851 w 10000"/>
                      <a:gd name="connsiteY109" fmla="*/ 9741 h 10000"/>
                      <a:gd name="connsiteX110" fmla="*/ 7943 w 10000"/>
                      <a:gd name="connsiteY110"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809 w 10000"/>
                      <a:gd name="connsiteY64" fmla="*/ 865 h 10000"/>
                      <a:gd name="connsiteX65" fmla="*/ 706 w 10000"/>
                      <a:gd name="connsiteY65" fmla="*/ 1050 h 10000"/>
                      <a:gd name="connsiteX66" fmla="*/ 604 w 10000"/>
                      <a:gd name="connsiteY66" fmla="*/ 1224 h 10000"/>
                      <a:gd name="connsiteX67" fmla="*/ 491 w 10000"/>
                      <a:gd name="connsiteY67" fmla="*/ 1425 h 10000"/>
                      <a:gd name="connsiteX68" fmla="*/ 399 w 10000"/>
                      <a:gd name="connsiteY68" fmla="*/ 1627 h 10000"/>
                      <a:gd name="connsiteX69" fmla="*/ 194 w 10000"/>
                      <a:gd name="connsiteY69" fmla="*/ 2101 h 10000"/>
                      <a:gd name="connsiteX70" fmla="*/ 0 w 10000"/>
                      <a:gd name="connsiteY70" fmla="*/ 2591 h 10000"/>
                      <a:gd name="connsiteX71" fmla="*/ 10 w 10000"/>
                      <a:gd name="connsiteY71" fmla="*/ 907 h 10000"/>
                      <a:gd name="connsiteX72" fmla="*/ 205 w 10000"/>
                      <a:gd name="connsiteY72" fmla="*/ 691 h 10000"/>
                      <a:gd name="connsiteX73" fmla="*/ 399 w 10000"/>
                      <a:gd name="connsiteY73" fmla="*/ 504 h 10000"/>
                      <a:gd name="connsiteX74" fmla="*/ 604 w 10000"/>
                      <a:gd name="connsiteY74" fmla="*/ 317 h 10000"/>
                      <a:gd name="connsiteX75" fmla="*/ 2272 w 10000"/>
                      <a:gd name="connsiteY75" fmla="*/ 0 h 10000"/>
                      <a:gd name="connsiteX76" fmla="*/ 2426 w 10000"/>
                      <a:gd name="connsiteY76" fmla="*/ 43 h 10000"/>
                      <a:gd name="connsiteX77" fmla="*/ 2569 w 10000"/>
                      <a:gd name="connsiteY77" fmla="*/ 115 h 10000"/>
                      <a:gd name="connsiteX78" fmla="*/ 2712 w 10000"/>
                      <a:gd name="connsiteY78" fmla="*/ 188 h 10000"/>
                      <a:gd name="connsiteX79" fmla="*/ 2845 w 10000"/>
                      <a:gd name="connsiteY79" fmla="*/ 274 h 10000"/>
                      <a:gd name="connsiteX80" fmla="*/ 2989 w 10000"/>
                      <a:gd name="connsiteY80" fmla="*/ 375 h 10000"/>
                      <a:gd name="connsiteX81" fmla="*/ 3112 w 10000"/>
                      <a:gd name="connsiteY81" fmla="*/ 461 h 10000"/>
                      <a:gd name="connsiteX82" fmla="*/ 3234 w 10000"/>
                      <a:gd name="connsiteY82" fmla="*/ 590 h 10000"/>
                      <a:gd name="connsiteX83" fmla="*/ 3367 w 10000"/>
                      <a:gd name="connsiteY83" fmla="*/ 720 h 10000"/>
                      <a:gd name="connsiteX84" fmla="*/ 3490 w 10000"/>
                      <a:gd name="connsiteY84" fmla="*/ 850 h 10000"/>
                      <a:gd name="connsiteX85" fmla="*/ 3726 w 10000"/>
                      <a:gd name="connsiteY85" fmla="*/ 1137 h 10000"/>
                      <a:gd name="connsiteX86" fmla="*/ 3941 w 10000"/>
                      <a:gd name="connsiteY86" fmla="*/ 1482 h 10000"/>
                      <a:gd name="connsiteX87" fmla="*/ 4145 w 10000"/>
                      <a:gd name="connsiteY87" fmla="*/ 1842 h 10000"/>
                      <a:gd name="connsiteX88" fmla="*/ 4340 w 10000"/>
                      <a:gd name="connsiteY88" fmla="*/ 2231 h 10000"/>
                      <a:gd name="connsiteX89" fmla="*/ 4534 w 10000"/>
                      <a:gd name="connsiteY89" fmla="*/ 2634 h 10000"/>
                      <a:gd name="connsiteX90" fmla="*/ 4708 w 10000"/>
                      <a:gd name="connsiteY90" fmla="*/ 3051 h 10000"/>
                      <a:gd name="connsiteX91" fmla="*/ 4893 w 10000"/>
                      <a:gd name="connsiteY91" fmla="*/ 3483 h 10000"/>
                      <a:gd name="connsiteX92" fmla="*/ 5056 w 10000"/>
                      <a:gd name="connsiteY92" fmla="*/ 3927 h 10000"/>
                      <a:gd name="connsiteX93" fmla="*/ 5363 w 10000"/>
                      <a:gd name="connsiteY93" fmla="*/ 4834 h 10000"/>
                      <a:gd name="connsiteX94" fmla="*/ 5967 w 10000"/>
                      <a:gd name="connsiteY94" fmla="*/ 6633 h 10000"/>
                      <a:gd name="connsiteX95" fmla="*/ 6254 w 10000"/>
                      <a:gd name="connsiteY95" fmla="*/ 7468 h 10000"/>
                      <a:gd name="connsiteX96" fmla="*/ 6407 w 10000"/>
                      <a:gd name="connsiteY96" fmla="*/ 7828 h 10000"/>
                      <a:gd name="connsiteX97" fmla="*/ 6551 w 10000"/>
                      <a:gd name="connsiteY97" fmla="*/ 8201 h 10000"/>
                      <a:gd name="connsiteX98" fmla="*/ 6714 w 10000"/>
                      <a:gd name="connsiteY98" fmla="*/ 8533 h 10000"/>
                      <a:gd name="connsiteX99" fmla="*/ 6868 w 10000"/>
                      <a:gd name="connsiteY99" fmla="*/ 8821 h 10000"/>
                      <a:gd name="connsiteX100" fmla="*/ 7021 w 10000"/>
                      <a:gd name="connsiteY100" fmla="*/ 9093 h 10000"/>
                      <a:gd name="connsiteX101" fmla="*/ 7195 w 10000"/>
                      <a:gd name="connsiteY101" fmla="*/ 9295 h 10000"/>
                      <a:gd name="connsiteX102" fmla="*/ 7288 w 10000"/>
                      <a:gd name="connsiteY102" fmla="*/ 9395 h 10000"/>
                      <a:gd name="connsiteX103" fmla="*/ 7369 w 10000"/>
                      <a:gd name="connsiteY103" fmla="*/ 9497 h 10000"/>
                      <a:gd name="connsiteX104" fmla="*/ 7462 w 10000"/>
                      <a:gd name="connsiteY104" fmla="*/ 9554 h 10000"/>
                      <a:gd name="connsiteX105" fmla="*/ 7554 w 10000"/>
                      <a:gd name="connsiteY105" fmla="*/ 9626 h 10000"/>
                      <a:gd name="connsiteX106" fmla="*/ 7646 w 10000"/>
                      <a:gd name="connsiteY106" fmla="*/ 9669 h 10000"/>
                      <a:gd name="connsiteX107" fmla="*/ 7748 w 10000"/>
                      <a:gd name="connsiteY107" fmla="*/ 9698 h 10000"/>
                      <a:gd name="connsiteX108" fmla="*/ 7851 w 10000"/>
                      <a:gd name="connsiteY108" fmla="*/ 9741 h 10000"/>
                      <a:gd name="connsiteX109" fmla="*/ 7943 w 10000"/>
                      <a:gd name="connsiteY109"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809 w 10000"/>
                      <a:gd name="connsiteY64" fmla="*/ 865 h 10000"/>
                      <a:gd name="connsiteX65" fmla="*/ 604 w 10000"/>
                      <a:gd name="connsiteY65" fmla="*/ 1224 h 10000"/>
                      <a:gd name="connsiteX66" fmla="*/ 491 w 10000"/>
                      <a:gd name="connsiteY66" fmla="*/ 1425 h 10000"/>
                      <a:gd name="connsiteX67" fmla="*/ 399 w 10000"/>
                      <a:gd name="connsiteY67" fmla="*/ 1627 h 10000"/>
                      <a:gd name="connsiteX68" fmla="*/ 194 w 10000"/>
                      <a:gd name="connsiteY68" fmla="*/ 2101 h 10000"/>
                      <a:gd name="connsiteX69" fmla="*/ 0 w 10000"/>
                      <a:gd name="connsiteY69" fmla="*/ 2591 h 10000"/>
                      <a:gd name="connsiteX70" fmla="*/ 10 w 10000"/>
                      <a:gd name="connsiteY70" fmla="*/ 907 h 10000"/>
                      <a:gd name="connsiteX71" fmla="*/ 205 w 10000"/>
                      <a:gd name="connsiteY71" fmla="*/ 691 h 10000"/>
                      <a:gd name="connsiteX72" fmla="*/ 399 w 10000"/>
                      <a:gd name="connsiteY72" fmla="*/ 504 h 10000"/>
                      <a:gd name="connsiteX73" fmla="*/ 604 w 10000"/>
                      <a:gd name="connsiteY73" fmla="*/ 317 h 10000"/>
                      <a:gd name="connsiteX74" fmla="*/ 2272 w 10000"/>
                      <a:gd name="connsiteY74" fmla="*/ 0 h 10000"/>
                      <a:gd name="connsiteX75" fmla="*/ 2426 w 10000"/>
                      <a:gd name="connsiteY75" fmla="*/ 43 h 10000"/>
                      <a:gd name="connsiteX76" fmla="*/ 2569 w 10000"/>
                      <a:gd name="connsiteY76" fmla="*/ 115 h 10000"/>
                      <a:gd name="connsiteX77" fmla="*/ 2712 w 10000"/>
                      <a:gd name="connsiteY77" fmla="*/ 188 h 10000"/>
                      <a:gd name="connsiteX78" fmla="*/ 2845 w 10000"/>
                      <a:gd name="connsiteY78" fmla="*/ 274 h 10000"/>
                      <a:gd name="connsiteX79" fmla="*/ 2989 w 10000"/>
                      <a:gd name="connsiteY79" fmla="*/ 375 h 10000"/>
                      <a:gd name="connsiteX80" fmla="*/ 3112 w 10000"/>
                      <a:gd name="connsiteY80" fmla="*/ 461 h 10000"/>
                      <a:gd name="connsiteX81" fmla="*/ 3234 w 10000"/>
                      <a:gd name="connsiteY81" fmla="*/ 590 h 10000"/>
                      <a:gd name="connsiteX82" fmla="*/ 3367 w 10000"/>
                      <a:gd name="connsiteY82" fmla="*/ 720 h 10000"/>
                      <a:gd name="connsiteX83" fmla="*/ 3490 w 10000"/>
                      <a:gd name="connsiteY83" fmla="*/ 850 h 10000"/>
                      <a:gd name="connsiteX84" fmla="*/ 3726 w 10000"/>
                      <a:gd name="connsiteY84" fmla="*/ 1137 h 10000"/>
                      <a:gd name="connsiteX85" fmla="*/ 3941 w 10000"/>
                      <a:gd name="connsiteY85" fmla="*/ 1482 h 10000"/>
                      <a:gd name="connsiteX86" fmla="*/ 4145 w 10000"/>
                      <a:gd name="connsiteY86" fmla="*/ 1842 h 10000"/>
                      <a:gd name="connsiteX87" fmla="*/ 4340 w 10000"/>
                      <a:gd name="connsiteY87" fmla="*/ 2231 h 10000"/>
                      <a:gd name="connsiteX88" fmla="*/ 4534 w 10000"/>
                      <a:gd name="connsiteY88" fmla="*/ 2634 h 10000"/>
                      <a:gd name="connsiteX89" fmla="*/ 4708 w 10000"/>
                      <a:gd name="connsiteY89" fmla="*/ 3051 h 10000"/>
                      <a:gd name="connsiteX90" fmla="*/ 4893 w 10000"/>
                      <a:gd name="connsiteY90" fmla="*/ 3483 h 10000"/>
                      <a:gd name="connsiteX91" fmla="*/ 5056 w 10000"/>
                      <a:gd name="connsiteY91" fmla="*/ 3927 h 10000"/>
                      <a:gd name="connsiteX92" fmla="*/ 5363 w 10000"/>
                      <a:gd name="connsiteY92" fmla="*/ 4834 h 10000"/>
                      <a:gd name="connsiteX93" fmla="*/ 5967 w 10000"/>
                      <a:gd name="connsiteY93" fmla="*/ 6633 h 10000"/>
                      <a:gd name="connsiteX94" fmla="*/ 6254 w 10000"/>
                      <a:gd name="connsiteY94" fmla="*/ 7468 h 10000"/>
                      <a:gd name="connsiteX95" fmla="*/ 6407 w 10000"/>
                      <a:gd name="connsiteY95" fmla="*/ 7828 h 10000"/>
                      <a:gd name="connsiteX96" fmla="*/ 6551 w 10000"/>
                      <a:gd name="connsiteY96" fmla="*/ 8201 h 10000"/>
                      <a:gd name="connsiteX97" fmla="*/ 6714 w 10000"/>
                      <a:gd name="connsiteY97" fmla="*/ 8533 h 10000"/>
                      <a:gd name="connsiteX98" fmla="*/ 6868 w 10000"/>
                      <a:gd name="connsiteY98" fmla="*/ 8821 h 10000"/>
                      <a:gd name="connsiteX99" fmla="*/ 7021 w 10000"/>
                      <a:gd name="connsiteY99" fmla="*/ 9093 h 10000"/>
                      <a:gd name="connsiteX100" fmla="*/ 7195 w 10000"/>
                      <a:gd name="connsiteY100" fmla="*/ 9295 h 10000"/>
                      <a:gd name="connsiteX101" fmla="*/ 7288 w 10000"/>
                      <a:gd name="connsiteY101" fmla="*/ 9395 h 10000"/>
                      <a:gd name="connsiteX102" fmla="*/ 7369 w 10000"/>
                      <a:gd name="connsiteY102" fmla="*/ 9497 h 10000"/>
                      <a:gd name="connsiteX103" fmla="*/ 7462 w 10000"/>
                      <a:gd name="connsiteY103" fmla="*/ 9554 h 10000"/>
                      <a:gd name="connsiteX104" fmla="*/ 7554 w 10000"/>
                      <a:gd name="connsiteY104" fmla="*/ 9626 h 10000"/>
                      <a:gd name="connsiteX105" fmla="*/ 7646 w 10000"/>
                      <a:gd name="connsiteY105" fmla="*/ 9669 h 10000"/>
                      <a:gd name="connsiteX106" fmla="*/ 7748 w 10000"/>
                      <a:gd name="connsiteY106" fmla="*/ 9698 h 10000"/>
                      <a:gd name="connsiteX107" fmla="*/ 7851 w 10000"/>
                      <a:gd name="connsiteY107" fmla="*/ 9741 h 10000"/>
                      <a:gd name="connsiteX108" fmla="*/ 7943 w 10000"/>
                      <a:gd name="connsiteY108"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604 w 10000"/>
                      <a:gd name="connsiteY64" fmla="*/ 1224 h 10000"/>
                      <a:gd name="connsiteX65" fmla="*/ 491 w 10000"/>
                      <a:gd name="connsiteY65" fmla="*/ 1425 h 10000"/>
                      <a:gd name="connsiteX66" fmla="*/ 399 w 10000"/>
                      <a:gd name="connsiteY66" fmla="*/ 1627 h 10000"/>
                      <a:gd name="connsiteX67" fmla="*/ 194 w 10000"/>
                      <a:gd name="connsiteY67" fmla="*/ 2101 h 10000"/>
                      <a:gd name="connsiteX68" fmla="*/ 0 w 10000"/>
                      <a:gd name="connsiteY68" fmla="*/ 2591 h 10000"/>
                      <a:gd name="connsiteX69" fmla="*/ 10 w 10000"/>
                      <a:gd name="connsiteY69" fmla="*/ 907 h 10000"/>
                      <a:gd name="connsiteX70" fmla="*/ 205 w 10000"/>
                      <a:gd name="connsiteY70" fmla="*/ 691 h 10000"/>
                      <a:gd name="connsiteX71" fmla="*/ 399 w 10000"/>
                      <a:gd name="connsiteY71" fmla="*/ 504 h 10000"/>
                      <a:gd name="connsiteX72" fmla="*/ 604 w 10000"/>
                      <a:gd name="connsiteY72" fmla="*/ 317 h 10000"/>
                      <a:gd name="connsiteX73" fmla="*/ 2272 w 10000"/>
                      <a:gd name="connsiteY73" fmla="*/ 0 h 10000"/>
                      <a:gd name="connsiteX74" fmla="*/ 2426 w 10000"/>
                      <a:gd name="connsiteY74" fmla="*/ 43 h 10000"/>
                      <a:gd name="connsiteX75" fmla="*/ 2569 w 10000"/>
                      <a:gd name="connsiteY75" fmla="*/ 115 h 10000"/>
                      <a:gd name="connsiteX76" fmla="*/ 2712 w 10000"/>
                      <a:gd name="connsiteY76" fmla="*/ 188 h 10000"/>
                      <a:gd name="connsiteX77" fmla="*/ 2845 w 10000"/>
                      <a:gd name="connsiteY77" fmla="*/ 274 h 10000"/>
                      <a:gd name="connsiteX78" fmla="*/ 2989 w 10000"/>
                      <a:gd name="connsiteY78" fmla="*/ 375 h 10000"/>
                      <a:gd name="connsiteX79" fmla="*/ 3112 w 10000"/>
                      <a:gd name="connsiteY79" fmla="*/ 461 h 10000"/>
                      <a:gd name="connsiteX80" fmla="*/ 3234 w 10000"/>
                      <a:gd name="connsiteY80" fmla="*/ 590 h 10000"/>
                      <a:gd name="connsiteX81" fmla="*/ 3367 w 10000"/>
                      <a:gd name="connsiteY81" fmla="*/ 720 h 10000"/>
                      <a:gd name="connsiteX82" fmla="*/ 3490 w 10000"/>
                      <a:gd name="connsiteY82" fmla="*/ 850 h 10000"/>
                      <a:gd name="connsiteX83" fmla="*/ 3726 w 10000"/>
                      <a:gd name="connsiteY83" fmla="*/ 1137 h 10000"/>
                      <a:gd name="connsiteX84" fmla="*/ 3941 w 10000"/>
                      <a:gd name="connsiteY84" fmla="*/ 1482 h 10000"/>
                      <a:gd name="connsiteX85" fmla="*/ 4145 w 10000"/>
                      <a:gd name="connsiteY85" fmla="*/ 1842 h 10000"/>
                      <a:gd name="connsiteX86" fmla="*/ 4340 w 10000"/>
                      <a:gd name="connsiteY86" fmla="*/ 2231 h 10000"/>
                      <a:gd name="connsiteX87" fmla="*/ 4534 w 10000"/>
                      <a:gd name="connsiteY87" fmla="*/ 2634 h 10000"/>
                      <a:gd name="connsiteX88" fmla="*/ 4708 w 10000"/>
                      <a:gd name="connsiteY88" fmla="*/ 3051 h 10000"/>
                      <a:gd name="connsiteX89" fmla="*/ 4893 w 10000"/>
                      <a:gd name="connsiteY89" fmla="*/ 3483 h 10000"/>
                      <a:gd name="connsiteX90" fmla="*/ 5056 w 10000"/>
                      <a:gd name="connsiteY90" fmla="*/ 3927 h 10000"/>
                      <a:gd name="connsiteX91" fmla="*/ 5363 w 10000"/>
                      <a:gd name="connsiteY91" fmla="*/ 4834 h 10000"/>
                      <a:gd name="connsiteX92" fmla="*/ 5967 w 10000"/>
                      <a:gd name="connsiteY92" fmla="*/ 6633 h 10000"/>
                      <a:gd name="connsiteX93" fmla="*/ 6254 w 10000"/>
                      <a:gd name="connsiteY93" fmla="*/ 7468 h 10000"/>
                      <a:gd name="connsiteX94" fmla="*/ 6407 w 10000"/>
                      <a:gd name="connsiteY94" fmla="*/ 7828 h 10000"/>
                      <a:gd name="connsiteX95" fmla="*/ 6551 w 10000"/>
                      <a:gd name="connsiteY95" fmla="*/ 8201 h 10000"/>
                      <a:gd name="connsiteX96" fmla="*/ 6714 w 10000"/>
                      <a:gd name="connsiteY96" fmla="*/ 8533 h 10000"/>
                      <a:gd name="connsiteX97" fmla="*/ 6868 w 10000"/>
                      <a:gd name="connsiteY97" fmla="*/ 8821 h 10000"/>
                      <a:gd name="connsiteX98" fmla="*/ 7021 w 10000"/>
                      <a:gd name="connsiteY98" fmla="*/ 9093 h 10000"/>
                      <a:gd name="connsiteX99" fmla="*/ 7195 w 10000"/>
                      <a:gd name="connsiteY99" fmla="*/ 9295 h 10000"/>
                      <a:gd name="connsiteX100" fmla="*/ 7288 w 10000"/>
                      <a:gd name="connsiteY100" fmla="*/ 9395 h 10000"/>
                      <a:gd name="connsiteX101" fmla="*/ 7369 w 10000"/>
                      <a:gd name="connsiteY101" fmla="*/ 9497 h 10000"/>
                      <a:gd name="connsiteX102" fmla="*/ 7462 w 10000"/>
                      <a:gd name="connsiteY102" fmla="*/ 9554 h 10000"/>
                      <a:gd name="connsiteX103" fmla="*/ 7554 w 10000"/>
                      <a:gd name="connsiteY103" fmla="*/ 9626 h 10000"/>
                      <a:gd name="connsiteX104" fmla="*/ 7646 w 10000"/>
                      <a:gd name="connsiteY104" fmla="*/ 9669 h 10000"/>
                      <a:gd name="connsiteX105" fmla="*/ 7748 w 10000"/>
                      <a:gd name="connsiteY105" fmla="*/ 9698 h 10000"/>
                      <a:gd name="connsiteX106" fmla="*/ 7851 w 10000"/>
                      <a:gd name="connsiteY106" fmla="*/ 9741 h 10000"/>
                      <a:gd name="connsiteX107" fmla="*/ 7943 w 10000"/>
                      <a:gd name="connsiteY107"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604 w 10000"/>
                      <a:gd name="connsiteY64" fmla="*/ 1224 h 10000"/>
                      <a:gd name="connsiteX65" fmla="*/ 491 w 10000"/>
                      <a:gd name="connsiteY65" fmla="*/ 1425 h 10000"/>
                      <a:gd name="connsiteX66" fmla="*/ 399 w 10000"/>
                      <a:gd name="connsiteY66" fmla="*/ 1627 h 10000"/>
                      <a:gd name="connsiteX67" fmla="*/ 194 w 10000"/>
                      <a:gd name="connsiteY67" fmla="*/ 2101 h 10000"/>
                      <a:gd name="connsiteX68" fmla="*/ 0 w 10000"/>
                      <a:gd name="connsiteY68" fmla="*/ 2591 h 10000"/>
                      <a:gd name="connsiteX69" fmla="*/ 10 w 10000"/>
                      <a:gd name="connsiteY69" fmla="*/ 907 h 10000"/>
                      <a:gd name="connsiteX70" fmla="*/ 205 w 10000"/>
                      <a:gd name="connsiteY70" fmla="*/ 691 h 10000"/>
                      <a:gd name="connsiteX71" fmla="*/ 399 w 10000"/>
                      <a:gd name="connsiteY71" fmla="*/ 504 h 10000"/>
                      <a:gd name="connsiteX72" fmla="*/ 2272 w 10000"/>
                      <a:gd name="connsiteY72" fmla="*/ 0 h 10000"/>
                      <a:gd name="connsiteX73" fmla="*/ 2426 w 10000"/>
                      <a:gd name="connsiteY73" fmla="*/ 43 h 10000"/>
                      <a:gd name="connsiteX74" fmla="*/ 2569 w 10000"/>
                      <a:gd name="connsiteY74" fmla="*/ 115 h 10000"/>
                      <a:gd name="connsiteX75" fmla="*/ 2712 w 10000"/>
                      <a:gd name="connsiteY75" fmla="*/ 188 h 10000"/>
                      <a:gd name="connsiteX76" fmla="*/ 2845 w 10000"/>
                      <a:gd name="connsiteY76" fmla="*/ 274 h 10000"/>
                      <a:gd name="connsiteX77" fmla="*/ 2989 w 10000"/>
                      <a:gd name="connsiteY77" fmla="*/ 375 h 10000"/>
                      <a:gd name="connsiteX78" fmla="*/ 3112 w 10000"/>
                      <a:gd name="connsiteY78" fmla="*/ 461 h 10000"/>
                      <a:gd name="connsiteX79" fmla="*/ 3234 w 10000"/>
                      <a:gd name="connsiteY79" fmla="*/ 590 h 10000"/>
                      <a:gd name="connsiteX80" fmla="*/ 3367 w 10000"/>
                      <a:gd name="connsiteY80" fmla="*/ 720 h 10000"/>
                      <a:gd name="connsiteX81" fmla="*/ 3490 w 10000"/>
                      <a:gd name="connsiteY81" fmla="*/ 850 h 10000"/>
                      <a:gd name="connsiteX82" fmla="*/ 3726 w 10000"/>
                      <a:gd name="connsiteY82" fmla="*/ 1137 h 10000"/>
                      <a:gd name="connsiteX83" fmla="*/ 3941 w 10000"/>
                      <a:gd name="connsiteY83" fmla="*/ 1482 h 10000"/>
                      <a:gd name="connsiteX84" fmla="*/ 4145 w 10000"/>
                      <a:gd name="connsiteY84" fmla="*/ 1842 h 10000"/>
                      <a:gd name="connsiteX85" fmla="*/ 4340 w 10000"/>
                      <a:gd name="connsiteY85" fmla="*/ 2231 h 10000"/>
                      <a:gd name="connsiteX86" fmla="*/ 4534 w 10000"/>
                      <a:gd name="connsiteY86" fmla="*/ 2634 h 10000"/>
                      <a:gd name="connsiteX87" fmla="*/ 4708 w 10000"/>
                      <a:gd name="connsiteY87" fmla="*/ 3051 h 10000"/>
                      <a:gd name="connsiteX88" fmla="*/ 4893 w 10000"/>
                      <a:gd name="connsiteY88" fmla="*/ 3483 h 10000"/>
                      <a:gd name="connsiteX89" fmla="*/ 5056 w 10000"/>
                      <a:gd name="connsiteY89" fmla="*/ 3927 h 10000"/>
                      <a:gd name="connsiteX90" fmla="*/ 5363 w 10000"/>
                      <a:gd name="connsiteY90" fmla="*/ 4834 h 10000"/>
                      <a:gd name="connsiteX91" fmla="*/ 5967 w 10000"/>
                      <a:gd name="connsiteY91" fmla="*/ 6633 h 10000"/>
                      <a:gd name="connsiteX92" fmla="*/ 6254 w 10000"/>
                      <a:gd name="connsiteY92" fmla="*/ 7468 h 10000"/>
                      <a:gd name="connsiteX93" fmla="*/ 6407 w 10000"/>
                      <a:gd name="connsiteY93" fmla="*/ 7828 h 10000"/>
                      <a:gd name="connsiteX94" fmla="*/ 6551 w 10000"/>
                      <a:gd name="connsiteY94" fmla="*/ 8201 h 10000"/>
                      <a:gd name="connsiteX95" fmla="*/ 6714 w 10000"/>
                      <a:gd name="connsiteY95" fmla="*/ 8533 h 10000"/>
                      <a:gd name="connsiteX96" fmla="*/ 6868 w 10000"/>
                      <a:gd name="connsiteY96" fmla="*/ 8821 h 10000"/>
                      <a:gd name="connsiteX97" fmla="*/ 7021 w 10000"/>
                      <a:gd name="connsiteY97" fmla="*/ 9093 h 10000"/>
                      <a:gd name="connsiteX98" fmla="*/ 7195 w 10000"/>
                      <a:gd name="connsiteY98" fmla="*/ 9295 h 10000"/>
                      <a:gd name="connsiteX99" fmla="*/ 7288 w 10000"/>
                      <a:gd name="connsiteY99" fmla="*/ 9395 h 10000"/>
                      <a:gd name="connsiteX100" fmla="*/ 7369 w 10000"/>
                      <a:gd name="connsiteY100" fmla="*/ 9497 h 10000"/>
                      <a:gd name="connsiteX101" fmla="*/ 7462 w 10000"/>
                      <a:gd name="connsiteY101" fmla="*/ 9554 h 10000"/>
                      <a:gd name="connsiteX102" fmla="*/ 7554 w 10000"/>
                      <a:gd name="connsiteY102" fmla="*/ 9626 h 10000"/>
                      <a:gd name="connsiteX103" fmla="*/ 7646 w 10000"/>
                      <a:gd name="connsiteY103" fmla="*/ 9669 h 10000"/>
                      <a:gd name="connsiteX104" fmla="*/ 7748 w 10000"/>
                      <a:gd name="connsiteY104" fmla="*/ 9698 h 10000"/>
                      <a:gd name="connsiteX105" fmla="*/ 7851 w 10000"/>
                      <a:gd name="connsiteY105" fmla="*/ 9741 h 10000"/>
                      <a:gd name="connsiteX106" fmla="*/ 7943 w 10000"/>
                      <a:gd name="connsiteY106"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604 w 10000"/>
                      <a:gd name="connsiteY64" fmla="*/ 1224 h 10000"/>
                      <a:gd name="connsiteX65" fmla="*/ 491 w 10000"/>
                      <a:gd name="connsiteY65" fmla="*/ 1425 h 10000"/>
                      <a:gd name="connsiteX66" fmla="*/ 399 w 10000"/>
                      <a:gd name="connsiteY66" fmla="*/ 1627 h 10000"/>
                      <a:gd name="connsiteX67" fmla="*/ 194 w 10000"/>
                      <a:gd name="connsiteY67" fmla="*/ 2101 h 10000"/>
                      <a:gd name="connsiteX68" fmla="*/ 0 w 10000"/>
                      <a:gd name="connsiteY68" fmla="*/ 2591 h 10000"/>
                      <a:gd name="connsiteX69" fmla="*/ 10 w 10000"/>
                      <a:gd name="connsiteY69" fmla="*/ 907 h 10000"/>
                      <a:gd name="connsiteX70" fmla="*/ 205 w 10000"/>
                      <a:gd name="connsiteY70" fmla="*/ 691 h 10000"/>
                      <a:gd name="connsiteX71" fmla="*/ 2272 w 10000"/>
                      <a:gd name="connsiteY71" fmla="*/ 0 h 10000"/>
                      <a:gd name="connsiteX72" fmla="*/ 2426 w 10000"/>
                      <a:gd name="connsiteY72" fmla="*/ 43 h 10000"/>
                      <a:gd name="connsiteX73" fmla="*/ 2569 w 10000"/>
                      <a:gd name="connsiteY73" fmla="*/ 115 h 10000"/>
                      <a:gd name="connsiteX74" fmla="*/ 2712 w 10000"/>
                      <a:gd name="connsiteY74" fmla="*/ 188 h 10000"/>
                      <a:gd name="connsiteX75" fmla="*/ 2845 w 10000"/>
                      <a:gd name="connsiteY75" fmla="*/ 274 h 10000"/>
                      <a:gd name="connsiteX76" fmla="*/ 2989 w 10000"/>
                      <a:gd name="connsiteY76" fmla="*/ 375 h 10000"/>
                      <a:gd name="connsiteX77" fmla="*/ 3112 w 10000"/>
                      <a:gd name="connsiteY77" fmla="*/ 461 h 10000"/>
                      <a:gd name="connsiteX78" fmla="*/ 3234 w 10000"/>
                      <a:gd name="connsiteY78" fmla="*/ 590 h 10000"/>
                      <a:gd name="connsiteX79" fmla="*/ 3367 w 10000"/>
                      <a:gd name="connsiteY79" fmla="*/ 720 h 10000"/>
                      <a:gd name="connsiteX80" fmla="*/ 3490 w 10000"/>
                      <a:gd name="connsiteY80" fmla="*/ 850 h 10000"/>
                      <a:gd name="connsiteX81" fmla="*/ 3726 w 10000"/>
                      <a:gd name="connsiteY81" fmla="*/ 1137 h 10000"/>
                      <a:gd name="connsiteX82" fmla="*/ 3941 w 10000"/>
                      <a:gd name="connsiteY82" fmla="*/ 1482 h 10000"/>
                      <a:gd name="connsiteX83" fmla="*/ 4145 w 10000"/>
                      <a:gd name="connsiteY83" fmla="*/ 1842 h 10000"/>
                      <a:gd name="connsiteX84" fmla="*/ 4340 w 10000"/>
                      <a:gd name="connsiteY84" fmla="*/ 2231 h 10000"/>
                      <a:gd name="connsiteX85" fmla="*/ 4534 w 10000"/>
                      <a:gd name="connsiteY85" fmla="*/ 2634 h 10000"/>
                      <a:gd name="connsiteX86" fmla="*/ 4708 w 10000"/>
                      <a:gd name="connsiteY86" fmla="*/ 3051 h 10000"/>
                      <a:gd name="connsiteX87" fmla="*/ 4893 w 10000"/>
                      <a:gd name="connsiteY87" fmla="*/ 3483 h 10000"/>
                      <a:gd name="connsiteX88" fmla="*/ 5056 w 10000"/>
                      <a:gd name="connsiteY88" fmla="*/ 3927 h 10000"/>
                      <a:gd name="connsiteX89" fmla="*/ 5363 w 10000"/>
                      <a:gd name="connsiteY89" fmla="*/ 4834 h 10000"/>
                      <a:gd name="connsiteX90" fmla="*/ 5967 w 10000"/>
                      <a:gd name="connsiteY90" fmla="*/ 6633 h 10000"/>
                      <a:gd name="connsiteX91" fmla="*/ 6254 w 10000"/>
                      <a:gd name="connsiteY91" fmla="*/ 7468 h 10000"/>
                      <a:gd name="connsiteX92" fmla="*/ 6407 w 10000"/>
                      <a:gd name="connsiteY92" fmla="*/ 7828 h 10000"/>
                      <a:gd name="connsiteX93" fmla="*/ 6551 w 10000"/>
                      <a:gd name="connsiteY93" fmla="*/ 8201 h 10000"/>
                      <a:gd name="connsiteX94" fmla="*/ 6714 w 10000"/>
                      <a:gd name="connsiteY94" fmla="*/ 8533 h 10000"/>
                      <a:gd name="connsiteX95" fmla="*/ 6868 w 10000"/>
                      <a:gd name="connsiteY95" fmla="*/ 8821 h 10000"/>
                      <a:gd name="connsiteX96" fmla="*/ 7021 w 10000"/>
                      <a:gd name="connsiteY96" fmla="*/ 9093 h 10000"/>
                      <a:gd name="connsiteX97" fmla="*/ 7195 w 10000"/>
                      <a:gd name="connsiteY97" fmla="*/ 9295 h 10000"/>
                      <a:gd name="connsiteX98" fmla="*/ 7288 w 10000"/>
                      <a:gd name="connsiteY98" fmla="*/ 9395 h 10000"/>
                      <a:gd name="connsiteX99" fmla="*/ 7369 w 10000"/>
                      <a:gd name="connsiteY99" fmla="*/ 9497 h 10000"/>
                      <a:gd name="connsiteX100" fmla="*/ 7462 w 10000"/>
                      <a:gd name="connsiteY100" fmla="*/ 9554 h 10000"/>
                      <a:gd name="connsiteX101" fmla="*/ 7554 w 10000"/>
                      <a:gd name="connsiteY101" fmla="*/ 9626 h 10000"/>
                      <a:gd name="connsiteX102" fmla="*/ 7646 w 10000"/>
                      <a:gd name="connsiteY102" fmla="*/ 9669 h 10000"/>
                      <a:gd name="connsiteX103" fmla="*/ 7748 w 10000"/>
                      <a:gd name="connsiteY103" fmla="*/ 9698 h 10000"/>
                      <a:gd name="connsiteX104" fmla="*/ 7851 w 10000"/>
                      <a:gd name="connsiteY104" fmla="*/ 9741 h 10000"/>
                      <a:gd name="connsiteX105" fmla="*/ 7943 w 10000"/>
                      <a:gd name="connsiteY105"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491 w 10000"/>
                      <a:gd name="connsiteY64" fmla="*/ 1425 h 10000"/>
                      <a:gd name="connsiteX65" fmla="*/ 399 w 10000"/>
                      <a:gd name="connsiteY65" fmla="*/ 1627 h 10000"/>
                      <a:gd name="connsiteX66" fmla="*/ 194 w 10000"/>
                      <a:gd name="connsiteY66" fmla="*/ 2101 h 10000"/>
                      <a:gd name="connsiteX67" fmla="*/ 0 w 10000"/>
                      <a:gd name="connsiteY67" fmla="*/ 2591 h 10000"/>
                      <a:gd name="connsiteX68" fmla="*/ 10 w 10000"/>
                      <a:gd name="connsiteY68" fmla="*/ 907 h 10000"/>
                      <a:gd name="connsiteX69" fmla="*/ 205 w 10000"/>
                      <a:gd name="connsiteY69" fmla="*/ 691 h 10000"/>
                      <a:gd name="connsiteX70" fmla="*/ 2272 w 10000"/>
                      <a:gd name="connsiteY70" fmla="*/ 0 h 10000"/>
                      <a:gd name="connsiteX71" fmla="*/ 2426 w 10000"/>
                      <a:gd name="connsiteY71" fmla="*/ 43 h 10000"/>
                      <a:gd name="connsiteX72" fmla="*/ 2569 w 10000"/>
                      <a:gd name="connsiteY72" fmla="*/ 115 h 10000"/>
                      <a:gd name="connsiteX73" fmla="*/ 2712 w 10000"/>
                      <a:gd name="connsiteY73" fmla="*/ 188 h 10000"/>
                      <a:gd name="connsiteX74" fmla="*/ 2845 w 10000"/>
                      <a:gd name="connsiteY74" fmla="*/ 274 h 10000"/>
                      <a:gd name="connsiteX75" fmla="*/ 2989 w 10000"/>
                      <a:gd name="connsiteY75" fmla="*/ 375 h 10000"/>
                      <a:gd name="connsiteX76" fmla="*/ 3112 w 10000"/>
                      <a:gd name="connsiteY76" fmla="*/ 461 h 10000"/>
                      <a:gd name="connsiteX77" fmla="*/ 3234 w 10000"/>
                      <a:gd name="connsiteY77" fmla="*/ 590 h 10000"/>
                      <a:gd name="connsiteX78" fmla="*/ 3367 w 10000"/>
                      <a:gd name="connsiteY78" fmla="*/ 720 h 10000"/>
                      <a:gd name="connsiteX79" fmla="*/ 3490 w 10000"/>
                      <a:gd name="connsiteY79" fmla="*/ 850 h 10000"/>
                      <a:gd name="connsiteX80" fmla="*/ 3726 w 10000"/>
                      <a:gd name="connsiteY80" fmla="*/ 1137 h 10000"/>
                      <a:gd name="connsiteX81" fmla="*/ 3941 w 10000"/>
                      <a:gd name="connsiteY81" fmla="*/ 1482 h 10000"/>
                      <a:gd name="connsiteX82" fmla="*/ 4145 w 10000"/>
                      <a:gd name="connsiteY82" fmla="*/ 1842 h 10000"/>
                      <a:gd name="connsiteX83" fmla="*/ 4340 w 10000"/>
                      <a:gd name="connsiteY83" fmla="*/ 2231 h 10000"/>
                      <a:gd name="connsiteX84" fmla="*/ 4534 w 10000"/>
                      <a:gd name="connsiteY84" fmla="*/ 2634 h 10000"/>
                      <a:gd name="connsiteX85" fmla="*/ 4708 w 10000"/>
                      <a:gd name="connsiteY85" fmla="*/ 3051 h 10000"/>
                      <a:gd name="connsiteX86" fmla="*/ 4893 w 10000"/>
                      <a:gd name="connsiteY86" fmla="*/ 3483 h 10000"/>
                      <a:gd name="connsiteX87" fmla="*/ 5056 w 10000"/>
                      <a:gd name="connsiteY87" fmla="*/ 3927 h 10000"/>
                      <a:gd name="connsiteX88" fmla="*/ 5363 w 10000"/>
                      <a:gd name="connsiteY88" fmla="*/ 4834 h 10000"/>
                      <a:gd name="connsiteX89" fmla="*/ 5967 w 10000"/>
                      <a:gd name="connsiteY89" fmla="*/ 6633 h 10000"/>
                      <a:gd name="connsiteX90" fmla="*/ 6254 w 10000"/>
                      <a:gd name="connsiteY90" fmla="*/ 7468 h 10000"/>
                      <a:gd name="connsiteX91" fmla="*/ 6407 w 10000"/>
                      <a:gd name="connsiteY91" fmla="*/ 7828 h 10000"/>
                      <a:gd name="connsiteX92" fmla="*/ 6551 w 10000"/>
                      <a:gd name="connsiteY92" fmla="*/ 8201 h 10000"/>
                      <a:gd name="connsiteX93" fmla="*/ 6714 w 10000"/>
                      <a:gd name="connsiteY93" fmla="*/ 8533 h 10000"/>
                      <a:gd name="connsiteX94" fmla="*/ 6868 w 10000"/>
                      <a:gd name="connsiteY94" fmla="*/ 8821 h 10000"/>
                      <a:gd name="connsiteX95" fmla="*/ 7021 w 10000"/>
                      <a:gd name="connsiteY95" fmla="*/ 9093 h 10000"/>
                      <a:gd name="connsiteX96" fmla="*/ 7195 w 10000"/>
                      <a:gd name="connsiteY96" fmla="*/ 9295 h 10000"/>
                      <a:gd name="connsiteX97" fmla="*/ 7288 w 10000"/>
                      <a:gd name="connsiteY97" fmla="*/ 9395 h 10000"/>
                      <a:gd name="connsiteX98" fmla="*/ 7369 w 10000"/>
                      <a:gd name="connsiteY98" fmla="*/ 9497 h 10000"/>
                      <a:gd name="connsiteX99" fmla="*/ 7462 w 10000"/>
                      <a:gd name="connsiteY99" fmla="*/ 9554 h 10000"/>
                      <a:gd name="connsiteX100" fmla="*/ 7554 w 10000"/>
                      <a:gd name="connsiteY100" fmla="*/ 9626 h 10000"/>
                      <a:gd name="connsiteX101" fmla="*/ 7646 w 10000"/>
                      <a:gd name="connsiteY101" fmla="*/ 9669 h 10000"/>
                      <a:gd name="connsiteX102" fmla="*/ 7748 w 10000"/>
                      <a:gd name="connsiteY102" fmla="*/ 9698 h 10000"/>
                      <a:gd name="connsiteX103" fmla="*/ 7851 w 10000"/>
                      <a:gd name="connsiteY103" fmla="*/ 9741 h 10000"/>
                      <a:gd name="connsiteX104" fmla="*/ 7943 w 10000"/>
                      <a:gd name="connsiteY104"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491 w 10000"/>
                      <a:gd name="connsiteY64" fmla="*/ 1425 h 10000"/>
                      <a:gd name="connsiteX65" fmla="*/ 194 w 10000"/>
                      <a:gd name="connsiteY65" fmla="*/ 2101 h 10000"/>
                      <a:gd name="connsiteX66" fmla="*/ 0 w 10000"/>
                      <a:gd name="connsiteY66" fmla="*/ 2591 h 10000"/>
                      <a:gd name="connsiteX67" fmla="*/ 10 w 10000"/>
                      <a:gd name="connsiteY67" fmla="*/ 907 h 10000"/>
                      <a:gd name="connsiteX68" fmla="*/ 205 w 10000"/>
                      <a:gd name="connsiteY68" fmla="*/ 691 h 10000"/>
                      <a:gd name="connsiteX69" fmla="*/ 2272 w 10000"/>
                      <a:gd name="connsiteY69" fmla="*/ 0 h 10000"/>
                      <a:gd name="connsiteX70" fmla="*/ 2426 w 10000"/>
                      <a:gd name="connsiteY70" fmla="*/ 43 h 10000"/>
                      <a:gd name="connsiteX71" fmla="*/ 2569 w 10000"/>
                      <a:gd name="connsiteY71" fmla="*/ 115 h 10000"/>
                      <a:gd name="connsiteX72" fmla="*/ 2712 w 10000"/>
                      <a:gd name="connsiteY72" fmla="*/ 188 h 10000"/>
                      <a:gd name="connsiteX73" fmla="*/ 2845 w 10000"/>
                      <a:gd name="connsiteY73" fmla="*/ 274 h 10000"/>
                      <a:gd name="connsiteX74" fmla="*/ 2989 w 10000"/>
                      <a:gd name="connsiteY74" fmla="*/ 375 h 10000"/>
                      <a:gd name="connsiteX75" fmla="*/ 3112 w 10000"/>
                      <a:gd name="connsiteY75" fmla="*/ 461 h 10000"/>
                      <a:gd name="connsiteX76" fmla="*/ 3234 w 10000"/>
                      <a:gd name="connsiteY76" fmla="*/ 590 h 10000"/>
                      <a:gd name="connsiteX77" fmla="*/ 3367 w 10000"/>
                      <a:gd name="connsiteY77" fmla="*/ 720 h 10000"/>
                      <a:gd name="connsiteX78" fmla="*/ 3490 w 10000"/>
                      <a:gd name="connsiteY78" fmla="*/ 850 h 10000"/>
                      <a:gd name="connsiteX79" fmla="*/ 3726 w 10000"/>
                      <a:gd name="connsiteY79" fmla="*/ 1137 h 10000"/>
                      <a:gd name="connsiteX80" fmla="*/ 3941 w 10000"/>
                      <a:gd name="connsiteY80" fmla="*/ 1482 h 10000"/>
                      <a:gd name="connsiteX81" fmla="*/ 4145 w 10000"/>
                      <a:gd name="connsiteY81" fmla="*/ 1842 h 10000"/>
                      <a:gd name="connsiteX82" fmla="*/ 4340 w 10000"/>
                      <a:gd name="connsiteY82" fmla="*/ 2231 h 10000"/>
                      <a:gd name="connsiteX83" fmla="*/ 4534 w 10000"/>
                      <a:gd name="connsiteY83" fmla="*/ 2634 h 10000"/>
                      <a:gd name="connsiteX84" fmla="*/ 4708 w 10000"/>
                      <a:gd name="connsiteY84" fmla="*/ 3051 h 10000"/>
                      <a:gd name="connsiteX85" fmla="*/ 4893 w 10000"/>
                      <a:gd name="connsiteY85" fmla="*/ 3483 h 10000"/>
                      <a:gd name="connsiteX86" fmla="*/ 5056 w 10000"/>
                      <a:gd name="connsiteY86" fmla="*/ 3927 h 10000"/>
                      <a:gd name="connsiteX87" fmla="*/ 5363 w 10000"/>
                      <a:gd name="connsiteY87" fmla="*/ 4834 h 10000"/>
                      <a:gd name="connsiteX88" fmla="*/ 5967 w 10000"/>
                      <a:gd name="connsiteY88" fmla="*/ 6633 h 10000"/>
                      <a:gd name="connsiteX89" fmla="*/ 6254 w 10000"/>
                      <a:gd name="connsiteY89" fmla="*/ 7468 h 10000"/>
                      <a:gd name="connsiteX90" fmla="*/ 6407 w 10000"/>
                      <a:gd name="connsiteY90" fmla="*/ 7828 h 10000"/>
                      <a:gd name="connsiteX91" fmla="*/ 6551 w 10000"/>
                      <a:gd name="connsiteY91" fmla="*/ 8201 h 10000"/>
                      <a:gd name="connsiteX92" fmla="*/ 6714 w 10000"/>
                      <a:gd name="connsiteY92" fmla="*/ 8533 h 10000"/>
                      <a:gd name="connsiteX93" fmla="*/ 6868 w 10000"/>
                      <a:gd name="connsiteY93" fmla="*/ 8821 h 10000"/>
                      <a:gd name="connsiteX94" fmla="*/ 7021 w 10000"/>
                      <a:gd name="connsiteY94" fmla="*/ 9093 h 10000"/>
                      <a:gd name="connsiteX95" fmla="*/ 7195 w 10000"/>
                      <a:gd name="connsiteY95" fmla="*/ 9295 h 10000"/>
                      <a:gd name="connsiteX96" fmla="*/ 7288 w 10000"/>
                      <a:gd name="connsiteY96" fmla="*/ 9395 h 10000"/>
                      <a:gd name="connsiteX97" fmla="*/ 7369 w 10000"/>
                      <a:gd name="connsiteY97" fmla="*/ 9497 h 10000"/>
                      <a:gd name="connsiteX98" fmla="*/ 7462 w 10000"/>
                      <a:gd name="connsiteY98" fmla="*/ 9554 h 10000"/>
                      <a:gd name="connsiteX99" fmla="*/ 7554 w 10000"/>
                      <a:gd name="connsiteY99" fmla="*/ 9626 h 10000"/>
                      <a:gd name="connsiteX100" fmla="*/ 7646 w 10000"/>
                      <a:gd name="connsiteY100" fmla="*/ 9669 h 10000"/>
                      <a:gd name="connsiteX101" fmla="*/ 7748 w 10000"/>
                      <a:gd name="connsiteY101" fmla="*/ 9698 h 10000"/>
                      <a:gd name="connsiteX102" fmla="*/ 7851 w 10000"/>
                      <a:gd name="connsiteY102" fmla="*/ 9741 h 10000"/>
                      <a:gd name="connsiteX103" fmla="*/ 7943 w 10000"/>
                      <a:gd name="connsiteY103"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94 w 10000"/>
                      <a:gd name="connsiteY64" fmla="*/ 2101 h 10000"/>
                      <a:gd name="connsiteX65" fmla="*/ 0 w 10000"/>
                      <a:gd name="connsiteY65" fmla="*/ 2591 h 10000"/>
                      <a:gd name="connsiteX66" fmla="*/ 10 w 10000"/>
                      <a:gd name="connsiteY66" fmla="*/ 907 h 10000"/>
                      <a:gd name="connsiteX67" fmla="*/ 205 w 10000"/>
                      <a:gd name="connsiteY67" fmla="*/ 691 h 10000"/>
                      <a:gd name="connsiteX68" fmla="*/ 2272 w 10000"/>
                      <a:gd name="connsiteY68" fmla="*/ 0 h 10000"/>
                      <a:gd name="connsiteX69" fmla="*/ 2426 w 10000"/>
                      <a:gd name="connsiteY69" fmla="*/ 43 h 10000"/>
                      <a:gd name="connsiteX70" fmla="*/ 2569 w 10000"/>
                      <a:gd name="connsiteY70" fmla="*/ 115 h 10000"/>
                      <a:gd name="connsiteX71" fmla="*/ 2712 w 10000"/>
                      <a:gd name="connsiteY71" fmla="*/ 188 h 10000"/>
                      <a:gd name="connsiteX72" fmla="*/ 2845 w 10000"/>
                      <a:gd name="connsiteY72" fmla="*/ 274 h 10000"/>
                      <a:gd name="connsiteX73" fmla="*/ 2989 w 10000"/>
                      <a:gd name="connsiteY73" fmla="*/ 375 h 10000"/>
                      <a:gd name="connsiteX74" fmla="*/ 3112 w 10000"/>
                      <a:gd name="connsiteY74" fmla="*/ 461 h 10000"/>
                      <a:gd name="connsiteX75" fmla="*/ 3234 w 10000"/>
                      <a:gd name="connsiteY75" fmla="*/ 590 h 10000"/>
                      <a:gd name="connsiteX76" fmla="*/ 3367 w 10000"/>
                      <a:gd name="connsiteY76" fmla="*/ 720 h 10000"/>
                      <a:gd name="connsiteX77" fmla="*/ 3490 w 10000"/>
                      <a:gd name="connsiteY77" fmla="*/ 850 h 10000"/>
                      <a:gd name="connsiteX78" fmla="*/ 3726 w 10000"/>
                      <a:gd name="connsiteY78" fmla="*/ 1137 h 10000"/>
                      <a:gd name="connsiteX79" fmla="*/ 3941 w 10000"/>
                      <a:gd name="connsiteY79" fmla="*/ 1482 h 10000"/>
                      <a:gd name="connsiteX80" fmla="*/ 4145 w 10000"/>
                      <a:gd name="connsiteY80" fmla="*/ 1842 h 10000"/>
                      <a:gd name="connsiteX81" fmla="*/ 4340 w 10000"/>
                      <a:gd name="connsiteY81" fmla="*/ 2231 h 10000"/>
                      <a:gd name="connsiteX82" fmla="*/ 4534 w 10000"/>
                      <a:gd name="connsiteY82" fmla="*/ 2634 h 10000"/>
                      <a:gd name="connsiteX83" fmla="*/ 4708 w 10000"/>
                      <a:gd name="connsiteY83" fmla="*/ 3051 h 10000"/>
                      <a:gd name="connsiteX84" fmla="*/ 4893 w 10000"/>
                      <a:gd name="connsiteY84" fmla="*/ 3483 h 10000"/>
                      <a:gd name="connsiteX85" fmla="*/ 5056 w 10000"/>
                      <a:gd name="connsiteY85" fmla="*/ 3927 h 10000"/>
                      <a:gd name="connsiteX86" fmla="*/ 5363 w 10000"/>
                      <a:gd name="connsiteY86" fmla="*/ 4834 h 10000"/>
                      <a:gd name="connsiteX87" fmla="*/ 5967 w 10000"/>
                      <a:gd name="connsiteY87" fmla="*/ 6633 h 10000"/>
                      <a:gd name="connsiteX88" fmla="*/ 6254 w 10000"/>
                      <a:gd name="connsiteY88" fmla="*/ 7468 h 10000"/>
                      <a:gd name="connsiteX89" fmla="*/ 6407 w 10000"/>
                      <a:gd name="connsiteY89" fmla="*/ 7828 h 10000"/>
                      <a:gd name="connsiteX90" fmla="*/ 6551 w 10000"/>
                      <a:gd name="connsiteY90" fmla="*/ 8201 h 10000"/>
                      <a:gd name="connsiteX91" fmla="*/ 6714 w 10000"/>
                      <a:gd name="connsiteY91" fmla="*/ 8533 h 10000"/>
                      <a:gd name="connsiteX92" fmla="*/ 6868 w 10000"/>
                      <a:gd name="connsiteY92" fmla="*/ 8821 h 10000"/>
                      <a:gd name="connsiteX93" fmla="*/ 7021 w 10000"/>
                      <a:gd name="connsiteY93" fmla="*/ 9093 h 10000"/>
                      <a:gd name="connsiteX94" fmla="*/ 7195 w 10000"/>
                      <a:gd name="connsiteY94" fmla="*/ 9295 h 10000"/>
                      <a:gd name="connsiteX95" fmla="*/ 7288 w 10000"/>
                      <a:gd name="connsiteY95" fmla="*/ 9395 h 10000"/>
                      <a:gd name="connsiteX96" fmla="*/ 7369 w 10000"/>
                      <a:gd name="connsiteY96" fmla="*/ 9497 h 10000"/>
                      <a:gd name="connsiteX97" fmla="*/ 7462 w 10000"/>
                      <a:gd name="connsiteY97" fmla="*/ 9554 h 10000"/>
                      <a:gd name="connsiteX98" fmla="*/ 7554 w 10000"/>
                      <a:gd name="connsiteY98" fmla="*/ 9626 h 10000"/>
                      <a:gd name="connsiteX99" fmla="*/ 7646 w 10000"/>
                      <a:gd name="connsiteY99" fmla="*/ 9669 h 10000"/>
                      <a:gd name="connsiteX100" fmla="*/ 7748 w 10000"/>
                      <a:gd name="connsiteY100" fmla="*/ 9698 h 10000"/>
                      <a:gd name="connsiteX101" fmla="*/ 7851 w 10000"/>
                      <a:gd name="connsiteY101" fmla="*/ 9741 h 10000"/>
                      <a:gd name="connsiteX102" fmla="*/ 7943 w 10000"/>
                      <a:gd name="connsiteY102"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94 w 10000"/>
                      <a:gd name="connsiteY64" fmla="*/ 2101 h 10000"/>
                      <a:gd name="connsiteX65" fmla="*/ 0 w 10000"/>
                      <a:gd name="connsiteY65" fmla="*/ 2591 h 10000"/>
                      <a:gd name="connsiteX66" fmla="*/ 10 w 10000"/>
                      <a:gd name="connsiteY66" fmla="*/ 907 h 10000"/>
                      <a:gd name="connsiteX67" fmla="*/ 2272 w 10000"/>
                      <a:gd name="connsiteY67" fmla="*/ 0 h 10000"/>
                      <a:gd name="connsiteX68" fmla="*/ 2426 w 10000"/>
                      <a:gd name="connsiteY68" fmla="*/ 43 h 10000"/>
                      <a:gd name="connsiteX69" fmla="*/ 2569 w 10000"/>
                      <a:gd name="connsiteY69" fmla="*/ 115 h 10000"/>
                      <a:gd name="connsiteX70" fmla="*/ 2712 w 10000"/>
                      <a:gd name="connsiteY70" fmla="*/ 188 h 10000"/>
                      <a:gd name="connsiteX71" fmla="*/ 2845 w 10000"/>
                      <a:gd name="connsiteY71" fmla="*/ 274 h 10000"/>
                      <a:gd name="connsiteX72" fmla="*/ 2989 w 10000"/>
                      <a:gd name="connsiteY72" fmla="*/ 375 h 10000"/>
                      <a:gd name="connsiteX73" fmla="*/ 3112 w 10000"/>
                      <a:gd name="connsiteY73" fmla="*/ 461 h 10000"/>
                      <a:gd name="connsiteX74" fmla="*/ 3234 w 10000"/>
                      <a:gd name="connsiteY74" fmla="*/ 590 h 10000"/>
                      <a:gd name="connsiteX75" fmla="*/ 3367 w 10000"/>
                      <a:gd name="connsiteY75" fmla="*/ 720 h 10000"/>
                      <a:gd name="connsiteX76" fmla="*/ 3490 w 10000"/>
                      <a:gd name="connsiteY76" fmla="*/ 850 h 10000"/>
                      <a:gd name="connsiteX77" fmla="*/ 3726 w 10000"/>
                      <a:gd name="connsiteY77" fmla="*/ 1137 h 10000"/>
                      <a:gd name="connsiteX78" fmla="*/ 3941 w 10000"/>
                      <a:gd name="connsiteY78" fmla="*/ 1482 h 10000"/>
                      <a:gd name="connsiteX79" fmla="*/ 4145 w 10000"/>
                      <a:gd name="connsiteY79" fmla="*/ 1842 h 10000"/>
                      <a:gd name="connsiteX80" fmla="*/ 4340 w 10000"/>
                      <a:gd name="connsiteY80" fmla="*/ 2231 h 10000"/>
                      <a:gd name="connsiteX81" fmla="*/ 4534 w 10000"/>
                      <a:gd name="connsiteY81" fmla="*/ 2634 h 10000"/>
                      <a:gd name="connsiteX82" fmla="*/ 4708 w 10000"/>
                      <a:gd name="connsiteY82" fmla="*/ 3051 h 10000"/>
                      <a:gd name="connsiteX83" fmla="*/ 4893 w 10000"/>
                      <a:gd name="connsiteY83" fmla="*/ 3483 h 10000"/>
                      <a:gd name="connsiteX84" fmla="*/ 5056 w 10000"/>
                      <a:gd name="connsiteY84" fmla="*/ 3927 h 10000"/>
                      <a:gd name="connsiteX85" fmla="*/ 5363 w 10000"/>
                      <a:gd name="connsiteY85" fmla="*/ 4834 h 10000"/>
                      <a:gd name="connsiteX86" fmla="*/ 5967 w 10000"/>
                      <a:gd name="connsiteY86" fmla="*/ 6633 h 10000"/>
                      <a:gd name="connsiteX87" fmla="*/ 6254 w 10000"/>
                      <a:gd name="connsiteY87" fmla="*/ 7468 h 10000"/>
                      <a:gd name="connsiteX88" fmla="*/ 6407 w 10000"/>
                      <a:gd name="connsiteY88" fmla="*/ 7828 h 10000"/>
                      <a:gd name="connsiteX89" fmla="*/ 6551 w 10000"/>
                      <a:gd name="connsiteY89" fmla="*/ 8201 h 10000"/>
                      <a:gd name="connsiteX90" fmla="*/ 6714 w 10000"/>
                      <a:gd name="connsiteY90" fmla="*/ 8533 h 10000"/>
                      <a:gd name="connsiteX91" fmla="*/ 6868 w 10000"/>
                      <a:gd name="connsiteY91" fmla="*/ 8821 h 10000"/>
                      <a:gd name="connsiteX92" fmla="*/ 7021 w 10000"/>
                      <a:gd name="connsiteY92" fmla="*/ 9093 h 10000"/>
                      <a:gd name="connsiteX93" fmla="*/ 7195 w 10000"/>
                      <a:gd name="connsiteY93" fmla="*/ 9295 h 10000"/>
                      <a:gd name="connsiteX94" fmla="*/ 7288 w 10000"/>
                      <a:gd name="connsiteY94" fmla="*/ 9395 h 10000"/>
                      <a:gd name="connsiteX95" fmla="*/ 7369 w 10000"/>
                      <a:gd name="connsiteY95" fmla="*/ 9497 h 10000"/>
                      <a:gd name="connsiteX96" fmla="*/ 7462 w 10000"/>
                      <a:gd name="connsiteY96" fmla="*/ 9554 h 10000"/>
                      <a:gd name="connsiteX97" fmla="*/ 7554 w 10000"/>
                      <a:gd name="connsiteY97" fmla="*/ 9626 h 10000"/>
                      <a:gd name="connsiteX98" fmla="*/ 7646 w 10000"/>
                      <a:gd name="connsiteY98" fmla="*/ 9669 h 10000"/>
                      <a:gd name="connsiteX99" fmla="*/ 7748 w 10000"/>
                      <a:gd name="connsiteY99" fmla="*/ 9698 h 10000"/>
                      <a:gd name="connsiteX100" fmla="*/ 7851 w 10000"/>
                      <a:gd name="connsiteY100" fmla="*/ 9741 h 10000"/>
                      <a:gd name="connsiteX101" fmla="*/ 7943 w 10000"/>
                      <a:gd name="connsiteY101"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0 w 10000"/>
                      <a:gd name="connsiteY64" fmla="*/ 2591 h 10000"/>
                      <a:gd name="connsiteX65" fmla="*/ 10 w 10000"/>
                      <a:gd name="connsiteY65" fmla="*/ 907 h 10000"/>
                      <a:gd name="connsiteX66" fmla="*/ 2272 w 10000"/>
                      <a:gd name="connsiteY66" fmla="*/ 0 h 10000"/>
                      <a:gd name="connsiteX67" fmla="*/ 2426 w 10000"/>
                      <a:gd name="connsiteY67" fmla="*/ 43 h 10000"/>
                      <a:gd name="connsiteX68" fmla="*/ 2569 w 10000"/>
                      <a:gd name="connsiteY68" fmla="*/ 115 h 10000"/>
                      <a:gd name="connsiteX69" fmla="*/ 2712 w 10000"/>
                      <a:gd name="connsiteY69" fmla="*/ 188 h 10000"/>
                      <a:gd name="connsiteX70" fmla="*/ 2845 w 10000"/>
                      <a:gd name="connsiteY70" fmla="*/ 274 h 10000"/>
                      <a:gd name="connsiteX71" fmla="*/ 2989 w 10000"/>
                      <a:gd name="connsiteY71" fmla="*/ 375 h 10000"/>
                      <a:gd name="connsiteX72" fmla="*/ 3112 w 10000"/>
                      <a:gd name="connsiteY72" fmla="*/ 461 h 10000"/>
                      <a:gd name="connsiteX73" fmla="*/ 3234 w 10000"/>
                      <a:gd name="connsiteY73" fmla="*/ 590 h 10000"/>
                      <a:gd name="connsiteX74" fmla="*/ 3367 w 10000"/>
                      <a:gd name="connsiteY74" fmla="*/ 720 h 10000"/>
                      <a:gd name="connsiteX75" fmla="*/ 3490 w 10000"/>
                      <a:gd name="connsiteY75" fmla="*/ 850 h 10000"/>
                      <a:gd name="connsiteX76" fmla="*/ 3726 w 10000"/>
                      <a:gd name="connsiteY76" fmla="*/ 1137 h 10000"/>
                      <a:gd name="connsiteX77" fmla="*/ 3941 w 10000"/>
                      <a:gd name="connsiteY77" fmla="*/ 1482 h 10000"/>
                      <a:gd name="connsiteX78" fmla="*/ 4145 w 10000"/>
                      <a:gd name="connsiteY78" fmla="*/ 1842 h 10000"/>
                      <a:gd name="connsiteX79" fmla="*/ 4340 w 10000"/>
                      <a:gd name="connsiteY79" fmla="*/ 2231 h 10000"/>
                      <a:gd name="connsiteX80" fmla="*/ 4534 w 10000"/>
                      <a:gd name="connsiteY80" fmla="*/ 2634 h 10000"/>
                      <a:gd name="connsiteX81" fmla="*/ 4708 w 10000"/>
                      <a:gd name="connsiteY81" fmla="*/ 3051 h 10000"/>
                      <a:gd name="connsiteX82" fmla="*/ 4893 w 10000"/>
                      <a:gd name="connsiteY82" fmla="*/ 3483 h 10000"/>
                      <a:gd name="connsiteX83" fmla="*/ 5056 w 10000"/>
                      <a:gd name="connsiteY83" fmla="*/ 3927 h 10000"/>
                      <a:gd name="connsiteX84" fmla="*/ 5363 w 10000"/>
                      <a:gd name="connsiteY84" fmla="*/ 4834 h 10000"/>
                      <a:gd name="connsiteX85" fmla="*/ 5967 w 10000"/>
                      <a:gd name="connsiteY85" fmla="*/ 6633 h 10000"/>
                      <a:gd name="connsiteX86" fmla="*/ 6254 w 10000"/>
                      <a:gd name="connsiteY86" fmla="*/ 7468 h 10000"/>
                      <a:gd name="connsiteX87" fmla="*/ 6407 w 10000"/>
                      <a:gd name="connsiteY87" fmla="*/ 7828 h 10000"/>
                      <a:gd name="connsiteX88" fmla="*/ 6551 w 10000"/>
                      <a:gd name="connsiteY88" fmla="*/ 8201 h 10000"/>
                      <a:gd name="connsiteX89" fmla="*/ 6714 w 10000"/>
                      <a:gd name="connsiteY89" fmla="*/ 8533 h 10000"/>
                      <a:gd name="connsiteX90" fmla="*/ 6868 w 10000"/>
                      <a:gd name="connsiteY90" fmla="*/ 8821 h 10000"/>
                      <a:gd name="connsiteX91" fmla="*/ 7021 w 10000"/>
                      <a:gd name="connsiteY91" fmla="*/ 9093 h 10000"/>
                      <a:gd name="connsiteX92" fmla="*/ 7195 w 10000"/>
                      <a:gd name="connsiteY92" fmla="*/ 9295 h 10000"/>
                      <a:gd name="connsiteX93" fmla="*/ 7288 w 10000"/>
                      <a:gd name="connsiteY93" fmla="*/ 9395 h 10000"/>
                      <a:gd name="connsiteX94" fmla="*/ 7369 w 10000"/>
                      <a:gd name="connsiteY94" fmla="*/ 9497 h 10000"/>
                      <a:gd name="connsiteX95" fmla="*/ 7462 w 10000"/>
                      <a:gd name="connsiteY95" fmla="*/ 9554 h 10000"/>
                      <a:gd name="connsiteX96" fmla="*/ 7554 w 10000"/>
                      <a:gd name="connsiteY96" fmla="*/ 9626 h 10000"/>
                      <a:gd name="connsiteX97" fmla="*/ 7646 w 10000"/>
                      <a:gd name="connsiteY97" fmla="*/ 9669 h 10000"/>
                      <a:gd name="connsiteX98" fmla="*/ 7748 w 10000"/>
                      <a:gd name="connsiteY98" fmla="*/ 9698 h 10000"/>
                      <a:gd name="connsiteX99" fmla="*/ 7851 w 10000"/>
                      <a:gd name="connsiteY99" fmla="*/ 9741 h 10000"/>
                      <a:gd name="connsiteX100" fmla="*/ 7943 w 10000"/>
                      <a:gd name="connsiteY100" fmla="*/ 9741 h 10000"/>
                      <a:gd name="connsiteX0" fmla="*/ 7933 w 9990"/>
                      <a:gd name="connsiteY0" fmla="*/ 9741 h 10000"/>
                      <a:gd name="connsiteX1" fmla="*/ 7933 w 9990"/>
                      <a:gd name="connsiteY1" fmla="*/ 9741 h 10000"/>
                      <a:gd name="connsiteX2" fmla="*/ 8066 w 9990"/>
                      <a:gd name="connsiteY2" fmla="*/ 9741 h 10000"/>
                      <a:gd name="connsiteX3" fmla="*/ 8168 w 9990"/>
                      <a:gd name="connsiteY3" fmla="*/ 9698 h 10000"/>
                      <a:gd name="connsiteX4" fmla="*/ 8281 w 9990"/>
                      <a:gd name="connsiteY4" fmla="*/ 9655 h 10000"/>
                      <a:gd name="connsiteX5" fmla="*/ 8393 w 9990"/>
                      <a:gd name="connsiteY5" fmla="*/ 9611 h 10000"/>
                      <a:gd name="connsiteX6" fmla="*/ 8496 w 9990"/>
                      <a:gd name="connsiteY6" fmla="*/ 9526 h 10000"/>
                      <a:gd name="connsiteX7" fmla="*/ 8598 w 9990"/>
                      <a:gd name="connsiteY7" fmla="*/ 9425 h 10000"/>
                      <a:gd name="connsiteX8" fmla="*/ 8690 w 9990"/>
                      <a:gd name="connsiteY8" fmla="*/ 9338 h 10000"/>
                      <a:gd name="connsiteX9" fmla="*/ 8792 w 9990"/>
                      <a:gd name="connsiteY9" fmla="*/ 9209 h 10000"/>
                      <a:gd name="connsiteX10" fmla="*/ 8905 w 9990"/>
                      <a:gd name="connsiteY10" fmla="*/ 9079 h 10000"/>
                      <a:gd name="connsiteX11" fmla="*/ 8997 w 9990"/>
                      <a:gd name="connsiteY11" fmla="*/ 8936 h 10000"/>
                      <a:gd name="connsiteX12" fmla="*/ 9181 w 9990"/>
                      <a:gd name="connsiteY12" fmla="*/ 8604 h 10000"/>
                      <a:gd name="connsiteX13" fmla="*/ 9366 w 9990"/>
                      <a:gd name="connsiteY13" fmla="*/ 8231 h 10000"/>
                      <a:gd name="connsiteX14" fmla="*/ 9529 w 9990"/>
                      <a:gd name="connsiteY14" fmla="*/ 7828 h 10000"/>
                      <a:gd name="connsiteX15" fmla="*/ 9765 w 9990"/>
                      <a:gd name="connsiteY15" fmla="*/ 8274 h 10000"/>
                      <a:gd name="connsiteX16" fmla="*/ 9990 w 9990"/>
                      <a:gd name="connsiteY16" fmla="*/ 8691 h 10000"/>
                      <a:gd name="connsiteX17" fmla="*/ 9775 w 9990"/>
                      <a:gd name="connsiteY17" fmla="*/ 8979 h 10000"/>
                      <a:gd name="connsiteX18" fmla="*/ 9560 w 9990"/>
                      <a:gd name="connsiteY18" fmla="*/ 9238 h 10000"/>
                      <a:gd name="connsiteX19" fmla="*/ 9314 w 9990"/>
                      <a:gd name="connsiteY19" fmla="*/ 9467 h 10000"/>
                      <a:gd name="connsiteX20" fmla="*/ 9202 w 9990"/>
                      <a:gd name="connsiteY20" fmla="*/ 9554 h 10000"/>
                      <a:gd name="connsiteX21" fmla="*/ 9069 w 9990"/>
                      <a:gd name="connsiteY21" fmla="*/ 9655 h 10000"/>
                      <a:gd name="connsiteX22" fmla="*/ 8936 w 9990"/>
                      <a:gd name="connsiteY22" fmla="*/ 9741 h 10000"/>
                      <a:gd name="connsiteX23" fmla="*/ 8813 w 9990"/>
                      <a:gd name="connsiteY23" fmla="*/ 9798 h 10000"/>
                      <a:gd name="connsiteX24" fmla="*/ 8670 w 9990"/>
                      <a:gd name="connsiteY24" fmla="*/ 9870 h 10000"/>
                      <a:gd name="connsiteX25" fmla="*/ 8537 w 9990"/>
                      <a:gd name="connsiteY25" fmla="*/ 9914 h 10000"/>
                      <a:gd name="connsiteX26" fmla="*/ 8393 w 9990"/>
                      <a:gd name="connsiteY26" fmla="*/ 9943 h 10000"/>
                      <a:gd name="connsiteX27" fmla="*/ 8250 w 9990"/>
                      <a:gd name="connsiteY27" fmla="*/ 9971 h 10000"/>
                      <a:gd name="connsiteX28" fmla="*/ 8096 w 9990"/>
                      <a:gd name="connsiteY28" fmla="*/ 10000 h 10000"/>
                      <a:gd name="connsiteX29" fmla="*/ 7933 w 9990"/>
                      <a:gd name="connsiteY29" fmla="*/ 10000 h 10000"/>
                      <a:gd name="connsiteX30" fmla="*/ 7769 w 9990"/>
                      <a:gd name="connsiteY30" fmla="*/ 10000 h 10000"/>
                      <a:gd name="connsiteX31" fmla="*/ 7615 w 9990"/>
                      <a:gd name="connsiteY31" fmla="*/ 9957 h 10000"/>
                      <a:gd name="connsiteX32" fmla="*/ 7452 w 9990"/>
                      <a:gd name="connsiteY32" fmla="*/ 9929 h 10000"/>
                      <a:gd name="connsiteX33" fmla="*/ 7298 w 9990"/>
                      <a:gd name="connsiteY33" fmla="*/ 9886 h 10000"/>
                      <a:gd name="connsiteX34" fmla="*/ 7155 w 9990"/>
                      <a:gd name="connsiteY34" fmla="*/ 9812 h 10000"/>
                      <a:gd name="connsiteX35" fmla="*/ 7011 w 9990"/>
                      <a:gd name="connsiteY35" fmla="*/ 9755 h 10000"/>
                      <a:gd name="connsiteX36" fmla="*/ 6878 w 9990"/>
                      <a:gd name="connsiteY36" fmla="*/ 9655 h 10000"/>
                      <a:gd name="connsiteX37" fmla="*/ 6735 w 9990"/>
                      <a:gd name="connsiteY37" fmla="*/ 9554 h 10000"/>
                      <a:gd name="connsiteX38" fmla="*/ 6612 w 9990"/>
                      <a:gd name="connsiteY38" fmla="*/ 9467 h 10000"/>
                      <a:gd name="connsiteX39" fmla="*/ 6469 w 9990"/>
                      <a:gd name="connsiteY39" fmla="*/ 9338 h 10000"/>
                      <a:gd name="connsiteX40" fmla="*/ 6356 w 9990"/>
                      <a:gd name="connsiteY40" fmla="*/ 9224 h 10000"/>
                      <a:gd name="connsiteX41" fmla="*/ 6234 w 9990"/>
                      <a:gd name="connsiteY41" fmla="*/ 9079 h 10000"/>
                      <a:gd name="connsiteX42" fmla="*/ 5998 w 9990"/>
                      <a:gd name="connsiteY42" fmla="*/ 8777 h 10000"/>
                      <a:gd name="connsiteX43" fmla="*/ 5783 w 9990"/>
                      <a:gd name="connsiteY43" fmla="*/ 8446 h 10000"/>
                      <a:gd name="connsiteX44" fmla="*/ 5579 w 9990"/>
                      <a:gd name="connsiteY44" fmla="*/ 8086 h 10000"/>
                      <a:gd name="connsiteX45" fmla="*/ 5384 w 9990"/>
                      <a:gd name="connsiteY45" fmla="*/ 7697 h 10000"/>
                      <a:gd name="connsiteX46" fmla="*/ 5190 w 9990"/>
                      <a:gd name="connsiteY46" fmla="*/ 7295 h 10000"/>
                      <a:gd name="connsiteX47" fmla="*/ 5016 w 9990"/>
                      <a:gd name="connsiteY47" fmla="*/ 6878 h 10000"/>
                      <a:gd name="connsiteX48" fmla="*/ 4842 w 9990"/>
                      <a:gd name="connsiteY48" fmla="*/ 6446 h 10000"/>
                      <a:gd name="connsiteX49" fmla="*/ 4678 w 9990"/>
                      <a:gd name="connsiteY49" fmla="*/ 6000 h 10000"/>
                      <a:gd name="connsiteX50" fmla="*/ 4361 w 9990"/>
                      <a:gd name="connsiteY50" fmla="*/ 5094 h 10000"/>
                      <a:gd name="connsiteX51" fmla="*/ 3767 w 9990"/>
                      <a:gd name="connsiteY51" fmla="*/ 3310 h 10000"/>
                      <a:gd name="connsiteX52" fmla="*/ 3634 w 9990"/>
                      <a:gd name="connsiteY52" fmla="*/ 2863 h 10000"/>
                      <a:gd name="connsiteX53" fmla="*/ 3480 w 9990"/>
                      <a:gd name="connsiteY53" fmla="*/ 2460 h 10000"/>
                      <a:gd name="connsiteX54" fmla="*/ 3337 w 9990"/>
                      <a:gd name="connsiteY54" fmla="*/ 2101 h 10000"/>
                      <a:gd name="connsiteX55" fmla="*/ 3183 w 9990"/>
                      <a:gd name="connsiteY55" fmla="*/ 1727 h 10000"/>
                      <a:gd name="connsiteX56" fmla="*/ 3030 w 9990"/>
                      <a:gd name="connsiteY56" fmla="*/ 1396 h 10000"/>
                      <a:gd name="connsiteX57" fmla="*/ 2876 w 9990"/>
                      <a:gd name="connsiteY57" fmla="*/ 1108 h 10000"/>
                      <a:gd name="connsiteX58" fmla="*/ 2713 w 9990"/>
                      <a:gd name="connsiteY58" fmla="*/ 836 h 10000"/>
                      <a:gd name="connsiteX59" fmla="*/ 2549 w 9990"/>
                      <a:gd name="connsiteY59" fmla="*/ 634 h 10000"/>
                      <a:gd name="connsiteX60" fmla="*/ 2457 w 9990"/>
                      <a:gd name="connsiteY60" fmla="*/ 533 h 10000"/>
                      <a:gd name="connsiteX61" fmla="*/ 2365 w 9990"/>
                      <a:gd name="connsiteY61" fmla="*/ 432 h 10000"/>
                      <a:gd name="connsiteX62" fmla="*/ 2272 w 9990"/>
                      <a:gd name="connsiteY62" fmla="*/ 375 h 10000"/>
                      <a:gd name="connsiteX63" fmla="*/ 2180 w 9990"/>
                      <a:gd name="connsiteY63" fmla="*/ 302 h 10000"/>
                      <a:gd name="connsiteX64" fmla="*/ 0 w 9990"/>
                      <a:gd name="connsiteY64" fmla="*/ 907 h 10000"/>
                      <a:gd name="connsiteX65" fmla="*/ 2262 w 9990"/>
                      <a:gd name="connsiteY65" fmla="*/ 0 h 10000"/>
                      <a:gd name="connsiteX66" fmla="*/ 2416 w 9990"/>
                      <a:gd name="connsiteY66" fmla="*/ 43 h 10000"/>
                      <a:gd name="connsiteX67" fmla="*/ 2559 w 9990"/>
                      <a:gd name="connsiteY67" fmla="*/ 115 h 10000"/>
                      <a:gd name="connsiteX68" fmla="*/ 2702 w 9990"/>
                      <a:gd name="connsiteY68" fmla="*/ 188 h 10000"/>
                      <a:gd name="connsiteX69" fmla="*/ 2835 w 9990"/>
                      <a:gd name="connsiteY69" fmla="*/ 274 h 10000"/>
                      <a:gd name="connsiteX70" fmla="*/ 2979 w 9990"/>
                      <a:gd name="connsiteY70" fmla="*/ 375 h 10000"/>
                      <a:gd name="connsiteX71" fmla="*/ 3102 w 9990"/>
                      <a:gd name="connsiteY71" fmla="*/ 461 h 10000"/>
                      <a:gd name="connsiteX72" fmla="*/ 3224 w 9990"/>
                      <a:gd name="connsiteY72" fmla="*/ 590 h 10000"/>
                      <a:gd name="connsiteX73" fmla="*/ 3357 w 9990"/>
                      <a:gd name="connsiteY73" fmla="*/ 720 h 10000"/>
                      <a:gd name="connsiteX74" fmla="*/ 3480 w 9990"/>
                      <a:gd name="connsiteY74" fmla="*/ 850 h 10000"/>
                      <a:gd name="connsiteX75" fmla="*/ 3716 w 9990"/>
                      <a:gd name="connsiteY75" fmla="*/ 1137 h 10000"/>
                      <a:gd name="connsiteX76" fmla="*/ 3931 w 9990"/>
                      <a:gd name="connsiteY76" fmla="*/ 1482 h 10000"/>
                      <a:gd name="connsiteX77" fmla="*/ 4135 w 9990"/>
                      <a:gd name="connsiteY77" fmla="*/ 1842 h 10000"/>
                      <a:gd name="connsiteX78" fmla="*/ 4330 w 9990"/>
                      <a:gd name="connsiteY78" fmla="*/ 2231 h 10000"/>
                      <a:gd name="connsiteX79" fmla="*/ 4524 w 9990"/>
                      <a:gd name="connsiteY79" fmla="*/ 2634 h 10000"/>
                      <a:gd name="connsiteX80" fmla="*/ 4698 w 9990"/>
                      <a:gd name="connsiteY80" fmla="*/ 3051 h 10000"/>
                      <a:gd name="connsiteX81" fmla="*/ 4883 w 9990"/>
                      <a:gd name="connsiteY81" fmla="*/ 3483 h 10000"/>
                      <a:gd name="connsiteX82" fmla="*/ 5046 w 9990"/>
                      <a:gd name="connsiteY82" fmla="*/ 3927 h 10000"/>
                      <a:gd name="connsiteX83" fmla="*/ 5353 w 9990"/>
                      <a:gd name="connsiteY83" fmla="*/ 4834 h 10000"/>
                      <a:gd name="connsiteX84" fmla="*/ 5957 w 9990"/>
                      <a:gd name="connsiteY84" fmla="*/ 6633 h 10000"/>
                      <a:gd name="connsiteX85" fmla="*/ 6244 w 9990"/>
                      <a:gd name="connsiteY85" fmla="*/ 7468 h 10000"/>
                      <a:gd name="connsiteX86" fmla="*/ 6397 w 9990"/>
                      <a:gd name="connsiteY86" fmla="*/ 7828 h 10000"/>
                      <a:gd name="connsiteX87" fmla="*/ 6541 w 9990"/>
                      <a:gd name="connsiteY87" fmla="*/ 8201 h 10000"/>
                      <a:gd name="connsiteX88" fmla="*/ 6704 w 9990"/>
                      <a:gd name="connsiteY88" fmla="*/ 8533 h 10000"/>
                      <a:gd name="connsiteX89" fmla="*/ 6858 w 9990"/>
                      <a:gd name="connsiteY89" fmla="*/ 8821 h 10000"/>
                      <a:gd name="connsiteX90" fmla="*/ 7011 w 9990"/>
                      <a:gd name="connsiteY90" fmla="*/ 9093 h 10000"/>
                      <a:gd name="connsiteX91" fmla="*/ 7185 w 9990"/>
                      <a:gd name="connsiteY91" fmla="*/ 9295 h 10000"/>
                      <a:gd name="connsiteX92" fmla="*/ 7278 w 9990"/>
                      <a:gd name="connsiteY92" fmla="*/ 9395 h 10000"/>
                      <a:gd name="connsiteX93" fmla="*/ 7359 w 9990"/>
                      <a:gd name="connsiteY93" fmla="*/ 9497 h 10000"/>
                      <a:gd name="connsiteX94" fmla="*/ 7452 w 9990"/>
                      <a:gd name="connsiteY94" fmla="*/ 9554 h 10000"/>
                      <a:gd name="connsiteX95" fmla="*/ 7544 w 9990"/>
                      <a:gd name="connsiteY95" fmla="*/ 9626 h 10000"/>
                      <a:gd name="connsiteX96" fmla="*/ 7636 w 9990"/>
                      <a:gd name="connsiteY96" fmla="*/ 9669 h 10000"/>
                      <a:gd name="connsiteX97" fmla="*/ 7738 w 9990"/>
                      <a:gd name="connsiteY97" fmla="*/ 9698 h 10000"/>
                      <a:gd name="connsiteX98" fmla="*/ 7841 w 9990"/>
                      <a:gd name="connsiteY98" fmla="*/ 9741 h 10000"/>
                      <a:gd name="connsiteX99" fmla="*/ 7933 w 9990"/>
                      <a:gd name="connsiteY99" fmla="*/ 9741 h 10000"/>
                      <a:gd name="connsiteX0" fmla="*/ 5759 w 7818"/>
                      <a:gd name="connsiteY0" fmla="*/ 9741 h 10000"/>
                      <a:gd name="connsiteX1" fmla="*/ 5759 w 7818"/>
                      <a:gd name="connsiteY1" fmla="*/ 9741 h 10000"/>
                      <a:gd name="connsiteX2" fmla="*/ 5892 w 7818"/>
                      <a:gd name="connsiteY2" fmla="*/ 9741 h 10000"/>
                      <a:gd name="connsiteX3" fmla="*/ 5994 w 7818"/>
                      <a:gd name="connsiteY3" fmla="*/ 9698 h 10000"/>
                      <a:gd name="connsiteX4" fmla="*/ 6107 w 7818"/>
                      <a:gd name="connsiteY4" fmla="*/ 9655 h 10000"/>
                      <a:gd name="connsiteX5" fmla="*/ 6219 w 7818"/>
                      <a:gd name="connsiteY5" fmla="*/ 9611 h 10000"/>
                      <a:gd name="connsiteX6" fmla="*/ 6323 w 7818"/>
                      <a:gd name="connsiteY6" fmla="*/ 9526 h 10000"/>
                      <a:gd name="connsiteX7" fmla="*/ 6425 w 7818"/>
                      <a:gd name="connsiteY7" fmla="*/ 9425 h 10000"/>
                      <a:gd name="connsiteX8" fmla="*/ 6517 w 7818"/>
                      <a:gd name="connsiteY8" fmla="*/ 9338 h 10000"/>
                      <a:gd name="connsiteX9" fmla="*/ 6619 w 7818"/>
                      <a:gd name="connsiteY9" fmla="*/ 9209 h 10000"/>
                      <a:gd name="connsiteX10" fmla="*/ 6732 w 7818"/>
                      <a:gd name="connsiteY10" fmla="*/ 9079 h 10000"/>
                      <a:gd name="connsiteX11" fmla="*/ 6824 w 7818"/>
                      <a:gd name="connsiteY11" fmla="*/ 8936 h 10000"/>
                      <a:gd name="connsiteX12" fmla="*/ 7008 w 7818"/>
                      <a:gd name="connsiteY12" fmla="*/ 8604 h 10000"/>
                      <a:gd name="connsiteX13" fmla="*/ 7193 w 7818"/>
                      <a:gd name="connsiteY13" fmla="*/ 8231 h 10000"/>
                      <a:gd name="connsiteX14" fmla="*/ 7357 w 7818"/>
                      <a:gd name="connsiteY14" fmla="*/ 7828 h 10000"/>
                      <a:gd name="connsiteX15" fmla="*/ 7593 w 7818"/>
                      <a:gd name="connsiteY15" fmla="*/ 8274 h 10000"/>
                      <a:gd name="connsiteX16" fmla="*/ 7818 w 7818"/>
                      <a:gd name="connsiteY16" fmla="*/ 8691 h 10000"/>
                      <a:gd name="connsiteX17" fmla="*/ 7603 w 7818"/>
                      <a:gd name="connsiteY17" fmla="*/ 8979 h 10000"/>
                      <a:gd name="connsiteX18" fmla="*/ 7388 w 7818"/>
                      <a:gd name="connsiteY18" fmla="*/ 9238 h 10000"/>
                      <a:gd name="connsiteX19" fmla="*/ 7141 w 7818"/>
                      <a:gd name="connsiteY19" fmla="*/ 9467 h 10000"/>
                      <a:gd name="connsiteX20" fmla="*/ 7029 w 7818"/>
                      <a:gd name="connsiteY20" fmla="*/ 9554 h 10000"/>
                      <a:gd name="connsiteX21" fmla="*/ 6896 w 7818"/>
                      <a:gd name="connsiteY21" fmla="*/ 9655 h 10000"/>
                      <a:gd name="connsiteX22" fmla="*/ 6763 w 7818"/>
                      <a:gd name="connsiteY22" fmla="*/ 9741 h 10000"/>
                      <a:gd name="connsiteX23" fmla="*/ 6640 w 7818"/>
                      <a:gd name="connsiteY23" fmla="*/ 9798 h 10000"/>
                      <a:gd name="connsiteX24" fmla="*/ 6497 w 7818"/>
                      <a:gd name="connsiteY24" fmla="*/ 9870 h 10000"/>
                      <a:gd name="connsiteX25" fmla="*/ 6364 w 7818"/>
                      <a:gd name="connsiteY25" fmla="*/ 9914 h 10000"/>
                      <a:gd name="connsiteX26" fmla="*/ 6219 w 7818"/>
                      <a:gd name="connsiteY26" fmla="*/ 9943 h 10000"/>
                      <a:gd name="connsiteX27" fmla="*/ 6076 w 7818"/>
                      <a:gd name="connsiteY27" fmla="*/ 9971 h 10000"/>
                      <a:gd name="connsiteX28" fmla="*/ 5922 w 7818"/>
                      <a:gd name="connsiteY28" fmla="*/ 10000 h 10000"/>
                      <a:gd name="connsiteX29" fmla="*/ 5759 w 7818"/>
                      <a:gd name="connsiteY29" fmla="*/ 10000 h 10000"/>
                      <a:gd name="connsiteX30" fmla="*/ 5595 w 7818"/>
                      <a:gd name="connsiteY30" fmla="*/ 10000 h 10000"/>
                      <a:gd name="connsiteX31" fmla="*/ 5441 w 7818"/>
                      <a:gd name="connsiteY31" fmla="*/ 9957 h 10000"/>
                      <a:gd name="connsiteX32" fmla="*/ 5277 w 7818"/>
                      <a:gd name="connsiteY32" fmla="*/ 9929 h 10000"/>
                      <a:gd name="connsiteX33" fmla="*/ 5123 w 7818"/>
                      <a:gd name="connsiteY33" fmla="*/ 9886 h 10000"/>
                      <a:gd name="connsiteX34" fmla="*/ 4980 w 7818"/>
                      <a:gd name="connsiteY34" fmla="*/ 9812 h 10000"/>
                      <a:gd name="connsiteX35" fmla="*/ 4836 w 7818"/>
                      <a:gd name="connsiteY35" fmla="*/ 9755 h 10000"/>
                      <a:gd name="connsiteX36" fmla="*/ 4703 w 7818"/>
                      <a:gd name="connsiteY36" fmla="*/ 9655 h 10000"/>
                      <a:gd name="connsiteX37" fmla="*/ 4560 w 7818"/>
                      <a:gd name="connsiteY37" fmla="*/ 9554 h 10000"/>
                      <a:gd name="connsiteX38" fmla="*/ 4437 w 7818"/>
                      <a:gd name="connsiteY38" fmla="*/ 9467 h 10000"/>
                      <a:gd name="connsiteX39" fmla="*/ 4293 w 7818"/>
                      <a:gd name="connsiteY39" fmla="*/ 9338 h 10000"/>
                      <a:gd name="connsiteX40" fmla="*/ 4180 w 7818"/>
                      <a:gd name="connsiteY40" fmla="*/ 9224 h 10000"/>
                      <a:gd name="connsiteX41" fmla="*/ 4058 w 7818"/>
                      <a:gd name="connsiteY41" fmla="*/ 9079 h 10000"/>
                      <a:gd name="connsiteX42" fmla="*/ 3822 w 7818"/>
                      <a:gd name="connsiteY42" fmla="*/ 8777 h 10000"/>
                      <a:gd name="connsiteX43" fmla="*/ 3607 w 7818"/>
                      <a:gd name="connsiteY43" fmla="*/ 8446 h 10000"/>
                      <a:gd name="connsiteX44" fmla="*/ 3403 w 7818"/>
                      <a:gd name="connsiteY44" fmla="*/ 8086 h 10000"/>
                      <a:gd name="connsiteX45" fmla="*/ 3207 w 7818"/>
                      <a:gd name="connsiteY45" fmla="*/ 7697 h 10000"/>
                      <a:gd name="connsiteX46" fmla="*/ 3013 w 7818"/>
                      <a:gd name="connsiteY46" fmla="*/ 7295 h 10000"/>
                      <a:gd name="connsiteX47" fmla="*/ 2839 w 7818"/>
                      <a:gd name="connsiteY47" fmla="*/ 6878 h 10000"/>
                      <a:gd name="connsiteX48" fmla="*/ 2665 w 7818"/>
                      <a:gd name="connsiteY48" fmla="*/ 6446 h 10000"/>
                      <a:gd name="connsiteX49" fmla="*/ 2501 w 7818"/>
                      <a:gd name="connsiteY49" fmla="*/ 6000 h 10000"/>
                      <a:gd name="connsiteX50" fmla="*/ 2183 w 7818"/>
                      <a:gd name="connsiteY50" fmla="*/ 5094 h 10000"/>
                      <a:gd name="connsiteX51" fmla="*/ 1589 w 7818"/>
                      <a:gd name="connsiteY51" fmla="*/ 3310 h 10000"/>
                      <a:gd name="connsiteX52" fmla="*/ 1456 w 7818"/>
                      <a:gd name="connsiteY52" fmla="*/ 2863 h 10000"/>
                      <a:gd name="connsiteX53" fmla="*/ 1301 w 7818"/>
                      <a:gd name="connsiteY53" fmla="*/ 2460 h 10000"/>
                      <a:gd name="connsiteX54" fmla="*/ 1158 w 7818"/>
                      <a:gd name="connsiteY54" fmla="*/ 2101 h 10000"/>
                      <a:gd name="connsiteX55" fmla="*/ 1004 w 7818"/>
                      <a:gd name="connsiteY55" fmla="*/ 1727 h 10000"/>
                      <a:gd name="connsiteX56" fmla="*/ 851 w 7818"/>
                      <a:gd name="connsiteY56" fmla="*/ 1396 h 10000"/>
                      <a:gd name="connsiteX57" fmla="*/ 697 w 7818"/>
                      <a:gd name="connsiteY57" fmla="*/ 1108 h 10000"/>
                      <a:gd name="connsiteX58" fmla="*/ 534 w 7818"/>
                      <a:gd name="connsiteY58" fmla="*/ 836 h 10000"/>
                      <a:gd name="connsiteX59" fmla="*/ 370 w 7818"/>
                      <a:gd name="connsiteY59" fmla="*/ 634 h 10000"/>
                      <a:gd name="connsiteX60" fmla="*/ 277 w 7818"/>
                      <a:gd name="connsiteY60" fmla="*/ 533 h 10000"/>
                      <a:gd name="connsiteX61" fmla="*/ 185 w 7818"/>
                      <a:gd name="connsiteY61" fmla="*/ 432 h 10000"/>
                      <a:gd name="connsiteX62" fmla="*/ 92 w 7818"/>
                      <a:gd name="connsiteY62" fmla="*/ 375 h 10000"/>
                      <a:gd name="connsiteX63" fmla="*/ 0 w 7818"/>
                      <a:gd name="connsiteY63" fmla="*/ 302 h 10000"/>
                      <a:gd name="connsiteX64" fmla="*/ 82 w 7818"/>
                      <a:gd name="connsiteY64" fmla="*/ 0 h 10000"/>
                      <a:gd name="connsiteX65" fmla="*/ 236 w 7818"/>
                      <a:gd name="connsiteY65" fmla="*/ 43 h 10000"/>
                      <a:gd name="connsiteX66" fmla="*/ 380 w 7818"/>
                      <a:gd name="connsiteY66" fmla="*/ 115 h 10000"/>
                      <a:gd name="connsiteX67" fmla="*/ 523 w 7818"/>
                      <a:gd name="connsiteY67" fmla="*/ 188 h 10000"/>
                      <a:gd name="connsiteX68" fmla="*/ 656 w 7818"/>
                      <a:gd name="connsiteY68" fmla="*/ 274 h 10000"/>
                      <a:gd name="connsiteX69" fmla="*/ 800 w 7818"/>
                      <a:gd name="connsiteY69" fmla="*/ 375 h 10000"/>
                      <a:gd name="connsiteX70" fmla="*/ 923 w 7818"/>
                      <a:gd name="connsiteY70" fmla="*/ 461 h 10000"/>
                      <a:gd name="connsiteX71" fmla="*/ 1045 w 7818"/>
                      <a:gd name="connsiteY71" fmla="*/ 590 h 10000"/>
                      <a:gd name="connsiteX72" fmla="*/ 1178 w 7818"/>
                      <a:gd name="connsiteY72" fmla="*/ 720 h 10000"/>
                      <a:gd name="connsiteX73" fmla="*/ 1301 w 7818"/>
                      <a:gd name="connsiteY73" fmla="*/ 850 h 10000"/>
                      <a:gd name="connsiteX74" fmla="*/ 1538 w 7818"/>
                      <a:gd name="connsiteY74" fmla="*/ 1137 h 10000"/>
                      <a:gd name="connsiteX75" fmla="*/ 1753 w 7818"/>
                      <a:gd name="connsiteY75" fmla="*/ 1482 h 10000"/>
                      <a:gd name="connsiteX76" fmla="*/ 1957 w 7818"/>
                      <a:gd name="connsiteY76" fmla="*/ 1842 h 10000"/>
                      <a:gd name="connsiteX77" fmla="*/ 2152 w 7818"/>
                      <a:gd name="connsiteY77" fmla="*/ 2231 h 10000"/>
                      <a:gd name="connsiteX78" fmla="*/ 2347 w 7818"/>
                      <a:gd name="connsiteY78" fmla="*/ 2634 h 10000"/>
                      <a:gd name="connsiteX79" fmla="*/ 2521 w 7818"/>
                      <a:gd name="connsiteY79" fmla="*/ 3051 h 10000"/>
                      <a:gd name="connsiteX80" fmla="*/ 2706 w 7818"/>
                      <a:gd name="connsiteY80" fmla="*/ 3483 h 10000"/>
                      <a:gd name="connsiteX81" fmla="*/ 2869 w 7818"/>
                      <a:gd name="connsiteY81" fmla="*/ 3927 h 10000"/>
                      <a:gd name="connsiteX82" fmla="*/ 3176 w 7818"/>
                      <a:gd name="connsiteY82" fmla="*/ 4834 h 10000"/>
                      <a:gd name="connsiteX83" fmla="*/ 3781 w 7818"/>
                      <a:gd name="connsiteY83" fmla="*/ 6633 h 10000"/>
                      <a:gd name="connsiteX84" fmla="*/ 4068 w 7818"/>
                      <a:gd name="connsiteY84" fmla="*/ 7468 h 10000"/>
                      <a:gd name="connsiteX85" fmla="*/ 4221 w 7818"/>
                      <a:gd name="connsiteY85" fmla="*/ 7828 h 10000"/>
                      <a:gd name="connsiteX86" fmla="*/ 4366 w 7818"/>
                      <a:gd name="connsiteY86" fmla="*/ 8201 h 10000"/>
                      <a:gd name="connsiteX87" fmla="*/ 4529 w 7818"/>
                      <a:gd name="connsiteY87" fmla="*/ 8533 h 10000"/>
                      <a:gd name="connsiteX88" fmla="*/ 4683 w 7818"/>
                      <a:gd name="connsiteY88" fmla="*/ 8821 h 10000"/>
                      <a:gd name="connsiteX89" fmla="*/ 4836 w 7818"/>
                      <a:gd name="connsiteY89" fmla="*/ 9093 h 10000"/>
                      <a:gd name="connsiteX90" fmla="*/ 5010 w 7818"/>
                      <a:gd name="connsiteY90" fmla="*/ 9295 h 10000"/>
                      <a:gd name="connsiteX91" fmla="*/ 5103 w 7818"/>
                      <a:gd name="connsiteY91" fmla="*/ 9395 h 10000"/>
                      <a:gd name="connsiteX92" fmla="*/ 5184 w 7818"/>
                      <a:gd name="connsiteY92" fmla="*/ 9497 h 10000"/>
                      <a:gd name="connsiteX93" fmla="*/ 5277 w 7818"/>
                      <a:gd name="connsiteY93" fmla="*/ 9554 h 10000"/>
                      <a:gd name="connsiteX94" fmla="*/ 5370 w 7818"/>
                      <a:gd name="connsiteY94" fmla="*/ 9626 h 10000"/>
                      <a:gd name="connsiteX95" fmla="*/ 5462 w 7818"/>
                      <a:gd name="connsiteY95" fmla="*/ 9669 h 10000"/>
                      <a:gd name="connsiteX96" fmla="*/ 5564 w 7818"/>
                      <a:gd name="connsiteY96" fmla="*/ 9698 h 10000"/>
                      <a:gd name="connsiteX97" fmla="*/ 5667 w 7818"/>
                      <a:gd name="connsiteY97" fmla="*/ 9741 h 10000"/>
                      <a:gd name="connsiteX98" fmla="*/ 5759 w 7818"/>
                      <a:gd name="connsiteY98" fmla="*/ 9741 h 10000"/>
                      <a:gd name="connsiteX0" fmla="*/ 7919 w 10553"/>
                      <a:gd name="connsiteY0" fmla="*/ 9741 h 10000"/>
                      <a:gd name="connsiteX1" fmla="*/ 7919 w 10553"/>
                      <a:gd name="connsiteY1" fmla="*/ 9741 h 10000"/>
                      <a:gd name="connsiteX2" fmla="*/ 8089 w 10553"/>
                      <a:gd name="connsiteY2" fmla="*/ 9741 h 10000"/>
                      <a:gd name="connsiteX3" fmla="*/ 8220 w 10553"/>
                      <a:gd name="connsiteY3" fmla="*/ 9698 h 10000"/>
                      <a:gd name="connsiteX4" fmla="*/ 8364 w 10553"/>
                      <a:gd name="connsiteY4" fmla="*/ 9655 h 10000"/>
                      <a:gd name="connsiteX5" fmla="*/ 8508 w 10553"/>
                      <a:gd name="connsiteY5" fmla="*/ 9611 h 10000"/>
                      <a:gd name="connsiteX6" fmla="*/ 8641 w 10553"/>
                      <a:gd name="connsiteY6" fmla="*/ 9526 h 10000"/>
                      <a:gd name="connsiteX7" fmla="*/ 8771 w 10553"/>
                      <a:gd name="connsiteY7" fmla="*/ 9425 h 10000"/>
                      <a:gd name="connsiteX8" fmla="*/ 8889 w 10553"/>
                      <a:gd name="connsiteY8" fmla="*/ 9338 h 10000"/>
                      <a:gd name="connsiteX9" fmla="*/ 9019 w 10553"/>
                      <a:gd name="connsiteY9" fmla="*/ 9209 h 10000"/>
                      <a:gd name="connsiteX10" fmla="*/ 9164 w 10553"/>
                      <a:gd name="connsiteY10" fmla="*/ 9079 h 10000"/>
                      <a:gd name="connsiteX11" fmla="*/ 9282 w 10553"/>
                      <a:gd name="connsiteY11" fmla="*/ 8936 h 10000"/>
                      <a:gd name="connsiteX12" fmla="*/ 9517 w 10553"/>
                      <a:gd name="connsiteY12" fmla="*/ 8604 h 10000"/>
                      <a:gd name="connsiteX13" fmla="*/ 9754 w 10553"/>
                      <a:gd name="connsiteY13" fmla="*/ 8231 h 10000"/>
                      <a:gd name="connsiteX14" fmla="*/ 9963 w 10553"/>
                      <a:gd name="connsiteY14" fmla="*/ 7828 h 10000"/>
                      <a:gd name="connsiteX15" fmla="*/ 10265 w 10553"/>
                      <a:gd name="connsiteY15" fmla="*/ 8274 h 10000"/>
                      <a:gd name="connsiteX16" fmla="*/ 10553 w 10553"/>
                      <a:gd name="connsiteY16" fmla="*/ 8691 h 10000"/>
                      <a:gd name="connsiteX17" fmla="*/ 10278 w 10553"/>
                      <a:gd name="connsiteY17" fmla="*/ 8979 h 10000"/>
                      <a:gd name="connsiteX18" fmla="*/ 10003 w 10553"/>
                      <a:gd name="connsiteY18" fmla="*/ 9238 h 10000"/>
                      <a:gd name="connsiteX19" fmla="*/ 9687 w 10553"/>
                      <a:gd name="connsiteY19" fmla="*/ 9467 h 10000"/>
                      <a:gd name="connsiteX20" fmla="*/ 9544 w 10553"/>
                      <a:gd name="connsiteY20" fmla="*/ 9554 h 10000"/>
                      <a:gd name="connsiteX21" fmla="*/ 9374 w 10553"/>
                      <a:gd name="connsiteY21" fmla="*/ 9655 h 10000"/>
                      <a:gd name="connsiteX22" fmla="*/ 9204 w 10553"/>
                      <a:gd name="connsiteY22" fmla="*/ 9741 h 10000"/>
                      <a:gd name="connsiteX23" fmla="*/ 9046 w 10553"/>
                      <a:gd name="connsiteY23" fmla="*/ 9798 h 10000"/>
                      <a:gd name="connsiteX24" fmla="*/ 8863 w 10553"/>
                      <a:gd name="connsiteY24" fmla="*/ 9870 h 10000"/>
                      <a:gd name="connsiteX25" fmla="*/ 8693 w 10553"/>
                      <a:gd name="connsiteY25" fmla="*/ 9914 h 10000"/>
                      <a:gd name="connsiteX26" fmla="*/ 8508 w 10553"/>
                      <a:gd name="connsiteY26" fmla="*/ 9943 h 10000"/>
                      <a:gd name="connsiteX27" fmla="*/ 8325 w 10553"/>
                      <a:gd name="connsiteY27" fmla="*/ 9971 h 10000"/>
                      <a:gd name="connsiteX28" fmla="*/ 8128 w 10553"/>
                      <a:gd name="connsiteY28" fmla="*/ 10000 h 10000"/>
                      <a:gd name="connsiteX29" fmla="*/ 7919 w 10553"/>
                      <a:gd name="connsiteY29" fmla="*/ 10000 h 10000"/>
                      <a:gd name="connsiteX30" fmla="*/ 7710 w 10553"/>
                      <a:gd name="connsiteY30" fmla="*/ 10000 h 10000"/>
                      <a:gd name="connsiteX31" fmla="*/ 7513 w 10553"/>
                      <a:gd name="connsiteY31" fmla="*/ 9957 h 10000"/>
                      <a:gd name="connsiteX32" fmla="*/ 7303 w 10553"/>
                      <a:gd name="connsiteY32" fmla="*/ 9929 h 10000"/>
                      <a:gd name="connsiteX33" fmla="*/ 7106 w 10553"/>
                      <a:gd name="connsiteY33" fmla="*/ 9886 h 10000"/>
                      <a:gd name="connsiteX34" fmla="*/ 6923 w 10553"/>
                      <a:gd name="connsiteY34" fmla="*/ 9812 h 10000"/>
                      <a:gd name="connsiteX35" fmla="*/ 6739 w 10553"/>
                      <a:gd name="connsiteY35" fmla="*/ 9755 h 10000"/>
                      <a:gd name="connsiteX36" fmla="*/ 6569 w 10553"/>
                      <a:gd name="connsiteY36" fmla="*/ 9655 h 10000"/>
                      <a:gd name="connsiteX37" fmla="*/ 6386 w 10553"/>
                      <a:gd name="connsiteY37" fmla="*/ 9554 h 10000"/>
                      <a:gd name="connsiteX38" fmla="*/ 6228 w 10553"/>
                      <a:gd name="connsiteY38" fmla="*/ 9467 h 10000"/>
                      <a:gd name="connsiteX39" fmla="*/ 6044 w 10553"/>
                      <a:gd name="connsiteY39" fmla="*/ 9338 h 10000"/>
                      <a:gd name="connsiteX40" fmla="*/ 5900 w 10553"/>
                      <a:gd name="connsiteY40" fmla="*/ 9224 h 10000"/>
                      <a:gd name="connsiteX41" fmla="*/ 5744 w 10553"/>
                      <a:gd name="connsiteY41" fmla="*/ 9079 h 10000"/>
                      <a:gd name="connsiteX42" fmla="*/ 5442 w 10553"/>
                      <a:gd name="connsiteY42" fmla="*/ 8777 h 10000"/>
                      <a:gd name="connsiteX43" fmla="*/ 5167 w 10553"/>
                      <a:gd name="connsiteY43" fmla="*/ 8446 h 10000"/>
                      <a:gd name="connsiteX44" fmla="*/ 4906 w 10553"/>
                      <a:gd name="connsiteY44" fmla="*/ 8086 h 10000"/>
                      <a:gd name="connsiteX45" fmla="*/ 4655 w 10553"/>
                      <a:gd name="connsiteY45" fmla="*/ 7697 h 10000"/>
                      <a:gd name="connsiteX46" fmla="*/ 4407 w 10553"/>
                      <a:gd name="connsiteY46" fmla="*/ 7295 h 10000"/>
                      <a:gd name="connsiteX47" fmla="*/ 4184 w 10553"/>
                      <a:gd name="connsiteY47" fmla="*/ 6878 h 10000"/>
                      <a:gd name="connsiteX48" fmla="*/ 3962 w 10553"/>
                      <a:gd name="connsiteY48" fmla="*/ 6446 h 10000"/>
                      <a:gd name="connsiteX49" fmla="*/ 3752 w 10553"/>
                      <a:gd name="connsiteY49" fmla="*/ 6000 h 10000"/>
                      <a:gd name="connsiteX50" fmla="*/ 3345 w 10553"/>
                      <a:gd name="connsiteY50" fmla="*/ 5094 h 10000"/>
                      <a:gd name="connsiteX51" fmla="*/ 2585 w 10553"/>
                      <a:gd name="connsiteY51" fmla="*/ 3310 h 10000"/>
                      <a:gd name="connsiteX52" fmla="*/ 2415 w 10553"/>
                      <a:gd name="connsiteY52" fmla="*/ 2863 h 10000"/>
                      <a:gd name="connsiteX53" fmla="*/ 2217 w 10553"/>
                      <a:gd name="connsiteY53" fmla="*/ 2460 h 10000"/>
                      <a:gd name="connsiteX54" fmla="*/ 2034 w 10553"/>
                      <a:gd name="connsiteY54" fmla="*/ 2101 h 10000"/>
                      <a:gd name="connsiteX55" fmla="*/ 1837 w 10553"/>
                      <a:gd name="connsiteY55" fmla="*/ 1727 h 10000"/>
                      <a:gd name="connsiteX56" fmla="*/ 1642 w 10553"/>
                      <a:gd name="connsiteY56" fmla="*/ 1396 h 10000"/>
                      <a:gd name="connsiteX57" fmla="*/ 1445 w 10553"/>
                      <a:gd name="connsiteY57" fmla="*/ 1108 h 10000"/>
                      <a:gd name="connsiteX58" fmla="*/ 1236 w 10553"/>
                      <a:gd name="connsiteY58" fmla="*/ 836 h 10000"/>
                      <a:gd name="connsiteX59" fmla="*/ 1026 w 10553"/>
                      <a:gd name="connsiteY59" fmla="*/ 634 h 10000"/>
                      <a:gd name="connsiteX60" fmla="*/ 907 w 10553"/>
                      <a:gd name="connsiteY60" fmla="*/ 533 h 10000"/>
                      <a:gd name="connsiteX61" fmla="*/ 790 w 10553"/>
                      <a:gd name="connsiteY61" fmla="*/ 432 h 10000"/>
                      <a:gd name="connsiteX62" fmla="*/ 671 w 10553"/>
                      <a:gd name="connsiteY62" fmla="*/ 375 h 10000"/>
                      <a:gd name="connsiteX63" fmla="*/ 0 w 10553"/>
                      <a:gd name="connsiteY63" fmla="*/ 841 h 10000"/>
                      <a:gd name="connsiteX64" fmla="*/ 658 w 10553"/>
                      <a:gd name="connsiteY64" fmla="*/ 0 h 10000"/>
                      <a:gd name="connsiteX65" fmla="*/ 855 w 10553"/>
                      <a:gd name="connsiteY65" fmla="*/ 43 h 10000"/>
                      <a:gd name="connsiteX66" fmla="*/ 1039 w 10553"/>
                      <a:gd name="connsiteY66" fmla="*/ 115 h 10000"/>
                      <a:gd name="connsiteX67" fmla="*/ 1222 w 10553"/>
                      <a:gd name="connsiteY67" fmla="*/ 188 h 10000"/>
                      <a:gd name="connsiteX68" fmla="*/ 1392 w 10553"/>
                      <a:gd name="connsiteY68" fmla="*/ 274 h 10000"/>
                      <a:gd name="connsiteX69" fmla="*/ 1576 w 10553"/>
                      <a:gd name="connsiteY69" fmla="*/ 375 h 10000"/>
                      <a:gd name="connsiteX70" fmla="*/ 1734 w 10553"/>
                      <a:gd name="connsiteY70" fmla="*/ 461 h 10000"/>
                      <a:gd name="connsiteX71" fmla="*/ 1890 w 10553"/>
                      <a:gd name="connsiteY71" fmla="*/ 590 h 10000"/>
                      <a:gd name="connsiteX72" fmla="*/ 2060 w 10553"/>
                      <a:gd name="connsiteY72" fmla="*/ 720 h 10000"/>
                      <a:gd name="connsiteX73" fmla="*/ 2217 w 10553"/>
                      <a:gd name="connsiteY73" fmla="*/ 850 h 10000"/>
                      <a:gd name="connsiteX74" fmla="*/ 2520 w 10553"/>
                      <a:gd name="connsiteY74" fmla="*/ 1137 h 10000"/>
                      <a:gd name="connsiteX75" fmla="*/ 2795 w 10553"/>
                      <a:gd name="connsiteY75" fmla="*/ 1482 h 10000"/>
                      <a:gd name="connsiteX76" fmla="*/ 3056 w 10553"/>
                      <a:gd name="connsiteY76" fmla="*/ 1842 h 10000"/>
                      <a:gd name="connsiteX77" fmla="*/ 3306 w 10553"/>
                      <a:gd name="connsiteY77" fmla="*/ 2231 h 10000"/>
                      <a:gd name="connsiteX78" fmla="*/ 3555 w 10553"/>
                      <a:gd name="connsiteY78" fmla="*/ 2634 h 10000"/>
                      <a:gd name="connsiteX79" fmla="*/ 3778 w 10553"/>
                      <a:gd name="connsiteY79" fmla="*/ 3051 h 10000"/>
                      <a:gd name="connsiteX80" fmla="*/ 4014 w 10553"/>
                      <a:gd name="connsiteY80" fmla="*/ 3483 h 10000"/>
                      <a:gd name="connsiteX81" fmla="*/ 4223 w 10553"/>
                      <a:gd name="connsiteY81" fmla="*/ 3927 h 10000"/>
                      <a:gd name="connsiteX82" fmla="*/ 4615 w 10553"/>
                      <a:gd name="connsiteY82" fmla="*/ 4834 h 10000"/>
                      <a:gd name="connsiteX83" fmla="*/ 5389 w 10553"/>
                      <a:gd name="connsiteY83" fmla="*/ 6633 h 10000"/>
                      <a:gd name="connsiteX84" fmla="*/ 5756 w 10553"/>
                      <a:gd name="connsiteY84" fmla="*/ 7468 h 10000"/>
                      <a:gd name="connsiteX85" fmla="*/ 5952 w 10553"/>
                      <a:gd name="connsiteY85" fmla="*/ 7828 h 10000"/>
                      <a:gd name="connsiteX86" fmla="*/ 6138 w 10553"/>
                      <a:gd name="connsiteY86" fmla="*/ 8201 h 10000"/>
                      <a:gd name="connsiteX87" fmla="*/ 6346 w 10553"/>
                      <a:gd name="connsiteY87" fmla="*/ 8533 h 10000"/>
                      <a:gd name="connsiteX88" fmla="*/ 6543 w 10553"/>
                      <a:gd name="connsiteY88" fmla="*/ 8821 h 10000"/>
                      <a:gd name="connsiteX89" fmla="*/ 6739 w 10553"/>
                      <a:gd name="connsiteY89" fmla="*/ 9093 h 10000"/>
                      <a:gd name="connsiteX90" fmla="*/ 6961 w 10553"/>
                      <a:gd name="connsiteY90" fmla="*/ 9295 h 10000"/>
                      <a:gd name="connsiteX91" fmla="*/ 7080 w 10553"/>
                      <a:gd name="connsiteY91" fmla="*/ 9395 h 10000"/>
                      <a:gd name="connsiteX92" fmla="*/ 7184 w 10553"/>
                      <a:gd name="connsiteY92" fmla="*/ 9497 h 10000"/>
                      <a:gd name="connsiteX93" fmla="*/ 7303 w 10553"/>
                      <a:gd name="connsiteY93" fmla="*/ 9554 h 10000"/>
                      <a:gd name="connsiteX94" fmla="*/ 7422 w 10553"/>
                      <a:gd name="connsiteY94" fmla="*/ 9626 h 10000"/>
                      <a:gd name="connsiteX95" fmla="*/ 7539 w 10553"/>
                      <a:gd name="connsiteY95" fmla="*/ 9669 h 10000"/>
                      <a:gd name="connsiteX96" fmla="*/ 7670 w 10553"/>
                      <a:gd name="connsiteY96" fmla="*/ 9698 h 10000"/>
                      <a:gd name="connsiteX97" fmla="*/ 7802 w 10553"/>
                      <a:gd name="connsiteY97" fmla="*/ 9741 h 10000"/>
                      <a:gd name="connsiteX98" fmla="*/ 7919 w 10553"/>
                      <a:gd name="connsiteY98" fmla="*/ 9741 h 10000"/>
                      <a:gd name="connsiteX0" fmla="*/ 7960 w 10594"/>
                      <a:gd name="connsiteY0" fmla="*/ 9813 h 10072"/>
                      <a:gd name="connsiteX1" fmla="*/ 7960 w 10594"/>
                      <a:gd name="connsiteY1" fmla="*/ 9813 h 10072"/>
                      <a:gd name="connsiteX2" fmla="*/ 8130 w 10594"/>
                      <a:gd name="connsiteY2" fmla="*/ 9813 h 10072"/>
                      <a:gd name="connsiteX3" fmla="*/ 8261 w 10594"/>
                      <a:gd name="connsiteY3" fmla="*/ 9770 h 10072"/>
                      <a:gd name="connsiteX4" fmla="*/ 8405 w 10594"/>
                      <a:gd name="connsiteY4" fmla="*/ 9727 h 10072"/>
                      <a:gd name="connsiteX5" fmla="*/ 8549 w 10594"/>
                      <a:gd name="connsiteY5" fmla="*/ 9683 h 10072"/>
                      <a:gd name="connsiteX6" fmla="*/ 8682 w 10594"/>
                      <a:gd name="connsiteY6" fmla="*/ 9598 h 10072"/>
                      <a:gd name="connsiteX7" fmla="*/ 8812 w 10594"/>
                      <a:gd name="connsiteY7" fmla="*/ 9497 h 10072"/>
                      <a:gd name="connsiteX8" fmla="*/ 8930 w 10594"/>
                      <a:gd name="connsiteY8" fmla="*/ 9410 h 10072"/>
                      <a:gd name="connsiteX9" fmla="*/ 9060 w 10594"/>
                      <a:gd name="connsiteY9" fmla="*/ 9281 h 10072"/>
                      <a:gd name="connsiteX10" fmla="*/ 9205 w 10594"/>
                      <a:gd name="connsiteY10" fmla="*/ 9151 h 10072"/>
                      <a:gd name="connsiteX11" fmla="*/ 9323 w 10594"/>
                      <a:gd name="connsiteY11" fmla="*/ 9008 h 10072"/>
                      <a:gd name="connsiteX12" fmla="*/ 9558 w 10594"/>
                      <a:gd name="connsiteY12" fmla="*/ 8676 h 10072"/>
                      <a:gd name="connsiteX13" fmla="*/ 9795 w 10594"/>
                      <a:gd name="connsiteY13" fmla="*/ 8303 h 10072"/>
                      <a:gd name="connsiteX14" fmla="*/ 10004 w 10594"/>
                      <a:gd name="connsiteY14" fmla="*/ 7900 h 10072"/>
                      <a:gd name="connsiteX15" fmla="*/ 10306 w 10594"/>
                      <a:gd name="connsiteY15" fmla="*/ 8346 h 10072"/>
                      <a:gd name="connsiteX16" fmla="*/ 10594 w 10594"/>
                      <a:gd name="connsiteY16" fmla="*/ 8763 h 10072"/>
                      <a:gd name="connsiteX17" fmla="*/ 10319 w 10594"/>
                      <a:gd name="connsiteY17" fmla="*/ 9051 h 10072"/>
                      <a:gd name="connsiteX18" fmla="*/ 10044 w 10594"/>
                      <a:gd name="connsiteY18" fmla="*/ 9310 h 10072"/>
                      <a:gd name="connsiteX19" fmla="*/ 9728 w 10594"/>
                      <a:gd name="connsiteY19" fmla="*/ 9539 h 10072"/>
                      <a:gd name="connsiteX20" fmla="*/ 9585 w 10594"/>
                      <a:gd name="connsiteY20" fmla="*/ 9626 h 10072"/>
                      <a:gd name="connsiteX21" fmla="*/ 9415 w 10594"/>
                      <a:gd name="connsiteY21" fmla="*/ 9727 h 10072"/>
                      <a:gd name="connsiteX22" fmla="*/ 9245 w 10594"/>
                      <a:gd name="connsiteY22" fmla="*/ 9813 h 10072"/>
                      <a:gd name="connsiteX23" fmla="*/ 9087 w 10594"/>
                      <a:gd name="connsiteY23" fmla="*/ 9870 h 10072"/>
                      <a:gd name="connsiteX24" fmla="*/ 8904 w 10594"/>
                      <a:gd name="connsiteY24" fmla="*/ 9942 h 10072"/>
                      <a:gd name="connsiteX25" fmla="*/ 8734 w 10594"/>
                      <a:gd name="connsiteY25" fmla="*/ 9986 h 10072"/>
                      <a:gd name="connsiteX26" fmla="*/ 8549 w 10594"/>
                      <a:gd name="connsiteY26" fmla="*/ 10015 h 10072"/>
                      <a:gd name="connsiteX27" fmla="*/ 8366 w 10594"/>
                      <a:gd name="connsiteY27" fmla="*/ 10043 h 10072"/>
                      <a:gd name="connsiteX28" fmla="*/ 8169 w 10594"/>
                      <a:gd name="connsiteY28" fmla="*/ 10072 h 10072"/>
                      <a:gd name="connsiteX29" fmla="*/ 7960 w 10594"/>
                      <a:gd name="connsiteY29" fmla="*/ 10072 h 10072"/>
                      <a:gd name="connsiteX30" fmla="*/ 7751 w 10594"/>
                      <a:gd name="connsiteY30" fmla="*/ 10072 h 10072"/>
                      <a:gd name="connsiteX31" fmla="*/ 7554 w 10594"/>
                      <a:gd name="connsiteY31" fmla="*/ 10029 h 10072"/>
                      <a:gd name="connsiteX32" fmla="*/ 7344 w 10594"/>
                      <a:gd name="connsiteY32" fmla="*/ 10001 h 10072"/>
                      <a:gd name="connsiteX33" fmla="*/ 7147 w 10594"/>
                      <a:gd name="connsiteY33" fmla="*/ 9958 h 10072"/>
                      <a:gd name="connsiteX34" fmla="*/ 6964 w 10594"/>
                      <a:gd name="connsiteY34" fmla="*/ 9884 h 10072"/>
                      <a:gd name="connsiteX35" fmla="*/ 6780 w 10594"/>
                      <a:gd name="connsiteY35" fmla="*/ 9827 h 10072"/>
                      <a:gd name="connsiteX36" fmla="*/ 6610 w 10594"/>
                      <a:gd name="connsiteY36" fmla="*/ 9727 h 10072"/>
                      <a:gd name="connsiteX37" fmla="*/ 6427 w 10594"/>
                      <a:gd name="connsiteY37" fmla="*/ 9626 h 10072"/>
                      <a:gd name="connsiteX38" fmla="*/ 6269 w 10594"/>
                      <a:gd name="connsiteY38" fmla="*/ 9539 h 10072"/>
                      <a:gd name="connsiteX39" fmla="*/ 6085 w 10594"/>
                      <a:gd name="connsiteY39" fmla="*/ 9410 h 10072"/>
                      <a:gd name="connsiteX40" fmla="*/ 5941 w 10594"/>
                      <a:gd name="connsiteY40" fmla="*/ 9296 h 10072"/>
                      <a:gd name="connsiteX41" fmla="*/ 5785 w 10594"/>
                      <a:gd name="connsiteY41" fmla="*/ 9151 h 10072"/>
                      <a:gd name="connsiteX42" fmla="*/ 5483 w 10594"/>
                      <a:gd name="connsiteY42" fmla="*/ 8849 h 10072"/>
                      <a:gd name="connsiteX43" fmla="*/ 5208 w 10594"/>
                      <a:gd name="connsiteY43" fmla="*/ 8518 h 10072"/>
                      <a:gd name="connsiteX44" fmla="*/ 4947 w 10594"/>
                      <a:gd name="connsiteY44" fmla="*/ 8158 h 10072"/>
                      <a:gd name="connsiteX45" fmla="*/ 4696 w 10594"/>
                      <a:gd name="connsiteY45" fmla="*/ 7769 h 10072"/>
                      <a:gd name="connsiteX46" fmla="*/ 4448 w 10594"/>
                      <a:gd name="connsiteY46" fmla="*/ 7367 h 10072"/>
                      <a:gd name="connsiteX47" fmla="*/ 4225 w 10594"/>
                      <a:gd name="connsiteY47" fmla="*/ 6950 h 10072"/>
                      <a:gd name="connsiteX48" fmla="*/ 4003 w 10594"/>
                      <a:gd name="connsiteY48" fmla="*/ 6518 h 10072"/>
                      <a:gd name="connsiteX49" fmla="*/ 3793 w 10594"/>
                      <a:gd name="connsiteY49" fmla="*/ 6072 h 10072"/>
                      <a:gd name="connsiteX50" fmla="*/ 3386 w 10594"/>
                      <a:gd name="connsiteY50" fmla="*/ 5166 h 10072"/>
                      <a:gd name="connsiteX51" fmla="*/ 2626 w 10594"/>
                      <a:gd name="connsiteY51" fmla="*/ 3382 h 10072"/>
                      <a:gd name="connsiteX52" fmla="*/ 2456 w 10594"/>
                      <a:gd name="connsiteY52" fmla="*/ 2935 h 10072"/>
                      <a:gd name="connsiteX53" fmla="*/ 2258 w 10594"/>
                      <a:gd name="connsiteY53" fmla="*/ 2532 h 10072"/>
                      <a:gd name="connsiteX54" fmla="*/ 2075 w 10594"/>
                      <a:gd name="connsiteY54" fmla="*/ 2173 h 10072"/>
                      <a:gd name="connsiteX55" fmla="*/ 1878 w 10594"/>
                      <a:gd name="connsiteY55" fmla="*/ 1799 h 10072"/>
                      <a:gd name="connsiteX56" fmla="*/ 1683 w 10594"/>
                      <a:gd name="connsiteY56" fmla="*/ 1468 h 10072"/>
                      <a:gd name="connsiteX57" fmla="*/ 1486 w 10594"/>
                      <a:gd name="connsiteY57" fmla="*/ 1180 h 10072"/>
                      <a:gd name="connsiteX58" fmla="*/ 1277 w 10594"/>
                      <a:gd name="connsiteY58" fmla="*/ 908 h 10072"/>
                      <a:gd name="connsiteX59" fmla="*/ 1067 w 10594"/>
                      <a:gd name="connsiteY59" fmla="*/ 706 h 10072"/>
                      <a:gd name="connsiteX60" fmla="*/ 948 w 10594"/>
                      <a:gd name="connsiteY60" fmla="*/ 605 h 10072"/>
                      <a:gd name="connsiteX61" fmla="*/ 831 w 10594"/>
                      <a:gd name="connsiteY61" fmla="*/ 504 h 10072"/>
                      <a:gd name="connsiteX62" fmla="*/ 712 w 10594"/>
                      <a:gd name="connsiteY62" fmla="*/ 447 h 10072"/>
                      <a:gd name="connsiteX63" fmla="*/ 41 w 10594"/>
                      <a:gd name="connsiteY63" fmla="*/ 913 h 10072"/>
                      <a:gd name="connsiteX64" fmla="*/ 7 w 10594"/>
                      <a:gd name="connsiteY64" fmla="*/ 0 h 10072"/>
                      <a:gd name="connsiteX65" fmla="*/ 896 w 10594"/>
                      <a:gd name="connsiteY65" fmla="*/ 115 h 10072"/>
                      <a:gd name="connsiteX66" fmla="*/ 1080 w 10594"/>
                      <a:gd name="connsiteY66" fmla="*/ 187 h 10072"/>
                      <a:gd name="connsiteX67" fmla="*/ 1263 w 10594"/>
                      <a:gd name="connsiteY67" fmla="*/ 260 h 10072"/>
                      <a:gd name="connsiteX68" fmla="*/ 1433 w 10594"/>
                      <a:gd name="connsiteY68" fmla="*/ 346 h 10072"/>
                      <a:gd name="connsiteX69" fmla="*/ 1617 w 10594"/>
                      <a:gd name="connsiteY69" fmla="*/ 447 h 10072"/>
                      <a:gd name="connsiteX70" fmla="*/ 1775 w 10594"/>
                      <a:gd name="connsiteY70" fmla="*/ 533 h 10072"/>
                      <a:gd name="connsiteX71" fmla="*/ 1931 w 10594"/>
                      <a:gd name="connsiteY71" fmla="*/ 662 h 10072"/>
                      <a:gd name="connsiteX72" fmla="*/ 2101 w 10594"/>
                      <a:gd name="connsiteY72" fmla="*/ 792 h 10072"/>
                      <a:gd name="connsiteX73" fmla="*/ 2258 w 10594"/>
                      <a:gd name="connsiteY73" fmla="*/ 922 h 10072"/>
                      <a:gd name="connsiteX74" fmla="*/ 2561 w 10594"/>
                      <a:gd name="connsiteY74" fmla="*/ 1209 h 10072"/>
                      <a:gd name="connsiteX75" fmla="*/ 2836 w 10594"/>
                      <a:gd name="connsiteY75" fmla="*/ 1554 h 10072"/>
                      <a:gd name="connsiteX76" fmla="*/ 3097 w 10594"/>
                      <a:gd name="connsiteY76" fmla="*/ 1914 h 10072"/>
                      <a:gd name="connsiteX77" fmla="*/ 3347 w 10594"/>
                      <a:gd name="connsiteY77" fmla="*/ 2303 h 10072"/>
                      <a:gd name="connsiteX78" fmla="*/ 3596 w 10594"/>
                      <a:gd name="connsiteY78" fmla="*/ 2706 h 10072"/>
                      <a:gd name="connsiteX79" fmla="*/ 3819 w 10594"/>
                      <a:gd name="connsiteY79" fmla="*/ 3123 h 10072"/>
                      <a:gd name="connsiteX80" fmla="*/ 4055 w 10594"/>
                      <a:gd name="connsiteY80" fmla="*/ 3555 h 10072"/>
                      <a:gd name="connsiteX81" fmla="*/ 4264 w 10594"/>
                      <a:gd name="connsiteY81" fmla="*/ 3999 h 10072"/>
                      <a:gd name="connsiteX82" fmla="*/ 4656 w 10594"/>
                      <a:gd name="connsiteY82" fmla="*/ 4906 h 10072"/>
                      <a:gd name="connsiteX83" fmla="*/ 5430 w 10594"/>
                      <a:gd name="connsiteY83" fmla="*/ 6705 h 10072"/>
                      <a:gd name="connsiteX84" fmla="*/ 5797 w 10594"/>
                      <a:gd name="connsiteY84" fmla="*/ 7540 h 10072"/>
                      <a:gd name="connsiteX85" fmla="*/ 5993 w 10594"/>
                      <a:gd name="connsiteY85" fmla="*/ 7900 h 10072"/>
                      <a:gd name="connsiteX86" fmla="*/ 6179 w 10594"/>
                      <a:gd name="connsiteY86" fmla="*/ 8273 h 10072"/>
                      <a:gd name="connsiteX87" fmla="*/ 6387 w 10594"/>
                      <a:gd name="connsiteY87" fmla="*/ 8605 h 10072"/>
                      <a:gd name="connsiteX88" fmla="*/ 6584 w 10594"/>
                      <a:gd name="connsiteY88" fmla="*/ 8893 h 10072"/>
                      <a:gd name="connsiteX89" fmla="*/ 6780 w 10594"/>
                      <a:gd name="connsiteY89" fmla="*/ 9165 h 10072"/>
                      <a:gd name="connsiteX90" fmla="*/ 7002 w 10594"/>
                      <a:gd name="connsiteY90" fmla="*/ 9367 h 10072"/>
                      <a:gd name="connsiteX91" fmla="*/ 7121 w 10594"/>
                      <a:gd name="connsiteY91" fmla="*/ 9467 h 10072"/>
                      <a:gd name="connsiteX92" fmla="*/ 7225 w 10594"/>
                      <a:gd name="connsiteY92" fmla="*/ 9569 h 10072"/>
                      <a:gd name="connsiteX93" fmla="*/ 7344 w 10594"/>
                      <a:gd name="connsiteY93" fmla="*/ 9626 h 10072"/>
                      <a:gd name="connsiteX94" fmla="*/ 7463 w 10594"/>
                      <a:gd name="connsiteY94" fmla="*/ 9698 h 10072"/>
                      <a:gd name="connsiteX95" fmla="*/ 7580 w 10594"/>
                      <a:gd name="connsiteY95" fmla="*/ 9741 h 10072"/>
                      <a:gd name="connsiteX96" fmla="*/ 7711 w 10594"/>
                      <a:gd name="connsiteY96" fmla="*/ 9770 h 10072"/>
                      <a:gd name="connsiteX97" fmla="*/ 7843 w 10594"/>
                      <a:gd name="connsiteY97" fmla="*/ 9813 h 10072"/>
                      <a:gd name="connsiteX98" fmla="*/ 7960 w 10594"/>
                      <a:gd name="connsiteY98" fmla="*/ 9813 h 10072"/>
                      <a:gd name="connsiteX0" fmla="*/ 8265 w 10899"/>
                      <a:gd name="connsiteY0" fmla="*/ 9813 h 10072"/>
                      <a:gd name="connsiteX1" fmla="*/ 8265 w 10899"/>
                      <a:gd name="connsiteY1" fmla="*/ 9813 h 10072"/>
                      <a:gd name="connsiteX2" fmla="*/ 8435 w 10899"/>
                      <a:gd name="connsiteY2" fmla="*/ 9813 h 10072"/>
                      <a:gd name="connsiteX3" fmla="*/ 8566 w 10899"/>
                      <a:gd name="connsiteY3" fmla="*/ 9770 h 10072"/>
                      <a:gd name="connsiteX4" fmla="*/ 8710 w 10899"/>
                      <a:gd name="connsiteY4" fmla="*/ 9727 h 10072"/>
                      <a:gd name="connsiteX5" fmla="*/ 8854 w 10899"/>
                      <a:gd name="connsiteY5" fmla="*/ 9683 h 10072"/>
                      <a:gd name="connsiteX6" fmla="*/ 8987 w 10899"/>
                      <a:gd name="connsiteY6" fmla="*/ 9598 h 10072"/>
                      <a:gd name="connsiteX7" fmla="*/ 9117 w 10899"/>
                      <a:gd name="connsiteY7" fmla="*/ 9497 h 10072"/>
                      <a:gd name="connsiteX8" fmla="*/ 9235 w 10899"/>
                      <a:gd name="connsiteY8" fmla="*/ 9410 h 10072"/>
                      <a:gd name="connsiteX9" fmla="*/ 9365 w 10899"/>
                      <a:gd name="connsiteY9" fmla="*/ 9281 h 10072"/>
                      <a:gd name="connsiteX10" fmla="*/ 9510 w 10899"/>
                      <a:gd name="connsiteY10" fmla="*/ 9151 h 10072"/>
                      <a:gd name="connsiteX11" fmla="*/ 9628 w 10899"/>
                      <a:gd name="connsiteY11" fmla="*/ 9008 h 10072"/>
                      <a:gd name="connsiteX12" fmla="*/ 9863 w 10899"/>
                      <a:gd name="connsiteY12" fmla="*/ 8676 h 10072"/>
                      <a:gd name="connsiteX13" fmla="*/ 10100 w 10899"/>
                      <a:gd name="connsiteY13" fmla="*/ 8303 h 10072"/>
                      <a:gd name="connsiteX14" fmla="*/ 10309 w 10899"/>
                      <a:gd name="connsiteY14" fmla="*/ 7900 h 10072"/>
                      <a:gd name="connsiteX15" fmla="*/ 10611 w 10899"/>
                      <a:gd name="connsiteY15" fmla="*/ 8346 h 10072"/>
                      <a:gd name="connsiteX16" fmla="*/ 10899 w 10899"/>
                      <a:gd name="connsiteY16" fmla="*/ 8763 h 10072"/>
                      <a:gd name="connsiteX17" fmla="*/ 10624 w 10899"/>
                      <a:gd name="connsiteY17" fmla="*/ 9051 h 10072"/>
                      <a:gd name="connsiteX18" fmla="*/ 10349 w 10899"/>
                      <a:gd name="connsiteY18" fmla="*/ 9310 h 10072"/>
                      <a:gd name="connsiteX19" fmla="*/ 10033 w 10899"/>
                      <a:gd name="connsiteY19" fmla="*/ 9539 h 10072"/>
                      <a:gd name="connsiteX20" fmla="*/ 9890 w 10899"/>
                      <a:gd name="connsiteY20" fmla="*/ 9626 h 10072"/>
                      <a:gd name="connsiteX21" fmla="*/ 9720 w 10899"/>
                      <a:gd name="connsiteY21" fmla="*/ 9727 h 10072"/>
                      <a:gd name="connsiteX22" fmla="*/ 9550 w 10899"/>
                      <a:gd name="connsiteY22" fmla="*/ 9813 h 10072"/>
                      <a:gd name="connsiteX23" fmla="*/ 9392 w 10899"/>
                      <a:gd name="connsiteY23" fmla="*/ 9870 h 10072"/>
                      <a:gd name="connsiteX24" fmla="*/ 9209 w 10899"/>
                      <a:gd name="connsiteY24" fmla="*/ 9942 h 10072"/>
                      <a:gd name="connsiteX25" fmla="*/ 9039 w 10899"/>
                      <a:gd name="connsiteY25" fmla="*/ 9986 h 10072"/>
                      <a:gd name="connsiteX26" fmla="*/ 8854 w 10899"/>
                      <a:gd name="connsiteY26" fmla="*/ 10015 h 10072"/>
                      <a:gd name="connsiteX27" fmla="*/ 8671 w 10899"/>
                      <a:gd name="connsiteY27" fmla="*/ 10043 h 10072"/>
                      <a:gd name="connsiteX28" fmla="*/ 8474 w 10899"/>
                      <a:gd name="connsiteY28" fmla="*/ 10072 h 10072"/>
                      <a:gd name="connsiteX29" fmla="*/ 8265 w 10899"/>
                      <a:gd name="connsiteY29" fmla="*/ 10072 h 10072"/>
                      <a:gd name="connsiteX30" fmla="*/ 8056 w 10899"/>
                      <a:gd name="connsiteY30" fmla="*/ 10072 h 10072"/>
                      <a:gd name="connsiteX31" fmla="*/ 7859 w 10899"/>
                      <a:gd name="connsiteY31" fmla="*/ 10029 h 10072"/>
                      <a:gd name="connsiteX32" fmla="*/ 7649 w 10899"/>
                      <a:gd name="connsiteY32" fmla="*/ 10001 h 10072"/>
                      <a:gd name="connsiteX33" fmla="*/ 7452 w 10899"/>
                      <a:gd name="connsiteY33" fmla="*/ 9958 h 10072"/>
                      <a:gd name="connsiteX34" fmla="*/ 7269 w 10899"/>
                      <a:gd name="connsiteY34" fmla="*/ 9884 h 10072"/>
                      <a:gd name="connsiteX35" fmla="*/ 7085 w 10899"/>
                      <a:gd name="connsiteY35" fmla="*/ 9827 h 10072"/>
                      <a:gd name="connsiteX36" fmla="*/ 6915 w 10899"/>
                      <a:gd name="connsiteY36" fmla="*/ 9727 h 10072"/>
                      <a:gd name="connsiteX37" fmla="*/ 6732 w 10899"/>
                      <a:gd name="connsiteY37" fmla="*/ 9626 h 10072"/>
                      <a:gd name="connsiteX38" fmla="*/ 6574 w 10899"/>
                      <a:gd name="connsiteY38" fmla="*/ 9539 h 10072"/>
                      <a:gd name="connsiteX39" fmla="*/ 6390 w 10899"/>
                      <a:gd name="connsiteY39" fmla="*/ 9410 h 10072"/>
                      <a:gd name="connsiteX40" fmla="*/ 6246 w 10899"/>
                      <a:gd name="connsiteY40" fmla="*/ 9296 h 10072"/>
                      <a:gd name="connsiteX41" fmla="*/ 6090 w 10899"/>
                      <a:gd name="connsiteY41" fmla="*/ 9151 h 10072"/>
                      <a:gd name="connsiteX42" fmla="*/ 5788 w 10899"/>
                      <a:gd name="connsiteY42" fmla="*/ 8849 h 10072"/>
                      <a:gd name="connsiteX43" fmla="*/ 5513 w 10899"/>
                      <a:gd name="connsiteY43" fmla="*/ 8518 h 10072"/>
                      <a:gd name="connsiteX44" fmla="*/ 5252 w 10899"/>
                      <a:gd name="connsiteY44" fmla="*/ 8158 h 10072"/>
                      <a:gd name="connsiteX45" fmla="*/ 5001 w 10899"/>
                      <a:gd name="connsiteY45" fmla="*/ 7769 h 10072"/>
                      <a:gd name="connsiteX46" fmla="*/ 4753 w 10899"/>
                      <a:gd name="connsiteY46" fmla="*/ 7367 h 10072"/>
                      <a:gd name="connsiteX47" fmla="*/ 4530 w 10899"/>
                      <a:gd name="connsiteY47" fmla="*/ 6950 h 10072"/>
                      <a:gd name="connsiteX48" fmla="*/ 4308 w 10899"/>
                      <a:gd name="connsiteY48" fmla="*/ 6518 h 10072"/>
                      <a:gd name="connsiteX49" fmla="*/ 4098 w 10899"/>
                      <a:gd name="connsiteY49" fmla="*/ 6072 h 10072"/>
                      <a:gd name="connsiteX50" fmla="*/ 3691 w 10899"/>
                      <a:gd name="connsiteY50" fmla="*/ 5166 h 10072"/>
                      <a:gd name="connsiteX51" fmla="*/ 2931 w 10899"/>
                      <a:gd name="connsiteY51" fmla="*/ 3382 h 10072"/>
                      <a:gd name="connsiteX52" fmla="*/ 2761 w 10899"/>
                      <a:gd name="connsiteY52" fmla="*/ 2935 h 10072"/>
                      <a:gd name="connsiteX53" fmla="*/ 2563 w 10899"/>
                      <a:gd name="connsiteY53" fmla="*/ 2532 h 10072"/>
                      <a:gd name="connsiteX54" fmla="*/ 2380 w 10899"/>
                      <a:gd name="connsiteY54" fmla="*/ 2173 h 10072"/>
                      <a:gd name="connsiteX55" fmla="*/ 2183 w 10899"/>
                      <a:gd name="connsiteY55" fmla="*/ 1799 h 10072"/>
                      <a:gd name="connsiteX56" fmla="*/ 1988 w 10899"/>
                      <a:gd name="connsiteY56" fmla="*/ 1468 h 10072"/>
                      <a:gd name="connsiteX57" fmla="*/ 1791 w 10899"/>
                      <a:gd name="connsiteY57" fmla="*/ 1180 h 10072"/>
                      <a:gd name="connsiteX58" fmla="*/ 1582 w 10899"/>
                      <a:gd name="connsiteY58" fmla="*/ 908 h 10072"/>
                      <a:gd name="connsiteX59" fmla="*/ 1372 w 10899"/>
                      <a:gd name="connsiteY59" fmla="*/ 706 h 10072"/>
                      <a:gd name="connsiteX60" fmla="*/ 1253 w 10899"/>
                      <a:gd name="connsiteY60" fmla="*/ 605 h 10072"/>
                      <a:gd name="connsiteX61" fmla="*/ 1136 w 10899"/>
                      <a:gd name="connsiteY61" fmla="*/ 504 h 10072"/>
                      <a:gd name="connsiteX62" fmla="*/ 1017 w 10899"/>
                      <a:gd name="connsiteY62" fmla="*/ 447 h 10072"/>
                      <a:gd name="connsiteX63" fmla="*/ 0 w 10899"/>
                      <a:gd name="connsiteY63" fmla="*/ 626 h 10072"/>
                      <a:gd name="connsiteX64" fmla="*/ 312 w 10899"/>
                      <a:gd name="connsiteY64" fmla="*/ 0 h 10072"/>
                      <a:gd name="connsiteX65" fmla="*/ 1201 w 10899"/>
                      <a:gd name="connsiteY65" fmla="*/ 115 h 10072"/>
                      <a:gd name="connsiteX66" fmla="*/ 1385 w 10899"/>
                      <a:gd name="connsiteY66" fmla="*/ 187 h 10072"/>
                      <a:gd name="connsiteX67" fmla="*/ 1568 w 10899"/>
                      <a:gd name="connsiteY67" fmla="*/ 260 h 10072"/>
                      <a:gd name="connsiteX68" fmla="*/ 1738 w 10899"/>
                      <a:gd name="connsiteY68" fmla="*/ 346 h 10072"/>
                      <a:gd name="connsiteX69" fmla="*/ 1922 w 10899"/>
                      <a:gd name="connsiteY69" fmla="*/ 447 h 10072"/>
                      <a:gd name="connsiteX70" fmla="*/ 2080 w 10899"/>
                      <a:gd name="connsiteY70" fmla="*/ 533 h 10072"/>
                      <a:gd name="connsiteX71" fmla="*/ 2236 w 10899"/>
                      <a:gd name="connsiteY71" fmla="*/ 662 h 10072"/>
                      <a:gd name="connsiteX72" fmla="*/ 2406 w 10899"/>
                      <a:gd name="connsiteY72" fmla="*/ 792 h 10072"/>
                      <a:gd name="connsiteX73" fmla="*/ 2563 w 10899"/>
                      <a:gd name="connsiteY73" fmla="*/ 922 h 10072"/>
                      <a:gd name="connsiteX74" fmla="*/ 2866 w 10899"/>
                      <a:gd name="connsiteY74" fmla="*/ 1209 h 10072"/>
                      <a:gd name="connsiteX75" fmla="*/ 3141 w 10899"/>
                      <a:gd name="connsiteY75" fmla="*/ 1554 h 10072"/>
                      <a:gd name="connsiteX76" fmla="*/ 3402 w 10899"/>
                      <a:gd name="connsiteY76" fmla="*/ 1914 h 10072"/>
                      <a:gd name="connsiteX77" fmla="*/ 3652 w 10899"/>
                      <a:gd name="connsiteY77" fmla="*/ 2303 h 10072"/>
                      <a:gd name="connsiteX78" fmla="*/ 3901 w 10899"/>
                      <a:gd name="connsiteY78" fmla="*/ 2706 h 10072"/>
                      <a:gd name="connsiteX79" fmla="*/ 4124 w 10899"/>
                      <a:gd name="connsiteY79" fmla="*/ 3123 h 10072"/>
                      <a:gd name="connsiteX80" fmla="*/ 4360 w 10899"/>
                      <a:gd name="connsiteY80" fmla="*/ 3555 h 10072"/>
                      <a:gd name="connsiteX81" fmla="*/ 4569 w 10899"/>
                      <a:gd name="connsiteY81" fmla="*/ 3999 h 10072"/>
                      <a:gd name="connsiteX82" fmla="*/ 4961 w 10899"/>
                      <a:gd name="connsiteY82" fmla="*/ 4906 h 10072"/>
                      <a:gd name="connsiteX83" fmla="*/ 5735 w 10899"/>
                      <a:gd name="connsiteY83" fmla="*/ 6705 h 10072"/>
                      <a:gd name="connsiteX84" fmla="*/ 6102 w 10899"/>
                      <a:gd name="connsiteY84" fmla="*/ 7540 h 10072"/>
                      <a:gd name="connsiteX85" fmla="*/ 6298 w 10899"/>
                      <a:gd name="connsiteY85" fmla="*/ 7900 h 10072"/>
                      <a:gd name="connsiteX86" fmla="*/ 6484 w 10899"/>
                      <a:gd name="connsiteY86" fmla="*/ 8273 h 10072"/>
                      <a:gd name="connsiteX87" fmla="*/ 6692 w 10899"/>
                      <a:gd name="connsiteY87" fmla="*/ 8605 h 10072"/>
                      <a:gd name="connsiteX88" fmla="*/ 6889 w 10899"/>
                      <a:gd name="connsiteY88" fmla="*/ 8893 h 10072"/>
                      <a:gd name="connsiteX89" fmla="*/ 7085 w 10899"/>
                      <a:gd name="connsiteY89" fmla="*/ 9165 h 10072"/>
                      <a:gd name="connsiteX90" fmla="*/ 7307 w 10899"/>
                      <a:gd name="connsiteY90" fmla="*/ 9367 h 10072"/>
                      <a:gd name="connsiteX91" fmla="*/ 7426 w 10899"/>
                      <a:gd name="connsiteY91" fmla="*/ 9467 h 10072"/>
                      <a:gd name="connsiteX92" fmla="*/ 7530 w 10899"/>
                      <a:gd name="connsiteY92" fmla="*/ 9569 h 10072"/>
                      <a:gd name="connsiteX93" fmla="*/ 7649 w 10899"/>
                      <a:gd name="connsiteY93" fmla="*/ 9626 h 10072"/>
                      <a:gd name="connsiteX94" fmla="*/ 7768 w 10899"/>
                      <a:gd name="connsiteY94" fmla="*/ 9698 h 10072"/>
                      <a:gd name="connsiteX95" fmla="*/ 7885 w 10899"/>
                      <a:gd name="connsiteY95" fmla="*/ 9741 h 10072"/>
                      <a:gd name="connsiteX96" fmla="*/ 8016 w 10899"/>
                      <a:gd name="connsiteY96" fmla="*/ 9770 h 10072"/>
                      <a:gd name="connsiteX97" fmla="*/ 8148 w 10899"/>
                      <a:gd name="connsiteY97" fmla="*/ 9813 h 10072"/>
                      <a:gd name="connsiteX98" fmla="*/ 8265 w 10899"/>
                      <a:gd name="connsiteY98" fmla="*/ 9813 h 10072"/>
                      <a:gd name="connsiteX0" fmla="*/ 7956 w 10590"/>
                      <a:gd name="connsiteY0" fmla="*/ 9813 h 10072"/>
                      <a:gd name="connsiteX1" fmla="*/ 7956 w 10590"/>
                      <a:gd name="connsiteY1" fmla="*/ 9813 h 10072"/>
                      <a:gd name="connsiteX2" fmla="*/ 8126 w 10590"/>
                      <a:gd name="connsiteY2" fmla="*/ 9813 h 10072"/>
                      <a:gd name="connsiteX3" fmla="*/ 8257 w 10590"/>
                      <a:gd name="connsiteY3" fmla="*/ 9770 h 10072"/>
                      <a:gd name="connsiteX4" fmla="*/ 8401 w 10590"/>
                      <a:gd name="connsiteY4" fmla="*/ 9727 h 10072"/>
                      <a:gd name="connsiteX5" fmla="*/ 8545 w 10590"/>
                      <a:gd name="connsiteY5" fmla="*/ 9683 h 10072"/>
                      <a:gd name="connsiteX6" fmla="*/ 8678 w 10590"/>
                      <a:gd name="connsiteY6" fmla="*/ 9598 h 10072"/>
                      <a:gd name="connsiteX7" fmla="*/ 8808 w 10590"/>
                      <a:gd name="connsiteY7" fmla="*/ 9497 h 10072"/>
                      <a:gd name="connsiteX8" fmla="*/ 8926 w 10590"/>
                      <a:gd name="connsiteY8" fmla="*/ 9410 h 10072"/>
                      <a:gd name="connsiteX9" fmla="*/ 9056 w 10590"/>
                      <a:gd name="connsiteY9" fmla="*/ 9281 h 10072"/>
                      <a:gd name="connsiteX10" fmla="*/ 9201 w 10590"/>
                      <a:gd name="connsiteY10" fmla="*/ 9151 h 10072"/>
                      <a:gd name="connsiteX11" fmla="*/ 9319 w 10590"/>
                      <a:gd name="connsiteY11" fmla="*/ 9008 h 10072"/>
                      <a:gd name="connsiteX12" fmla="*/ 9554 w 10590"/>
                      <a:gd name="connsiteY12" fmla="*/ 8676 h 10072"/>
                      <a:gd name="connsiteX13" fmla="*/ 9791 w 10590"/>
                      <a:gd name="connsiteY13" fmla="*/ 8303 h 10072"/>
                      <a:gd name="connsiteX14" fmla="*/ 10000 w 10590"/>
                      <a:gd name="connsiteY14" fmla="*/ 7900 h 10072"/>
                      <a:gd name="connsiteX15" fmla="*/ 10302 w 10590"/>
                      <a:gd name="connsiteY15" fmla="*/ 8346 h 10072"/>
                      <a:gd name="connsiteX16" fmla="*/ 10590 w 10590"/>
                      <a:gd name="connsiteY16" fmla="*/ 8763 h 10072"/>
                      <a:gd name="connsiteX17" fmla="*/ 10315 w 10590"/>
                      <a:gd name="connsiteY17" fmla="*/ 9051 h 10072"/>
                      <a:gd name="connsiteX18" fmla="*/ 10040 w 10590"/>
                      <a:gd name="connsiteY18" fmla="*/ 9310 h 10072"/>
                      <a:gd name="connsiteX19" fmla="*/ 9724 w 10590"/>
                      <a:gd name="connsiteY19" fmla="*/ 9539 h 10072"/>
                      <a:gd name="connsiteX20" fmla="*/ 9581 w 10590"/>
                      <a:gd name="connsiteY20" fmla="*/ 9626 h 10072"/>
                      <a:gd name="connsiteX21" fmla="*/ 9411 w 10590"/>
                      <a:gd name="connsiteY21" fmla="*/ 9727 h 10072"/>
                      <a:gd name="connsiteX22" fmla="*/ 9241 w 10590"/>
                      <a:gd name="connsiteY22" fmla="*/ 9813 h 10072"/>
                      <a:gd name="connsiteX23" fmla="*/ 9083 w 10590"/>
                      <a:gd name="connsiteY23" fmla="*/ 9870 h 10072"/>
                      <a:gd name="connsiteX24" fmla="*/ 8900 w 10590"/>
                      <a:gd name="connsiteY24" fmla="*/ 9942 h 10072"/>
                      <a:gd name="connsiteX25" fmla="*/ 8730 w 10590"/>
                      <a:gd name="connsiteY25" fmla="*/ 9986 h 10072"/>
                      <a:gd name="connsiteX26" fmla="*/ 8545 w 10590"/>
                      <a:gd name="connsiteY26" fmla="*/ 10015 h 10072"/>
                      <a:gd name="connsiteX27" fmla="*/ 8362 w 10590"/>
                      <a:gd name="connsiteY27" fmla="*/ 10043 h 10072"/>
                      <a:gd name="connsiteX28" fmla="*/ 8165 w 10590"/>
                      <a:gd name="connsiteY28" fmla="*/ 10072 h 10072"/>
                      <a:gd name="connsiteX29" fmla="*/ 7956 w 10590"/>
                      <a:gd name="connsiteY29" fmla="*/ 10072 h 10072"/>
                      <a:gd name="connsiteX30" fmla="*/ 7747 w 10590"/>
                      <a:gd name="connsiteY30" fmla="*/ 10072 h 10072"/>
                      <a:gd name="connsiteX31" fmla="*/ 7550 w 10590"/>
                      <a:gd name="connsiteY31" fmla="*/ 10029 h 10072"/>
                      <a:gd name="connsiteX32" fmla="*/ 7340 w 10590"/>
                      <a:gd name="connsiteY32" fmla="*/ 10001 h 10072"/>
                      <a:gd name="connsiteX33" fmla="*/ 7143 w 10590"/>
                      <a:gd name="connsiteY33" fmla="*/ 9958 h 10072"/>
                      <a:gd name="connsiteX34" fmla="*/ 6960 w 10590"/>
                      <a:gd name="connsiteY34" fmla="*/ 9884 h 10072"/>
                      <a:gd name="connsiteX35" fmla="*/ 6776 w 10590"/>
                      <a:gd name="connsiteY35" fmla="*/ 9827 h 10072"/>
                      <a:gd name="connsiteX36" fmla="*/ 6606 w 10590"/>
                      <a:gd name="connsiteY36" fmla="*/ 9727 h 10072"/>
                      <a:gd name="connsiteX37" fmla="*/ 6423 w 10590"/>
                      <a:gd name="connsiteY37" fmla="*/ 9626 h 10072"/>
                      <a:gd name="connsiteX38" fmla="*/ 6265 w 10590"/>
                      <a:gd name="connsiteY38" fmla="*/ 9539 h 10072"/>
                      <a:gd name="connsiteX39" fmla="*/ 6081 w 10590"/>
                      <a:gd name="connsiteY39" fmla="*/ 9410 h 10072"/>
                      <a:gd name="connsiteX40" fmla="*/ 5937 w 10590"/>
                      <a:gd name="connsiteY40" fmla="*/ 9296 h 10072"/>
                      <a:gd name="connsiteX41" fmla="*/ 5781 w 10590"/>
                      <a:gd name="connsiteY41" fmla="*/ 9151 h 10072"/>
                      <a:gd name="connsiteX42" fmla="*/ 5479 w 10590"/>
                      <a:gd name="connsiteY42" fmla="*/ 8849 h 10072"/>
                      <a:gd name="connsiteX43" fmla="*/ 5204 w 10590"/>
                      <a:gd name="connsiteY43" fmla="*/ 8518 h 10072"/>
                      <a:gd name="connsiteX44" fmla="*/ 4943 w 10590"/>
                      <a:gd name="connsiteY44" fmla="*/ 8158 h 10072"/>
                      <a:gd name="connsiteX45" fmla="*/ 4692 w 10590"/>
                      <a:gd name="connsiteY45" fmla="*/ 7769 h 10072"/>
                      <a:gd name="connsiteX46" fmla="*/ 4444 w 10590"/>
                      <a:gd name="connsiteY46" fmla="*/ 7367 h 10072"/>
                      <a:gd name="connsiteX47" fmla="*/ 4221 w 10590"/>
                      <a:gd name="connsiteY47" fmla="*/ 6950 h 10072"/>
                      <a:gd name="connsiteX48" fmla="*/ 3999 w 10590"/>
                      <a:gd name="connsiteY48" fmla="*/ 6518 h 10072"/>
                      <a:gd name="connsiteX49" fmla="*/ 3789 w 10590"/>
                      <a:gd name="connsiteY49" fmla="*/ 6072 h 10072"/>
                      <a:gd name="connsiteX50" fmla="*/ 3382 w 10590"/>
                      <a:gd name="connsiteY50" fmla="*/ 5166 h 10072"/>
                      <a:gd name="connsiteX51" fmla="*/ 2622 w 10590"/>
                      <a:gd name="connsiteY51" fmla="*/ 3382 h 10072"/>
                      <a:gd name="connsiteX52" fmla="*/ 2452 w 10590"/>
                      <a:gd name="connsiteY52" fmla="*/ 2935 h 10072"/>
                      <a:gd name="connsiteX53" fmla="*/ 2254 w 10590"/>
                      <a:gd name="connsiteY53" fmla="*/ 2532 h 10072"/>
                      <a:gd name="connsiteX54" fmla="*/ 2071 w 10590"/>
                      <a:gd name="connsiteY54" fmla="*/ 2173 h 10072"/>
                      <a:gd name="connsiteX55" fmla="*/ 1874 w 10590"/>
                      <a:gd name="connsiteY55" fmla="*/ 1799 h 10072"/>
                      <a:gd name="connsiteX56" fmla="*/ 1679 w 10590"/>
                      <a:gd name="connsiteY56" fmla="*/ 1468 h 10072"/>
                      <a:gd name="connsiteX57" fmla="*/ 1482 w 10590"/>
                      <a:gd name="connsiteY57" fmla="*/ 1180 h 10072"/>
                      <a:gd name="connsiteX58" fmla="*/ 1273 w 10590"/>
                      <a:gd name="connsiteY58" fmla="*/ 908 h 10072"/>
                      <a:gd name="connsiteX59" fmla="*/ 1063 w 10590"/>
                      <a:gd name="connsiteY59" fmla="*/ 706 h 10072"/>
                      <a:gd name="connsiteX60" fmla="*/ 944 w 10590"/>
                      <a:gd name="connsiteY60" fmla="*/ 605 h 10072"/>
                      <a:gd name="connsiteX61" fmla="*/ 827 w 10590"/>
                      <a:gd name="connsiteY61" fmla="*/ 504 h 10072"/>
                      <a:gd name="connsiteX62" fmla="*/ 708 w 10590"/>
                      <a:gd name="connsiteY62" fmla="*/ 447 h 10072"/>
                      <a:gd name="connsiteX63" fmla="*/ 337 w 10590"/>
                      <a:gd name="connsiteY63" fmla="*/ 411 h 10072"/>
                      <a:gd name="connsiteX64" fmla="*/ 3 w 10590"/>
                      <a:gd name="connsiteY64" fmla="*/ 0 h 10072"/>
                      <a:gd name="connsiteX65" fmla="*/ 892 w 10590"/>
                      <a:gd name="connsiteY65" fmla="*/ 115 h 10072"/>
                      <a:gd name="connsiteX66" fmla="*/ 1076 w 10590"/>
                      <a:gd name="connsiteY66" fmla="*/ 187 h 10072"/>
                      <a:gd name="connsiteX67" fmla="*/ 1259 w 10590"/>
                      <a:gd name="connsiteY67" fmla="*/ 260 h 10072"/>
                      <a:gd name="connsiteX68" fmla="*/ 1429 w 10590"/>
                      <a:gd name="connsiteY68" fmla="*/ 346 h 10072"/>
                      <a:gd name="connsiteX69" fmla="*/ 1613 w 10590"/>
                      <a:gd name="connsiteY69" fmla="*/ 447 h 10072"/>
                      <a:gd name="connsiteX70" fmla="*/ 1771 w 10590"/>
                      <a:gd name="connsiteY70" fmla="*/ 533 h 10072"/>
                      <a:gd name="connsiteX71" fmla="*/ 1927 w 10590"/>
                      <a:gd name="connsiteY71" fmla="*/ 662 h 10072"/>
                      <a:gd name="connsiteX72" fmla="*/ 2097 w 10590"/>
                      <a:gd name="connsiteY72" fmla="*/ 792 h 10072"/>
                      <a:gd name="connsiteX73" fmla="*/ 2254 w 10590"/>
                      <a:gd name="connsiteY73" fmla="*/ 922 h 10072"/>
                      <a:gd name="connsiteX74" fmla="*/ 2557 w 10590"/>
                      <a:gd name="connsiteY74" fmla="*/ 1209 h 10072"/>
                      <a:gd name="connsiteX75" fmla="*/ 2832 w 10590"/>
                      <a:gd name="connsiteY75" fmla="*/ 1554 h 10072"/>
                      <a:gd name="connsiteX76" fmla="*/ 3093 w 10590"/>
                      <a:gd name="connsiteY76" fmla="*/ 1914 h 10072"/>
                      <a:gd name="connsiteX77" fmla="*/ 3343 w 10590"/>
                      <a:gd name="connsiteY77" fmla="*/ 2303 h 10072"/>
                      <a:gd name="connsiteX78" fmla="*/ 3592 w 10590"/>
                      <a:gd name="connsiteY78" fmla="*/ 2706 h 10072"/>
                      <a:gd name="connsiteX79" fmla="*/ 3815 w 10590"/>
                      <a:gd name="connsiteY79" fmla="*/ 3123 h 10072"/>
                      <a:gd name="connsiteX80" fmla="*/ 4051 w 10590"/>
                      <a:gd name="connsiteY80" fmla="*/ 3555 h 10072"/>
                      <a:gd name="connsiteX81" fmla="*/ 4260 w 10590"/>
                      <a:gd name="connsiteY81" fmla="*/ 3999 h 10072"/>
                      <a:gd name="connsiteX82" fmla="*/ 4652 w 10590"/>
                      <a:gd name="connsiteY82" fmla="*/ 4906 h 10072"/>
                      <a:gd name="connsiteX83" fmla="*/ 5426 w 10590"/>
                      <a:gd name="connsiteY83" fmla="*/ 6705 h 10072"/>
                      <a:gd name="connsiteX84" fmla="*/ 5793 w 10590"/>
                      <a:gd name="connsiteY84" fmla="*/ 7540 h 10072"/>
                      <a:gd name="connsiteX85" fmla="*/ 5989 w 10590"/>
                      <a:gd name="connsiteY85" fmla="*/ 7900 h 10072"/>
                      <a:gd name="connsiteX86" fmla="*/ 6175 w 10590"/>
                      <a:gd name="connsiteY86" fmla="*/ 8273 h 10072"/>
                      <a:gd name="connsiteX87" fmla="*/ 6383 w 10590"/>
                      <a:gd name="connsiteY87" fmla="*/ 8605 h 10072"/>
                      <a:gd name="connsiteX88" fmla="*/ 6580 w 10590"/>
                      <a:gd name="connsiteY88" fmla="*/ 8893 h 10072"/>
                      <a:gd name="connsiteX89" fmla="*/ 6776 w 10590"/>
                      <a:gd name="connsiteY89" fmla="*/ 9165 h 10072"/>
                      <a:gd name="connsiteX90" fmla="*/ 6998 w 10590"/>
                      <a:gd name="connsiteY90" fmla="*/ 9367 h 10072"/>
                      <a:gd name="connsiteX91" fmla="*/ 7117 w 10590"/>
                      <a:gd name="connsiteY91" fmla="*/ 9467 h 10072"/>
                      <a:gd name="connsiteX92" fmla="*/ 7221 w 10590"/>
                      <a:gd name="connsiteY92" fmla="*/ 9569 h 10072"/>
                      <a:gd name="connsiteX93" fmla="*/ 7340 w 10590"/>
                      <a:gd name="connsiteY93" fmla="*/ 9626 h 10072"/>
                      <a:gd name="connsiteX94" fmla="*/ 7459 w 10590"/>
                      <a:gd name="connsiteY94" fmla="*/ 9698 h 10072"/>
                      <a:gd name="connsiteX95" fmla="*/ 7576 w 10590"/>
                      <a:gd name="connsiteY95" fmla="*/ 9741 h 10072"/>
                      <a:gd name="connsiteX96" fmla="*/ 7707 w 10590"/>
                      <a:gd name="connsiteY96" fmla="*/ 9770 h 10072"/>
                      <a:gd name="connsiteX97" fmla="*/ 7839 w 10590"/>
                      <a:gd name="connsiteY97" fmla="*/ 9813 h 10072"/>
                      <a:gd name="connsiteX98" fmla="*/ 7956 w 10590"/>
                      <a:gd name="connsiteY98" fmla="*/ 9813 h 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590" h="10072">
                        <a:moveTo>
                          <a:pt x="7956" y="9813"/>
                        </a:moveTo>
                        <a:lnTo>
                          <a:pt x="7956" y="9813"/>
                        </a:lnTo>
                        <a:lnTo>
                          <a:pt x="8126" y="9813"/>
                        </a:lnTo>
                        <a:cubicBezTo>
                          <a:pt x="8170" y="9799"/>
                          <a:pt x="8213" y="9784"/>
                          <a:pt x="8257" y="9770"/>
                        </a:cubicBezTo>
                        <a:cubicBezTo>
                          <a:pt x="8306" y="9756"/>
                          <a:pt x="8353" y="9741"/>
                          <a:pt x="8401" y="9727"/>
                        </a:cubicBezTo>
                        <a:lnTo>
                          <a:pt x="8545" y="9683"/>
                        </a:lnTo>
                        <a:lnTo>
                          <a:pt x="8678" y="9598"/>
                        </a:lnTo>
                        <a:cubicBezTo>
                          <a:pt x="8721" y="9564"/>
                          <a:pt x="8765" y="9531"/>
                          <a:pt x="8808" y="9497"/>
                        </a:cubicBezTo>
                        <a:cubicBezTo>
                          <a:pt x="8848" y="9468"/>
                          <a:pt x="8886" y="9439"/>
                          <a:pt x="8926" y="9410"/>
                        </a:cubicBezTo>
                        <a:lnTo>
                          <a:pt x="9056" y="9281"/>
                        </a:lnTo>
                        <a:cubicBezTo>
                          <a:pt x="9105" y="9238"/>
                          <a:pt x="9152" y="9194"/>
                          <a:pt x="9201" y="9151"/>
                        </a:cubicBezTo>
                        <a:cubicBezTo>
                          <a:pt x="9240" y="9103"/>
                          <a:pt x="9280" y="9056"/>
                          <a:pt x="9319" y="9008"/>
                        </a:cubicBezTo>
                        <a:cubicBezTo>
                          <a:pt x="9397" y="8897"/>
                          <a:pt x="9476" y="8787"/>
                          <a:pt x="9554" y="8676"/>
                        </a:cubicBezTo>
                        <a:cubicBezTo>
                          <a:pt x="9633" y="8552"/>
                          <a:pt x="9711" y="8427"/>
                          <a:pt x="9791" y="8303"/>
                        </a:cubicBezTo>
                        <a:cubicBezTo>
                          <a:pt x="9860" y="8168"/>
                          <a:pt x="9930" y="8034"/>
                          <a:pt x="10000" y="7900"/>
                        </a:cubicBezTo>
                        <a:lnTo>
                          <a:pt x="10302" y="8346"/>
                        </a:lnTo>
                        <a:lnTo>
                          <a:pt x="10590" y="8763"/>
                        </a:lnTo>
                        <a:cubicBezTo>
                          <a:pt x="10498" y="8858"/>
                          <a:pt x="10407" y="8955"/>
                          <a:pt x="10315" y="9051"/>
                        </a:cubicBezTo>
                        <a:lnTo>
                          <a:pt x="10040" y="9310"/>
                        </a:lnTo>
                        <a:lnTo>
                          <a:pt x="9724" y="9539"/>
                        </a:lnTo>
                        <a:cubicBezTo>
                          <a:pt x="9677" y="9569"/>
                          <a:pt x="9628" y="9597"/>
                          <a:pt x="9581" y="9626"/>
                        </a:cubicBezTo>
                        <a:cubicBezTo>
                          <a:pt x="9525" y="9660"/>
                          <a:pt x="9467" y="9693"/>
                          <a:pt x="9411" y="9727"/>
                        </a:cubicBezTo>
                        <a:lnTo>
                          <a:pt x="9241" y="9813"/>
                        </a:lnTo>
                        <a:lnTo>
                          <a:pt x="9083" y="9870"/>
                        </a:lnTo>
                        <a:lnTo>
                          <a:pt x="8900" y="9942"/>
                        </a:lnTo>
                        <a:lnTo>
                          <a:pt x="8730" y="9986"/>
                        </a:lnTo>
                        <a:lnTo>
                          <a:pt x="8545" y="10015"/>
                        </a:lnTo>
                        <a:lnTo>
                          <a:pt x="8362" y="10043"/>
                        </a:lnTo>
                        <a:lnTo>
                          <a:pt x="8165" y="10072"/>
                        </a:lnTo>
                        <a:lnTo>
                          <a:pt x="7956" y="10072"/>
                        </a:lnTo>
                        <a:lnTo>
                          <a:pt x="7747" y="10072"/>
                        </a:lnTo>
                        <a:lnTo>
                          <a:pt x="7550" y="10029"/>
                        </a:lnTo>
                        <a:lnTo>
                          <a:pt x="7340" y="10001"/>
                        </a:lnTo>
                        <a:lnTo>
                          <a:pt x="7143" y="9958"/>
                        </a:lnTo>
                        <a:lnTo>
                          <a:pt x="6960" y="9884"/>
                        </a:lnTo>
                        <a:lnTo>
                          <a:pt x="6776" y="9827"/>
                        </a:lnTo>
                        <a:lnTo>
                          <a:pt x="6606" y="9727"/>
                        </a:lnTo>
                        <a:lnTo>
                          <a:pt x="6423" y="9626"/>
                        </a:lnTo>
                        <a:lnTo>
                          <a:pt x="6265" y="9539"/>
                        </a:lnTo>
                        <a:lnTo>
                          <a:pt x="6081" y="9410"/>
                        </a:lnTo>
                        <a:lnTo>
                          <a:pt x="5937" y="9296"/>
                        </a:lnTo>
                        <a:cubicBezTo>
                          <a:pt x="5884" y="9248"/>
                          <a:pt x="5833" y="9199"/>
                          <a:pt x="5781" y="9151"/>
                        </a:cubicBezTo>
                        <a:lnTo>
                          <a:pt x="5479" y="8849"/>
                        </a:lnTo>
                        <a:lnTo>
                          <a:pt x="5204" y="8518"/>
                        </a:lnTo>
                        <a:lnTo>
                          <a:pt x="4943" y="8158"/>
                        </a:lnTo>
                        <a:cubicBezTo>
                          <a:pt x="4860" y="8028"/>
                          <a:pt x="4775" y="7899"/>
                          <a:pt x="4692" y="7769"/>
                        </a:cubicBezTo>
                        <a:cubicBezTo>
                          <a:pt x="4609" y="7636"/>
                          <a:pt x="4527" y="7501"/>
                          <a:pt x="4444" y="7367"/>
                        </a:cubicBezTo>
                        <a:lnTo>
                          <a:pt x="4221" y="6950"/>
                        </a:lnTo>
                        <a:lnTo>
                          <a:pt x="3999" y="6518"/>
                        </a:lnTo>
                        <a:cubicBezTo>
                          <a:pt x="3928" y="6369"/>
                          <a:pt x="3859" y="6221"/>
                          <a:pt x="3789" y="6072"/>
                        </a:cubicBezTo>
                        <a:lnTo>
                          <a:pt x="3382" y="5166"/>
                        </a:lnTo>
                        <a:lnTo>
                          <a:pt x="2622" y="3382"/>
                        </a:lnTo>
                        <a:cubicBezTo>
                          <a:pt x="2566" y="3232"/>
                          <a:pt x="2509" y="3085"/>
                          <a:pt x="2452" y="2935"/>
                        </a:cubicBezTo>
                        <a:cubicBezTo>
                          <a:pt x="2387" y="2801"/>
                          <a:pt x="2321" y="2667"/>
                          <a:pt x="2254" y="2532"/>
                        </a:cubicBezTo>
                        <a:cubicBezTo>
                          <a:pt x="2193" y="2413"/>
                          <a:pt x="2133" y="2293"/>
                          <a:pt x="2071" y="2173"/>
                        </a:cubicBezTo>
                        <a:cubicBezTo>
                          <a:pt x="2006" y="2048"/>
                          <a:pt x="1939" y="1924"/>
                          <a:pt x="1874" y="1799"/>
                        </a:cubicBezTo>
                        <a:lnTo>
                          <a:pt x="1679" y="1468"/>
                        </a:lnTo>
                        <a:lnTo>
                          <a:pt x="1482" y="1180"/>
                        </a:lnTo>
                        <a:lnTo>
                          <a:pt x="1273" y="908"/>
                        </a:lnTo>
                        <a:lnTo>
                          <a:pt x="1063" y="706"/>
                        </a:lnTo>
                        <a:cubicBezTo>
                          <a:pt x="1024" y="673"/>
                          <a:pt x="984" y="638"/>
                          <a:pt x="944" y="605"/>
                        </a:cubicBezTo>
                        <a:cubicBezTo>
                          <a:pt x="905" y="572"/>
                          <a:pt x="866" y="537"/>
                          <a:pt x="827" y="504"/>
                        </a:cubicBezTo>
                        <a:lnTo>
                          <a:pt x="708" y="447"/>
                        </a:lnTo>
                        <a:cubicBezTo>
                          <a:pt x="668" y="423"/>
                          <a:pt x="377" y="435"/>
                          <a:pt x="337" y="411"/>
                        </a:cubicBezTo>
                        <a:cubicBezTo>
                          <a:pt x="372" y="310"/>
                          <a:pt x="-32" y="101"/>
                          <a:pt x="3" y="0"/>
                        </a:cubicBezTo>
                        <a:lnTo>
                          <a:pt x="892" y="115"/>
                        </a:lnTo>
                        <a:lnTo>
                          <a:pt x="1076" y="187"/>
                        </a:lnTo>
                        <a:lnTo>
                          <a:pt x="1259" y="260"/>
                        </a:lnTo>
                        <a:cubicBezTo>
                          <a:pt x="1315" y="289"/>
                          <a:pt x="1373" y="317"/>
                          <a:pt x="1429" y="346"/>
                        </a:cubicBezTo>
                        <a:lnTo>
                          <a:pt x="1613" y="447"/>
                        </a:lnTo>
                        <a:lnTo>
                          <a:pt x="1771" y="533"/>
                        </a:lnTo>
                        <a:lnTo>
                          <a:pt x="1927" y="662"/>
                        </a:lnTo>
                        <a:cubicBezTo>
                          <a:pt x="1984" y="705"/>
                          <a:pt x="2040" y="749"/>
                          <a:pt x="2097" y="792"/>
                        </a:cubicBezTo>
                        <a:lnTo>
                          <a:pt x="2254" y="922"/>
                        </a:lnTo>
                        <a:lnTo>
                          <a:pt x="2557" y="1209"/>
                        </a:lnTo>
                        <a:lnTo>
                          <a:pt x="2832" y="1554"/>
                        </a:lnTo>
                        <a:lnTo>
                          <a:pt x="3093" y="1914"/>
                        </a:lnTo>
                        <a:cubicBezTo>
                          <a:pt x="3176" y="2044"/>
                          <a:pt x="3260" y="2173"/>
                          <a:pt x="3343" y="2303"/>
                        </a:cubicBezTo>
                        <a:lnTo>
                          <a:pt x="3592" y="2706"/>
                        </a:lnTo>
                        <a:lnTo>
                          <a:pt x="3815" y="3123"/>
                        </a:lnTo>
                        <a:cubicBezTo>
                          <a:pt x="3894" y="3266"/>
                          <a:pt x="3972" y="3411"/>
                          <a:pt x="4051" y="3555"/>
                        </a:cubicBezTo>
                        <a:cubicBezTo>
                          <a:pt x="4120" y="3703"/>
                          <a:pt x="4191" y="3852"/>
                          <a:pt x="4260" y="3999"/>
                        </a:cubicBezTo>
                        <a:lnTo>
                          <a:pt x="4652" y="4906"/>
                        </a:lnTo>
                        <a:lnTo>
                          <a:pt x="5426" y="6705"/>
                        </a:lnTo>
                        <a:cubicBezTo>
                          <a:pt x="5549" y="6983"/>
                          <a:pt x="5671" y="7262"/>
                          <a:pt x="5793" y="7540"/>
                        </a:cubicBezTo>
                        <a:lnTo>
                          <a:pt x="5989" y="7900"/>
                        </a:lnTo>
                        <a:cubicBezTo>
                          <a:pt x="6050" y="8024"/>
                          <a:pt x="6113" y="8149"/>
                          <a:pt x="6175" y="8273"/>
                        </a:cubicBezTo>
                        <a:cubicBezTo>
                          <a:pt x="6244" y="8384"/>
                          <a:pt x="6314" y="8493"/>
                          <a:pt x="6383" y="8605"/>
                        </a:cubicBezTo>
                        <a:cubicBezTo>
                          <a:pt x="6448" y="8701"/>
                          <a:pt x="6515" y="8797"/>
                          <a:pt x="6580" y="8893"/>
                        </a:cubicBezTo>
                        <a:cubicBezTo>
                          <a:pt x="6645" y="8984"/>
                          <a:pt x="6711" y="9074"/>
                          <a:pt x="6776" y="9165"/>
                        </a:cubicBezTo>
                        <a:lnTo>
                          <a:pt x="6998" y="9367"/>
                        </a:lnTo>
                        <a:cubicBezTo>
                          <a:pt x="7038" y="9400"/>
                          <a:pt x="7078" y="9434"/>
                          <a:pt x="7117" y="9467"/>
                        </a:cubicBezTo>
                        <a:lnTo>
                          <a:pt x="7221" y="9569"/>
                        </a:lnTo>
                        <a:lnTo>
                          <a:pt x="7340" y="9626"/>
                        </a:lnTo>
                        <a:lnTo>
                          <a:pt x="7459" y="9698"/>
                        </a:lnTo>
                        <a:lnTo>
                          <a:pt x="7576" y="9741"/>
                        </a:lnTo>
                        <a:lnTo>
                          <a:pt x="7707" y="9770"/>
                        </a:lnTo>
                        <a:lnTo>
                          <a:pt x="7839" y="9813"/>
                        </a:lnTo>
                        <a:lnTo>
                          <a:pt x="7956" y="9813"/>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594" name="Group 1593">
                    <a:extLst>
                      <a:ext uri="{FF2B5EF4-FFF2-40B4-BE49-F238E27FC236}">
                        <a16:creationId xmlns:a16="http://schemas.microsoft.com/office/drawing/2014/main" id="{FE82F9F0-7AC5-461F-844B-C28E843DD069}"/>
                      </a:ext>
                    </a:extLst>
                  </p:cNvPr>
                  <p:cNvGrpSpPr/>
                  <p:nvPr/>
                </p:nvGrpSpPr>
                <p:grpSpPr>
                  <a:xfrm>
                    <a:off x="7912528" y="4792580"/>
                    <a:ext cx="526702" cy="640181"/>
                    <a:chOff x="-1864887" y="741508"/>
                    <a:chExt cx="274422" cy="473135"/>
                  </a:xfrm>
                  <a:grpFill/>
                </p:grpSpPr>
                <p:sp>
                  <p:nvSpPr>
                    <p:cNvPr id="1601" name="Rectangle 4098">
                      <a:extLst>
                        <a:ext uri="{FF2B5EF4-FFF2-40B4-BE49-F238E27FC236}">
                          <a16:creationId xmlns:a16="http://schemas.microsoft.com/office/drawing/2014/main" id="{F9917911-9D28-43DD-9662-30316B668C7C}"/>
                        </a:ext>
                      </a:extLst>
                    </p:cNvPr>
                    <p:cNvSpPr/>
                    <p:nvPr/>
                  </p:nvSpPr>
                  <p:spPr bwMode="auto">
                    <a:xfrm>
                      <a:off x="-1785605" y="781051"/>
                      <a:ext cx="36576" cy="433592"/>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3592">
                          <a:moveTo>
                            <a:pt x="229" y="16669"/>
                          </a:moveTo>
                          <a:lnTo>
                            <a:pt x="41186" y="0"/>
                          </a:lnTo>
                          <a:lnTo>
                            <a:pt x="41186" y="431211"/>
                          </a:lnTo>
                          <a:lnTo>
                            <a:pt x="230" y="433592"/>
                          </a:lnTo>
                          <a:cubicBezTo>
                            <a:pt x="-564" y="287474"/>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02" name="Rectangle 68">
                      <a:extLst>
                        <a:ext uri="{FF2B5EF4-FFF2-40B4-BE49-F238E27FC236}">
                          <a16:creationId xmlns:a16="http://schemas.microsoft.com/office/drawing/2014/main" id="{DE046F6B-08D5-406E-8769-7D0576DACAA2}"/>
                        </a:ext>
                      </a:extLst>
                    </p:cNvPr>
                    <p:cNvSpPr/>
                    <p:nvPr/>
                  </p:nvSpPr>
                  <p:spPr bwMode="auto">
                    <a:xfrm>
                      <a:off x="-1706323" y="741508"/>
                      <a:ext cx="36576" cy="431211"/>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1211"/>
                        <a:gd name="connsiteX1" fmla="*/ 45719 w 45719"/>
                        <a:gd name="connsiteY1" fmla="*/ 0 h 431211"/>
                        <a:gd name="connsiteX2" fmla="*/ 38575 w 45719"/>
                        <a:gd name="connsiteY2" fmla="*/ 402636 h 431211"/>
                        <a:gd name="connsiteX3" fmla="*/ 0 w 45719"/>
                        <a:gd name="connsiteY3" fmla="*/ 431211 h 431211"/>
                        <a:gd name="connsiteX4" fmla="*/ 0 w 45719"/>
                        <a:gd name="connsiteY4" fmla="*/ 0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31211">
                          <a:moveTo>
                            <a:pt x="0" y="0"/>
                          </a:moveTo>
                          <a:lnTo>
                            <a:pt x="45719" y="0"/>
                          </a:lnTo>
                          <a:lnTo>
                            <a:pt x="38575" y="402636"/>
                          </a:lnTo>
                          <a:lnTo>
                            <a:pt x="0" y="431211"/>
                          </a:lnTo>
                          <a:lnTo>
                            <a:pt x="0" y="0"/>
                          </a:ln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03" name="Rectangle 4098">
                      <a:extLst>
                        <a:ext uri="{FF2B5EF4-FFF2-40B4-BE49-F238E27FC236}">
                          <a16:creationId xmlns:a16="http://schemas.microsoft.com/office/drawing/2014/main" id="{F5BF7DF4-8CB3-4AD7-A5B6-BACD869F9E67}"/>
                        </a:ext>
                      </a:extLst>
                    </p:cNvPr>
                    <p:cNvSpPr/>
                    <p:nvPr/>
                  </p:nvSpPr>
                  <p:spPr bwMode="auto">
                    <a:xfrm>
                      <a:off x="-1864887" y="886653"/>
                      <a:ext cx="36576" cy="323820"/>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1211">
                          <a:moveTo>
                            <a:pt x="229" y="16669"/>
                          </a:moveTo>
                          <a:lnTo>
                            <a:pt x="41186" y="0"/>
                          </a:lnTo>
                          <a:lnTo>
                            <a:pt x="41186" y="431211"/>
                          </a:lnTo>
                          <a:lnTo>
                            <a:pt x="230" y="408224"/>
                          </a:lnTo>
                          <a:cubicBezTo>
                            <a:pt x="-564" y="262106"/>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04" name="Rectangle 4098">
                      <a:extLst>
                        <a:ext uri="{FF2B5EF4-FFF2-40B4-BE49-F238E27FC236}">
                          <a16:creationId xmlns:a16="http://schemas.microsoft.com/office/drawing/2014/main" id="{561BDEAC-2A42-4932-98C3-A5DA187FE6AE}"/>
                        </a:ext>
                      </a:extLst>
                    </p:cNvPr>
                    <p:cNvSpPr/>
                    <p:nvPr/>
                  </p:nvSpPr>
                  <p:spPr bwMode="auto">
                    <a:xfrm>
                      <a:off x="-1627041" y="743223"/>
                      <a:ext cx="36576" cy="274826"/>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 name="connsiteX0" fmla="*/ 229 w 41186"/>
                        <a:gd name="connsiteY0" fmla="*/ 0 h 462893"/>
                        <a:gd name="connsiteX1" fmla="*/ 41186 w 41186"/>
                        <a:gd name="connsiteY1" fmla="*/ 31682 h 462893"/>
                        <a:gd name="connsiteX2" fmla="*/ 41186 w 41186"/>
                        <a:gd name="connsiteY2" fmla="*/ 462893 h 462893"/>
                        <a:gd name="connsiteX3" fmla="*/ 230 w 41186"/>
                        <a:gd name="connsiteY3" fmla="*/ 439906 h 462893"/>
                        <a:gd name="connsiteX4" fmla="*/ 229 w 41186"/>
                        <a:gd name="connsiteY4" fmla="*/ 0 h 462893"/>
                        <a:gd name="connsiteX0" fmla="*/ 229 w 41186"/>
                        <a:gd name="connsiteY0" fmla="*/ 0 h 465017"/>
                        <a:gd name="connsiteX1" fmla="*/ 41186 w 41186"/>
                        <a:gd name="connsiteY1" fmla="*/ 31682 h 465017"/>
                        <a:gd name="connsiteX2" fmla="*/ 41186 w 41186"/>
                        <a:gd name="connsiteY2" fmla="*/ 462893 h 465017"/>
                        <a:gd name="connsiteX3" fmla="*/ 230 w 41186"/>
                        <a:gd name="connsiteY3" fmla="*/ 465017 h 465017"/>
                        <a:gd name="connsiteX4" fmla="*/ 229 w 41186"/>
                        <a:gd name="connsiteY4" fmla="*/ 0 h 4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65017">
                          <a:moveTo>
                            <a:pt x="229" y="0"/>
                          </a:moveTo>
                          <a:lnTo>
                            <a:pt x="41186" y="31682"/>
                          </a:lnTo>
                          <a:lnTo>
                            <a:pt x="41186" y="462893"/>
                          </a:lnTo>
                          <a:lnTo>
                            <a:pt x="230" y="465017"/>
                          </a:lnTo>
                          <a:cubicBezTo>
                            <a:pt x="-564" y="318899"/>
                            <a:pt x="1023" y="146118"/>
                            <a:pt x="229" y="0"/>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595" name="Group 1594">
                    <a:extLst>
                      <a:ext uri="{FF2B5EF4-FFF2-40B4-BE49-F238E27FC236}">
                        <a16:creationId xmlns:a16="http://schemas.microsoft.com/office/drawing/2014/main" id="{07E6F02C-63DE-47EB-B2E2-673248704689}"/>
                      </a:ext>
                    </a:extLst>
                  </p:cNvPr>
                  <p:cNvGrpSpPr/>
                  <p:nvPr/>
                </p:nvGrpSpPr>
                <p:grpSpPr>
                  <a:xfrm>
                    <a:off x="7066354" y="4765421"/>
                    <a:ext cx="509407" cy="672315"/>
                    <a:chOff x="-2308678" y="726689"/>
                    <a:chExt cx="265411" cy="496885"/>
                  </a:xfrm>
                  <a:grpFill/>
                </p:grpSpPr>
                <p:sp>
                  <p:nvSpPr>
                    <p:cNvPr id="1597" name="Rectangle 4098">
                      <a:extLst>
                        <a:ext uri="{FF2B5EF4-FFF2-40B4-BE49-F238E27FC236}">
                          <a16:creationId xmlns:a16="http://schemas.microsoft.com/office/drawing/2014/main" id="{24B5BB8B-B9E4-4395-824C-FC22156465D4}"/>
                        </a:ext>
                      </a:extLst>
                    </p:cNvPr>
                    <p:cNvSpPr/>
                    <p:nvPr/>
                  </p:nvSpPr>
                  <p:spPr bwMode="auto">
                    <a:xfrm>
                      <a:off x="-2233453" y="726689"/>
                      <a:ext cx="36461" cy="478838"/>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376442 h 431211"/>
                        <a:gd name="connsiteX4" fmla="*/ 229 w 41186"/>
                        <a:gd name="connsiteY4" fmla="*/ 16669 h 431211"/>
                        <a:gd name="connsiteX0" fmla="*/ 2779 w 41055"/>
                        <a:gd name="connsiteY0" fmla="*/ 0 h 478836"/>
                        <a:gd name="connsiteX1" fmla="*/ 41055 w 41055"/>
                        <a:gd name="connsiteY1" fmla="*/ 47625 h 478836"/>
                        <a:gd name="connsiteX2" fmla="*/ 41055 w 41055"/>
                        <a:gd name="connsiteY2" fmla="*/ 478836 h 478836"/>
                        <a:gd name="connsiteX3" fmla="*/ 99 w 41055"/>
                        <a:gd name="connsiteY3" fmla="*/ 424067 h 478836"/>
                        <a:gd name="connsiteX4" fmla="*/ 2779 w 41055"/>
                        <a:gd name="connsiteY4" fmla="*/ 0 h 478836"/>
                        <a:gd name="connsiteX0" fmla="*/ 2779 w 41055"/>
                        <a:gd name="connsiteY0" fmla="*/ 0 h 478836"/>
                        <a:gd name="connsiteX1" fmla="*/ 41055 w 41055"/>
                        <a:gd name="connsiteY1" fmla="*/ 9525 h 478836"/>
                        <a:gd name="connsiteX2" fmla="*/ 41055 w 41055"/>
                        <a:gd name="connsiteY2" fmla="*/ 478836 h 478836"/>
                        <a:gd name="connsiteX3" fmla="*/ 99 w 41055"/>
                        <a:gd name="connsiteY3" fmla="*/ 424067 h 478836"/>
                        <a:gd name="connsiteX4" fmla="*/ 2779 w 41055"/>
                        <a:gd name="connsiteY4" fmla="*/ 0 h 47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5" h="478836">
                          <a:moveTo>
                            <a:pt x="2779" y="0"/>
                          </a:moveTo>
                          <a:lnTo>
                            <a:pt x="41055" y="9525"/>
                          </a:lnTo>
                          <a:lnTo>
                            <a:pt x="41055" y="478836"/>
                          </a:lnTo>
                          <a:lnTo>
                            <a:pt x="99" y="424067"/>
                          </a:lnTo>
                          <a:cubicBezTo>
                            <a:pt x="-695" y="277949"/>
                            <a:pt x="3573" y="146118"/>
                            <a:pt x="2779" y="0"/>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98" name="Rectangle 68">
                      <a:extLst>
                        <a:ext uri="{FF2B5EF4-FFF2-40B4-BE49-F238E27FC236}">
                          <a16:creationId xmlns:a16="http://schemas.microsoft.com/office/drawing/2014/main" id="{2B58D0C3-8256-4F8C-85F0-CCFCD5548E74}"/>
                        </a:ext>
                      </a:extLst>
                    </p:cNvPr>
                    <p:cNvSpPr/>
                    <p:nvPr/>
                  </p:nvSpPr>
                  <p:spPr bwMode="auto">
                    <a:xfrm>
                      <a:off x="-2158346" y="753823"/>
                      <a:ext cx="39854" cy="469751"/>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1211"/>
                        <a:gd name="connsiteX1" fmla="*/ 45719 w 45719"/>
                        <a:gd name="connsiteY1" fmla="*/ 0 h 431211"/>
                        <a:gd name="connsiteX2" fmla="*/ 38575 w 45719"/>
                        <a:gd name="connsiteY2" fmla="*/ 402636 h 431211"/>
                        <a:gd name="connsiteX3" fmla="*/ 0 w 45719"/>
                        <a:gd name="connsiteY3" fmla="*/ 431211 h 431211"/>
                        <a:gd name="connsiteX4" fmla="*/ 0 w 45719"/>
                        <a:gd name="connsiteY4" fmla="*/ 0 h 431211"/>
                        <a:gd name="connsiteX0" fmla="*/ 0 w 45719"/>
                        <a:gd name="connsiteY0" fmla="*/ 0 h 435015"/>
                        <a:gd name="connsiteX1" fmla="*/ 45719 w 45719"/>
                        <a:gd name="connsiteY1" fmla="*/ 0 h 435015"/>
                        <a:gd name="connsiteX2" fmla="*/ 34369 w 45719"/>
                        <a:gd name="connsiteY2" fmla="*/ 435015 h 435015"/>
                        <a:gd name="connsiteX3" fmla="*/ 0 w 45719"/>
                        <a:gd name="connsiteY3" fmla="*/ 431211 h 435015"/>
                        <a:gd name="connsiteX4" fmla="*/ 0 w 45719"/>
                        <a:gd name="connsiteY4" fmla="*/ 0 h 435015"/>
                        <a:gd name="connsiteX0" fmla="*/ 0 w 35203"/>
                        <a:gd name="connsiteY0" fmla="*/ 0 h 435015"/>
                        <a:gd name="connsiteX1" fmla="*/ 35203 w 35203"/>
                        <a:gd name="connsiteY1" fmla="*/ 28062 h 435015"/>
                        <a:gd name="connsiteX2" fmla="*/ 34369 w 35203"/>
                        <a:gd name="connsiteY2" fmla="*/ 435015 h 435015"/>
                        <a:gd name="connsiteX3" fmla="*/ 0 w 35203"/>
                        <a:gd name="connsiteY3" fmla="*/ 431211 h 435015"/>
                        <a:gd name="connsiteX4" fmla="*/ 0 w 35203"/>
                        <a:gd name="connsiteY4" fmla="*/ 0 h 435015"/>
                        <a:gd name="connsiteX0" fmla="*/ 4206 w 35203"/>
                        <a:gd name="connsiteY0" fmla="*/ 0 h 417747"/>
                        <a:gd name="connsiteX1" fmla="*/ 35203 w 35203"/>
                        <a:gd name="connsiteY1" fmla="*/ 10794 h 417747"/>
                        <a:gd name="connsiteX2" fmla="*/ 34369 w 35203"/>
                        <a:gd name="connsiteY2" fmla="*/ 417747 h 417747"/>
                        <a:gd name="connsiteX3" fmla="*/ 0 w 35203"/>
                        <a:gd name="connsiteY3" fmla="*/ 413943 h 417747"/>
                        <a:gd name="connsiteX4" fmla="*/ 4206 w 35203"/>
                        <a:gd name="connsiteY4" fmla="*/ 0 h 417747"/>
                        <a:gd name="connsiteX0" fmla="*/ 4206 w 35203"/>
                        <a:gd name="connsiteY0" fmla="*/ 0 h 425819"/>
                        <a:gd name="connsiteX1" fmla="*/ 35203 w 35203"/>
                        <a:gd name="connsiteY1" fmla="*/ 10794 h 425819"/>
                        <a:gd name="connsiteX2" fmla="*/ 33058 w 35203"/>
                        <a:gd name="connsiteY2" fmla="*/ 425819 h 425819"/>
                        <a:gd name="connsiteX3" fmla="*/ 0 w 35203"/>
                        <a:gd name="connsiteY3" fmla="*/ 413943 h 425819"/>
                        <a:gd name="connsiteX4" fmla="*/ 4206 w 35203"/>
                        <a:gd name="connsiteY4" fmla="*/ 0 h 425819"/>
                        <a:gd name="connsiteX0" fmla="*/ 4206 w 35203"/>
                        <a:gd name="connsiteY0" fmla="*/ 0 h 425819"/>
                        <a:gd name="connsiteX1" fmla="*/ 35203 w 35203"/>
                        <a:gd name="connsiteY1" fmla="*/ 20211 h 425819"/>
                        <a:gd name="connsiteX2" fmla="*/ 33058 w 35203"/>
                        <a:gd name="connsiteY2" fmla="*/ 425819 h 425819"/>
                        <a:gd name="connsiteX3" fmla="*/ 0 w 35203"/>
                        <a:gd name="connsiteY3" fmla="*/ 413943 h 425819"/>
                        <a:gd name="connsiteX4" fmla="*/ 4206 w 35203"/>
                        <a:gd name="connsiteY4" fmla="*/ 0 h 42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3" h="425819">
                          <a:moveTo>
                            <a:pt x="4206" y="0"/>
                          </a:moveTo>
                          <a:lnTo>
                            <a:pt x="35203" y="20211"/>
                          </a:lnTo>
                          <a:lnTo>
                            <a:pt x="33058" y="425819"/>
                          </a:lnTo>
                          <a:lnTo>
                            <a:pt x="0" y="413943"/>
                          </a:lnTo>
                          <a:lnTo>
                            <a:pt x="4206" y="0"/>
                          </a:ln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99" name="Rectangle 4098">
                      <a:extLst>
                        <a:ext uri="{FF2B5EF4-FFF2-40B4-BE49-F238E27FC236}">
                          <a16:creationId xmlns:a16="http://schemas.microsoft.com/office/drawing/2014/main" id="{DD6CD38C-EE6B-4E04-90E5-4EF3B55D9B2F}"/>
                        </a:ext>
                      </a:extLst>
                    </p:cNvPr>
                    <p:cNvSpPr/>
                    <p:nvPr/>
                  </p:nvSpPr>
                  <p:spPr bwMode="auto">
                    <a:xfrm>
                      <a:off x="-2308678" y="741806"/>
                      <a:ext cx="36576" cy="323820"/>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1211">
                          <a:moveTo>
                            <a:pt x="229" y="16669"/>
                          </a:moveTo>
                          <a:lnTo>
                            <a:pt x="41186" y="0"/>
                          </a:lnTo>
                          <a:lnTo>
                            <a:pt x="41186" y="431211"/>
                          </a:lnTo>
                          <a:lnTo>
                            <a:pt x="230" y="408224"/>
                          </a:lnTo>
                          <a:cubicBezTo>
                            <a:pt x="-564" y="262106"/>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00" name="Rectangle 4098">
                      <a:extLst>
                        <a:ext uri="{FF2B5EF4-FFF2-40B4-BE49-F238E27FC236}">
                          <a16:creationId xmlns:a16="http://schemas.microsoft.com/office/drawing/2014/main" id="{FD1CD3D0-5B9E-4662-85FA-B7036898DAE5}"/>
                        </a:ext>
                      </a:extLst>
                    </p:cNvPr>
                    <p:cNvSpPr/>
                    <p:nvPr/>
                  </p:nvSpPr>
                  <p:spPr bwMode="auto">
                    <a:xfrm>
                      <a:off x="-2079843" y="855554"/>
                      <a:ext cx="36576" cy="360173"/>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 name="connsiteX0" fmla="*/ 229 w 41186"/>
                        <a:gd name="connsiteY0" fmla="*/ 0 h 462893"/>
                        <a:gd name="connsiteX1" fmla="*/ 41186 w 41186"/>
                        <a:gd name="connsiteY1" fmla="*/ 31682 h 462893"/>
                        <a:gd name="connsiteX2" fmla="*/ 41186 w 41186"/>
                        <a:gd name="connsiteY2" fmla="*/ 462893 h 462893"/>
                        <a:gd name="connsiteX3" fmla="*/ 230 w 41186"/>
                        <a:gd name="connsiteY3" fmla="*/ 439906 h 462893"/>
                        <a:gd name="connsiteX4" fmla="*/ 229 w 41186"/>
                        <a:gd name="connsiteY4" fmla="*/ 0 h 462893"/>
                        <a:gd name="connsiteX0" fmla="*/ 229 w 41186"/>
                        <a:gd name="connsiteY0" fmla="*/ 0 h 439906"/>
                        <a:gd name="connsiteX1" fmla="*/ 41186 w 41186"/>
                        <a:gd name="connsiteY1" fmla="*/ 31682 h 439906"/>
                        <a:gd name="connsiteX2" fmla="*/ 39040 w 41186"/>
                        <a:gd name="connsiteY2" fmla="*/ 436080 h 439906"/>
                        <a:gd name="connsiteX3" fmla="*/ 230 w 41186"/>
                        <a:gd name="connsiteY3" fmla="*/ 439906 h 439906"/>
                        <a:gd name="connsiteX4" fmla="*/ 229 w 41186"/>
                        <a:gd name="connsiteY4" fmla="*/ 0 h 439906"/>
                        <a:gd name="connsiteX0" fmla="*/ 229 w 41186"/>
                        <a:gd name="connsiteY0" fmla="*/ 0 h 460015"/>
                        <a:gd name="connsiteX1" fmla="*/ 41186 w 41186"/>
                        <a:gd name="connsiteY1" fmla="*/ 31682 h 460015"/>
                        <a:gd name="connsiteX2" fmla="*/ 39040 w 41186"/>
                        <a:gd name="connsiteY2" fmla="*/ 436080 h 460015"/>
                        <a:gd name="connsiteX3" fmla="*/ 230 w 41186"/>
                        <a:gd name="connsiteY3" fmla="*/ 460015 h 460015"/>
                        <a:gd name="connsiteX4" fmla="*/ 229 w 41186"/>
                        <a:gd name="connsiteY4" fmla="*/ 0 h 460015"/>
                        <a:gd name="connsiteX0" fmla="*/ 2257 w 41068"/>
                        <a:gd name="connsiteY0" fmla="*/ 0 h 506938"/>
                        <a:gd name="connsiteX1" fmla="*/ 41068 w 41068"/>
                        <a:gd name="connsiteY1" fmla="*/ 78605 h 506938"/>
                        <a:gd name="connsiteX2" fmla="*/ 38922 w 41068"/>
                        <a:gd name="connsiteY2" fmla="*/ 483003 h 506938"/>
                        <a:gd name="connsiteX3" fmla="*/ 112 w 41068"/>
                        <a:gd name="connsiteY3" fmla="*/ 506938 h 506938"/>
                        <a:gd name="connsiteX4" fmla="*/ 2257 w 41068"/>
                        <a:gd name="connsiteY4" fmla="*/ 0 h 506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8" h="506938">
                          <a:moveTo>
                            <a:pt x="2257" y="0"/>
                          </a:moveTo>
                          <a:lnTo>
                            <a:pt x="41068" y="78605"/>
                          </a:lnTo>
                          <a:cubicBezTo>
                            <a:pt x="40353" y="213404"/>
                            <a:pt x="39637" y="348204"/>
                            <a:pt x="38922" y="483003"/>
                          </a:cubicBezTo>
                          <a:lnTo>
                            <a:pt x="112" y="506938"/>
                          </a:lnTo>
                          <a:cubicBezTo>
                            <a:pt x="-682" y="360820"/>
                            <a:pt x="3051" y="146118"/>
                            <a:pt x="2257" y="0"/>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596" name="Rectangle 4098">
                    <a:extLst>
                      <a:ext uri="{FF2B5EF4-FFF2-40B4-BE49-F238E27FC236}">
                        <a16:creationId xmlns:a16="http://schemas.microsoft.com/office/drawing/2014/main" id="{4E7DC6D3-C4DD-419C-BFFB-5FEBB3BF6D14}"/>
                      </a:ext>
                    </a:extLst>
                  </p:cNvPr>
                  <p:cNvSpPr/>
                  <p:nvPr/>
                </p:nvSpPr>
                <p:spPr bwMode="auto">
                  <a:xfrm>
                    <a:off x="8738635" y="4799880"/>
                    <a:ext cx="70201" cy="438148"/>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1211">
                        <a:moveTo>
                          <a:pt x="229" y="16669"/>
                        </a:moveTo>
                        <a:lnTo>
                          <a:pt x="41186" y="0"/>
                        </a:lnTo>
                        <a:lnTo>
                          <a:pt x="41186" y="431211"/>
                        </a:lnTo>
                        <a:lnTo>
                          <a:pt x="230" y="408224"/>
                        </a:lnTo>
                        <a:cubicBezTo>
                          <a:pt x="-564" y="262106"/>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588" name="Freeform: Shape 1587">
                  <a:extLst>
                    <a:ext uri="{FF2B5EF4-FFF2-40B4-BE49-F238E27FC236}">
                      <a16:creationId xmlns:a16="http://schemas.microsoft.com/office/drawing/2014/main" id="{9C23605A-27C7-4E6A-A5B6-5C6A105AB5A3}"/>
                    </a:ext>
                  </a:extLst>
                </p:cNvPr>
                <p:cNvSpPr/>
                <p:nvPr/>
              </p:nvSpPr>
              <p:spPr bwMode="auto">
                <a:xfrm>
                  <a:off x="8068101" y="5392335"/>
                  <a:ext cx="240470" cy="334018"/>
                </a:xfrm>
                <a:custGeom>
                  <a:avLst/>
                  <a:gdLst>
                    <a:gd name="connsiteX0" fmla="*/ 188056 w 240470"/>
                    <a:gd name="connsiteY0" fmla="*/ 0 h 334018"/>
                    <a:gd name="connsiteX1" fmla="*/ 213083 w 240470"/>
                    <a:gd name="connsiteY1" fmla="*/ 53554 h 334018"/>
                    <a:gd name="connsiteX2" fmla="*/ 240470 w 240470"/>
                    <a:gd name="connsiteY2" fmla="*/ 110376 h 334018"/>
                    <a:gd name="connsiteX3" fmla="*/ 185055 w 240470"/>
                    <a:gd name="connsiteY3" fmla="*/ 169998 h 334018"/>
                    <a:gd name="connsiteX4" fmla="*/ 155845 w 240470"/>
                    <a:gd name="connsiteY4" fmla="*/ 200594 h 334018"/>
                    <a:gd name="connsiteX5" fmla="*/ 126893 w 240470"/>
                    <a:gd name="connsiteY5" fmla="*/ 229255 h 334018"/>
                    <a:gd name="connsiteX6" fmla="*/ 96440 w 240470"/>
                    <a:gd name="connsiteY6" fmla="*/ 258702 h 334018"/>
                    <a:gd name="connsiteX7" fmla="*/ 64998 w 240470"/>
                    <a:gd name="connsiteY7" fmla="*/ 285062 h 334018"/>
                    <a:gd name="connsiteX8" fmla="*/ 32312 w 240470"/>
                    <a:gd name="connsiteY8" fmla="*/ 310273 h 334018"/>
                    <a:gd name="connsiteX9" fmla="*/ 0 w 240470"/>
                    <a:gd name="connsiteY9" fmla="*/ 334018 h 334018"/>
                    <a:gd name="connsiteX10" fmla="*/ 0 w 240470"/>
                    <a:gd name="connsiteY10" fmla="*/ 193589 h 334018"/>
                    <a:gd name="connsiteX11" fmla="*/ 51187 w 240470"/>
                    <a:gd name="connsiteY11" fmla="*/ 136472 h 334018"/>
                    <a:gd name="connsiteX12" fmla="*/ 85157 w 240470"/>
                    <a:gd name="connsiteY12" fmla="*/ 101583 h 334018"/>
                    <a:gd name="connsiteX13" fmla="*/ 117626 w 240470"/>
                    <a:gd name="connsiteY13" fmla="*/ 67479 h 334018"/>
                    <a:gd name="connsiteX14" fmla="*/ 151596 w 240470"/>
                    <a:gd name="connsiteY14" fmla="*/ 32589 h 334018"/>
                    <a:gd name="connsiteX15" fmla="*/ 188056 w 240470"/>
                    <a:gd name="connsiteY15" fmla="*/ 0 h 33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70" h="334018">
                      <a:moveTo>
                        <a:pt x="188056" y="0"/>
                      </a:moveTo>
                      <a:lnTo>
                        <a:pt x="213083" y="53554"/>
                      </a:lnTo>
                      <a:lnTo>
                        <a:pt x="240470" y="110376"/>
                      </a:lnTo>
                      <a:lnTo>
                        <a:pt x="185055" y="169998"/>
                      </a:lnTo>
                      <a:lnTo>
                        <a:pt x="155845" y="200594"/>
                      </a:lnTo>
                      <a:lnTo>
                        <a:pt x="126893" y="229255"/>
                      </a:lnTo>
                      <a:lnTo>
                        <a:pt x="96440" y="258702"/>
                      </a:lnTo>
                      <a:lnTo>
                        <a:pt x="64998" y="285062"/>
                      </a:lnTo>
                      <a:lnTo>
                        <a:pt x="32312" y="310273"/>
                      </a:lnTo>
                      <a:lnTo>
                        <a:pt x="0" y="334018"/>
                      </a:lnTo>
                      <a:lnTo>
                        <a:pt x="0" y="193589"/>
                      </a:lnTo>
                      <a:lnTo>
                        <a:pt x="51187" y="136472"/>
                      </a:lnTo>
                      <a:lnTo>
                        <a:pt x="85157" y="101583"/>
                      </a:lnTo>
                      <a:lnTo>
                        <a:pt x="117626" y="67479"/>
                      </a:lnTo>
                      <a:lnTo>
                        <a:pt x="151596" y="32589"/>
                      </a:lnTo>
                      <a:lnTo>
                        <a:pt x="188056" y="0"/>
                      </a:lnTo>
                      <a:close/>
                    </a:path>
                  </a:pathLst>
                </a:custGeom>
                <a:grpFill/>
                <a:ln w="0">
                  <a:noFill/>
                  <a:miter lim="800000"/>
                  <a:headEnd/>
                  <a:tailEnd/>
                </a:ln>
              </p:spPr>
              <p:txBody>
                <a:bodyPr rtlCol="0" anchor="b">
                  <a:noAutofit/>
                </a:bodyP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567" name="Group 1566">
                <a:extLst>
                  <a:ext uri="{FF2B5EF4-FFF2-40B4-BE49-F238E27FC236}">
                    <a16:creationId xmlns:a16="http://schemas.microsoft.com/office/drawing/2014/main" id="{93CADE30-667A-4FF3-A618-0FA5669180AF}"/>
                  </a:ext>
                </a:extLst>
              </p:cNvPr>
              <p:cNvGrpSpPr/>
              <p:nvPr/>
            </p:nvGrpSpPr>
            <p:grpSpPr>
              <a:xfrm rot="20990365">
                <a:off x="1898636" y="1900934"/>
                <a:ext cx="1695529" cy="507542"/>
                <a:chOff x="8010137" y="5314111"/>
                <a:chExt cx="2296430" cy="687417"/>
              </a:xfrm>
              <a:solidFill>
                <a:schemeClr val="bg2"/>
              </a:solidFill>
            </p:grpSpPr>
            <p:grpSp>
              <p:nvGrpSpPr>
                <p:cNvPr id="1568" name="Group 1567">
                  <a:extLst>
                    <a:ext uri="{FF2B5EF4-FFF2-40B4-BE49-F238E27FC236}">
                      <a16:creationId xmlns:a16="http://schemas.microsoft.com/office/drawing/2014/main" id="{F3E0491A-C157-4EB7-A055-CBA9AAAE7827}"/>
                    </a:ext>
                  </a:extLst>
                </p:cNvPr>
                <p:cNvGrpSpPr/>
                <p:nvPr/>
              </p:nvGrpSpPr>
              <p:grpSpPr>
                <a:xfrm rot="453588">
                  <a:off x="8010137" y="5314111"/>
                  <a:ext cx="2296430" cy="687417"/>
                  <a:chOff x="6601756" y="4762070"/>
                  <a:chExt cx="2296430" cy="687417"/>
                </a:xfrm>
                <a:grpFill/>
              </p:grpSpPr>
              <p:sp>
                <p:nvSpPr>
                  <p:cNvPr id="1570" name="Freeform 79">
                    <a:extLst>
                      <a:ext uri="{FF2B5EF4-FFF2-40B4-BE49-F238E27FC236}">
                        <a16:creationId xmlns:a16="http://schemas.microsoft.com/office/drawing/2014/main" id="{7BA8FE38-1F3E-4CBE-B82D-BB7B5A48F23A}"/>
                      </a:ext>
                    </a:extLst>
                  </p:cNvPr>
                  <p:cNvSpPr>
                    <a:spLocks/>
                  </p:cNvSpPr>
                  <p:nvPr/>
                </p:nvSpPr>
                <p:spPr bwMode="auto">
                  <a:xfrm>
                    <a:off x="6937031" y="4766994"/>
                    <a:ext cx="278385" cy="146457"/>
                  </a:xfrm>
                  <a:custGeom>
                    <a:avLst/>
                    <a:gdLst>
                      <a:gd name="T0" fmla="*/ 44 w 201"/>
                      <a:gd name="T1" fmla="*/ 150 h 150"/>
                      <a:gd name="T2" fmla="*/ 44 w 201"/>
                      <a:gd name="T3" fmla="*/ 150 h 150"/>
                      <a:gd name="T4" fmla="*/ 62 w 201"/>
                      <a:gd name="T5" fmla="*/ 122 h 150"/>
                      <a:gd name="T6" fmla="*/ 80 w 201"/>
                      <a:gd name="T7" fmla="*/ 96 h 150"/>
                      <a:gd name="T8" fmla="*/ 98 w 201"/>
                      <a:gd name="T9" fmla="*/ 74 h 150"/>
                      <a:gd name="T10" fmla="*/ 107 w 201"/>
                      <a:gd name="T11" fmla="*/ 64 h 150"/>
                      <a:gd name="T12" fmla="*/ 117 w 201"/>
                      <a:gd name="T13" fmla="*/ 55 h 150"/>
                      <a:gd name="T14" fmla="*/ 126 w 201"/>
                      <a:gd name="T15" fmla="*/ 46 h 150"/>
                      <a:gd name="T16" fmla="*/ 136 w 201"/>
                      <a:gd name="T17" fmla="*/ 39 h 150"/>
                      <a:gd name="T18" fmla="*/ 146 w 201"/>
                      <a:gd name="T19" fmla="*/ 32 h 150"/>
                      <a:gd name="T20" fmla="*/ 156 w 201"/>
                      <a:gd name="T21" fmla="*/ 27 h 150"/>
                      <a:gd name="T22" fmla="*/ 167 w 201"/>
                      <a:gd name="T23" fmla="*/ 23 h 150"/>
                      <a:gd name="T24" fmla="*/ 177 w 201"/>
                      <a:gd name="T25" fmla="*/ 20 h 150"/>
                      <a:gd name="T26" fmla="*/ 189 w 201"/>
                      <a:gd name="T27" fmla="*/ 18 h 150"/>
                      <a:gd name="T28" fmla="*/ 200 w 201"/>
                      <a:gd name="T29" fmla="*/ 18 h 150"/>
                      <a:gd name="T30" fmla="*/ 201 w 201"/>
                      <a:gd name="T31" fmla="*/ 0 h 150"/>
                      <a:gd name="T32" fmla="*/ 201 w 201"/>
                      <a:gd name="T33" fmla="*/ 0 h 150"/>
                      <a:gd name="T34" fmla="*/ 185 w 201"/>
                      <a:gd name="T35" fmla="*/ 0 h 150"/>
                      <a:gd name="T36" fmla="*/ 171 w 201"/>
                      <a:gd name="T37" fmla="*/ 1 h 150"/>
                      <a:gd name="T38" fmla="*/ 156 w 201"/>
                      <a:gd name="T39" fmla="*/ 2 h 150"/>
                      <a:gd name="T40" fmla="*/ 143 w 201"/>
                      <a:gd name="T41" fmla="*/ 6 h 150"/>
                      <a:gd name="T42" fmla="*/ 129 w 201"/>
                      <a:gd name="T43" fmla="*/ 9 h 150"/>
                      <a:gd name="T44" fmla="*/ 116 w 201"/>
                      <a:gd name="T45" fmla="*/ 13 h 150"/>
                      <a:gd name="T46" fmla="*/ 102 w 201"/>
                      <a:gd name="T47" fmla="*/ 18 h 150"/>
                      <a:gd name="T48" fmla="*/ 90 w 201"/>
                      <a:gd name="T49" fmla="*/ 23 h 150"/>
                      <a:gd name="T50" fmla="*/ 77 w 201"/>
                      <a:gd name="T51" fmla="*/ 30 h 150"/>
                      <a:gd name="T52" fmla="*/ 65 w 201"/>
                      <a:gd name="T53" fmla="*/ 37 h 150"/>
                      <a:gd name="T54" fmla="*/ 43 w 201"/>
                      <a:gd name="T55" fmla="*/ 53 h 150"/>
                      <a:gd name="T56" fmla="*/ 20 w 201"/>
                      <a:gd name="T57" fmla="*/ 71 h 150"/>
                      <a:gd name="T58" fmla="*/ 0 w 201"/>
                      <a:gd name="T59" fmla="*/ 90 h 150"/>
                      <a:gd name="T60" fmla="*/ 0 w 201"/>
                      <a:gd name="T61" fmla="*/ 90 h 150"/>
                      <a:gd name="T62" fmla="*/ 22 w 201"/>
                      <a:gd name="T63" fmla="*/ 119 h 150"/>
                      <a:gd name="T64" fmla="*/ 34 w 201"/>
                      <a:gd name="T65" fmla="*/ 134 h 150"/>
                      <a:gd name="T66" fmla="*/ 44 w 201"/>
                      <a:gd name="T67" fmla="*/ 150 h 150"/>
                      <a:gd name="T68" fmla="*/ 44 w 201"/>
                      <a:gd name="T69" fmla="*/ 150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150">
                        <a:moveTo>
                          <a:pt x="44" y="150"/>
                        </a:moveTo>
                        <a:lnTo>
                          <a:pt x="44" y="150"/>
                        </a:lnTo>
                        <a:lnTo>
                          <a:pt x="62" y="122"/>
                        </a:lnTo>
                        <a:lnTo>
                          <a:pt x="80" y="96"/>
                        </a:lnTo>
                        <a:lnTo>
                          <a:pt x="98" y="74"/>
                        </a:lnTo>
                        <a:lnTo>
                          <a:pt x="107" y="64"/>
                        </a:lnTo>
                        <a:lnTo>
                          <a:pt x="117" y="55"/>
                        </a:lnTo>
                        <a:lnTo>
                          <a:pt x="126" y="46"/>
                        </a:lnTo>
                        <a:lnTo>
                          <a:pt x="136" y="39"/>
                        </a:lnTo>
                        <a:lnTo>
                          <a:pt x="146" y="32"/>
                        </a:lnTo>
                        <a:lnTo>
                          <a:pt x="156" y="27"/>
                        </a:lnTo>
                        <a:lnTo>
                          <a:pt x="167" y="23"/>
                        </a:lnTo>
                        <a:lnTo>
                          <a:pt x="177" y="20"/>
                        </a:lnTo>
                        <a:lnTo>
                          <a:pt x="189" y="18"/>
                        </a:lnTo>
                        <a:lnTo>
                          <a:pt x="200" y="18"/>
                        </a:lnTo>
                        <a:lnTo>
                          <a:pt x="201" y="0"/>
                        </a:lnTo>
                        <a:lnTo>
                          <a:pt x="185" y="0"/>
                        </a:lnTo>
                        <a:lnTo>
                          <a:pt x="171" y="1"/>
                        </a:lnTo>
                        <a:lnTo>
                          <a:pt x="156" y="2"/>
                        </a:lnTo>
                        <a:lnTo>
                          <a:pt x="143" y="6"/>
                        </a:lnTo>
                        <a:lnTo>
                          <a:pt x="129" y="9"/>
                        </a:lnTo>
                        <a:lnTo>
                          <a:pt x="116" y="13"/>
                        </a:lnTo>
                        <a:lnTo>
                          <a:pt x="102" y="18"/>
                        </a:lnTo>
                        <a:lnTo>
                          <a:pt x="90" y="23"/>
                        </a:lnTo>
                        <a:lnTo>
                          <a:pt x="77" y="30"/>
                        </a:lnTo>
                        <a:lnTo>
                          <a:pt x="65" y="37"/>
                        </a:lnTo>
                        <a:lnTo>
                          <a:pt x="43" y="53"/>
                        </a:lnTo>
                        <a:lnTo>
                          <a:pt x="20" y="71"/>
                        </a:lnTo>
                        <a:lnTo>
                          <a:pt x="0" y="90"/>
                        </a:lnTo>
                        <a:lnTo>
                          <a:pt x="22" y="119"/>
                        </a:lnTo>
                        <a:lnTo>
                          <a:pt x="34" y="134"/>
                        </a:lnTo>
                        <a:lnTo>
                          <a:pt x="4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71" name="Freeform 83">
                    <a:extLst>
                      <a:ext uri="{FF2B5EF4-FFF2-40B4-BE49-F238E27FC236}">
                        <a16:creationId xmlns:a16="http://schemas.microsoft.com/office/drawing/2014/main" id="{4CF24A0D-7055-4D8C-AE2A-423695290D20}"/>
                      </a:ext>
                    </a:extLst>
                  </p:cNvPr>
                  <p:cNvSpPr>
                    <a:spLocks/>
                  </p:cNvSpPr>
                  <p:nvPr/>
                </p:nvSpPr>
                <p:spPr bwMode="auto">
                  <a:xfrm>
                    <a:off x="6934261" y="4766994"/>
                    <a:ext cx="1638452" cy="682493"/>
                  </a:xfrm>
                  <a:custGeom>
                    <a:avLst/>
                    <a:gdLst>
                      <a:gd name="T0" fmla="*/ 816 w 1183"/>
                      <a:gd name="T1" fmla="*/ 681 h 699"/>
                      <a:gd name="T2" fmla="*/ 852 w 1183"/>
                      <a:gd name="T3" fmla="*/ 670 h 699"/>
                      <a:gd name="T4" fmla="*/ 885 w 1183"/>
                      <a:gd name="T5" fmla="*/ 646 h 699"/>
                      <a:gd name="T6" fmla="*/ 917 w 1183"/>
                      <a:gd name="T7" fmla="*/ 613 h 699"/>
                      <a:gd name="T8" fmla="*/ 956 w 1183"/>
                      <a:gd name="T9" fmla="*/ 554 h 699"/>
                      <a:gd name="T10" fmla="*/ 1012 w 1183"/>
                      <a:gd name="T11" fmla="*/ 448 h 699"/>
                      <a:gd name="T12" fmla="*/ 1090 w 1183"/>
                      <a:gd name="T13" fmla="*/ 289 h 699"/>
                      <a:gd name="T14" fmla="*/ 1134 w 1183"/>
                      <a:gd name="T15" fmla="*/ 213 h 699"/>
                      <a:gd name="T16" fmla="*/ 1183 w 1183"/>
                      <a:gd name="T17" fmla="*/ 316 h 699"/>
                      <a:gd name="T18" fmla="*/ 1112 w 1183"/>
                      <a:gd name="T19" fmla="*/ 454 h 699"/>
                      <a:gd name="T20" fmla="*/ 1053 w 1183"/>
                      <a:gd name="T21" fmla="*/ 549 h 699"/>
                      <a:gd name="T22" fmla="*/ 995 w 1183"/>
                      <a:gd name="T23" fmla="*/ 616 h 699"/>
                      <a:gd name="T24" fmla="*/ 957 w 1183"/>
                      <a:gd name="T25" fmla="*/ 649 h 699"/>
                      <a:gd name="T26" fmla="*/ 914 w 1183"/>
                      <a:gd name="T27" fmla="*/ 674 h 699"/>
                      <a:gd name="T28" fmla="*/ 870 w 1183"/>
                      <a:gd name="T29" fmla="*/ 691 h 699"/>
                      <a:gd name="T30" fmla="*/ 820 w 1183"/>
                      <a:gd name="T31" fmla="*/ 699 h 699"/>
                      <a:gd name="T32" fmla="*/ 786 w 1183"/>
                      <a:gd name="T33" fmla="*/ 699 h 699"/>
                      <a:gd name="T34" fmla="*/ 740 w 1183"/>
                      <a:gd name="T35" fmla="*/ 691 h 699"/>
                      <a:gd name="T36" fmla="*/ 699 w 1183"/>
                      <a:gd name="T37" fmla="*/ 675 h 699"/>
                      <a:gd name="T38" fmla="*/ 660 w 1183"/>
                      <a:gd name="T39" fmla="*/ 654 h 699"/>
                      <a:gd name="T40" fmla="*/ 614 w 1183"/>
                      <a:gd name="T41" fmla="*/ 615 h 699"/>
                      <a:gd name="T42" fmla="*/ 553 w 1183"/>
                      <a:gd name="T43" fmla="*/ 540 h 699"/>
                      <a:gd name="T44" fmla="*/ 500 w 1183"/>
                      <a:gd name="T45" fmla="*/ 453 h 699"/>
                      <a:gd name="T46" fmla="*/ 453 w 1183"/>
                      <a:gd name="T47" fmla="*/ 358 h 699"/>
                      <a:gd name="T48" fmla="*/ 351 w 1183"/>
                      <a:gd name="T49" fmla="*/ 150 h 699"/>
                      <a:gd name="T50" fmla="*/ 306 w 1183"/>
                      <a:gd name="T51" fmla="*/ 82 h 699"/>
                      <a:gd name="T52" fmla="*/ 266 w 1183"/>
                      <a:gd name="T53" fmla="*/ 41 h 699"/>
                      <a:gd name="T54" fmla="*/ 239 w 1183"/>
                      <a:gd name="T55" fmla="*/ 26 h 699"/>
                      <a:gd name="T56" fmla="*/ 211 w 1183"/>
                      <a:gd name="T57" fmla="*/ 19 h 699"/>
                      <a:gd name="T58" fmla="*/ 190 w 1183"/>
                      <a:gd name="T59" fmla="*/ 19 h 699"/>
                      <a:gd name="T60" fmla="*/ 157 w 1183"/>
                      <a:gd name="T61" fmla="*/ 28 h 699"/>
                      <a:gd name="T62" fmla="*/ 127 w 1183"/>
                      <a:gd name="T63" fmla="*/ 46 h 699"/>
                      <a:gd name="T64" fmla="*/ 99 w 1183"/>
                      <a:gd name="T65" fmla="*/ 74 h 699"/>
                      <a:gd name="T66" fmla="*/ 45 w 1183"/>
                      <a:gd name="T67" fmla="*/ 151 h 699"/>
                      <a:gd name="T68" fmla="*/ 23 w 1183"/>
                      <a:gd name="T69" fmla="*/ 120 h 699"/>
                      <a:gd name="T70" fmla="*/ 21 w 1183"/>
                      <a:gd name="T71" fmla="*/ 71 h 699"/>
                      <a:gd name="T72" fmla="*/ 78 w 1183"/>
                      <a:gd name="T73" fmla="*/ 30 h 699"/>
                      <a:gd name="T74" fmla="*/ 115 w 1183"/>
                      <a:gd name="T75" fmla="*/ 13 h 699"/>
                      <a:gd name="T76" fmla="*/ 157 w 1183"/>
                      <a:gd name="T77" fmla="*/ 3 h 699"/>
                      <a:gd name="T78" fmla="*/ 201 w 1183"/>
                      <a:gd name="T79" fmla="*/ 0 h 699"/>
                      <a:gd name="T80" fmla="*/ 233 w 1183"/>
                      <a:gd name="T81" fmla="*/ 2 h 699"/>
                      <a:gd name="T82" fmla="*/ 277 w 1183"/>
                      <a:gd name="T83" fmla="*/ 12 h 699"/>
                      <a:gd name="T84" fmla="*/ 318 w 1183"/>
                      <a:gd name="T85" fmla="*/ 30 h 699"/>
                      <a:gd name="T86" fmla="*/ 356 w 1183"/>
                      <a:gd name="T87" fmla="*/ 55 h 699"/>
                      <a:gd name="T88" fmla="*/ 412 w 1183"/>
                      <a:gd name="T89" fmla="*/ 107 h 699"/>
                      <a:gd name="T90" fmla="*/ 469 w 1183"/>
                      <a:gd name="T91" fmla="*/ 187 h 699"/>
                      <a:gd name="T92" fmla="*/ 520 w 1183"/>
                      <a:gd name="T93" fmla="*/ 278 h 699"/>
                      <a:gd name="T94" fmla="*/ 622 w 1183"/>
                      <a:gd name="T95" fmla="*/ 495 h 699"/>
                      <a:gd name="T96" fmla="*/ 665 w 1183"/>
                      <a:gd name="T97" fmla="*/ 575 h 699"/>
                      <a:gd name="T98" fmla="*/ 711 w 1183"/>
                      <a:gd name="T99" fmla="*/ 636 h 699"/>
                      <a:gd name="T100" fmla="*/ 745 w 1183"/>
                      <a:gd name="T101" fmla="*/ 664 h 699"/>
                      <a:gd name="T102" fmla="*/ 773 w 1183"/>
                      <a:gd name="T103" fmla="*/ 677 h 699"/>
                      <a:gd name="T104" fmla="*/ 802 w 1183"/>
                      <a:gd name="T105" fmla="*/ 681 h 6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3" h="699">
                        <a:moveTo>
                          <a:pt x="802" y="681"/>
                        </a:moveTo>
                        <a:lnTo>
                          <a:pt x="802" y="681"/>
                        </a:lnTo>
                        <a:lnTo>
                          <a:pt x="816" y="681"/>
                        </a:lnTo>
                        <a:lnTo>
                          <a:pt x="828" y="679"/>
                        </a:lnTo>
                        <a:lnTo>
                          <a:pt x="840" y="674"/>
                        </a:lnTo>
                        <a:lnTo>
                          <a:pt x="852" y="670"/>
                        </a:lnTo>
                        <a:lnTo>
                          <a:pt x="863" y="663"/>
                        </a:lnTo>
                        <a:lnTo>
                          <a:pt x="874" y="655"/>
                        </a:lnTo>
                        <a:lnTo>
                          <a:pt x="885" y="646"/>
                        </a:lnTo>
                        <a:lnTo>
                          <a:pt x="895" y="636"/>
                        </a:lnTo>
                        <a:lnTo>
                          <a:pt x="907" y="625"/>
                        </a:lnTo>
                        <a:lnTo>
                          <a:pt x="917" y="613"/>
                        </a:lnTo>
                        <a:lnTo>
                          <a:pt x="927" y="599"/>
                        </a:lnTo>
                        <a:lnTo>
                          <a:pt x="936" y="586"/>
                        </a:lnTo>
                        <a:lnTo>
                          <a:pt x="956" y="554"/>
                        </a:lnTo>
                        <a:lnTo>
                          <a:pt x="974" y="522"/>
                        </a:lnTo>
                        <a:lnTo>
                          <a:pt x="993" y="486"/>
                        </a:lnTo>
                        <a:lnTo>
                          <a:pt x="1012" y="448"/>
                        </a:lnTo>
                        <a:lnTo>
                          <a:pt x="1050" y="370"/>
                        </a:lnTo>
                        <a:lnTo>
                          <a:pt x="1070" y="329"/>
                        </a:lnTo>
                        <a:lnTo>
                          <a:pt x="1090" y="289"/>
                        </a:lnTo>
                        <a:lnTo>
                          <a:pt x="1111" y="251"/>
                        </a:lnTo>
                        <a:lnTo>
                          <a:pt x="1134" y="213"/>
                        </a:lnTo>
                        <a:lnTo>
                          <a:pt x="1158" y="263"/>
                        </a:lnTo>
                        <a:lnTo>
                          <a:pt x="1183" y="316"/>
                        </a:lnTo>
                        <a:lnTo>
                          <a:pt x="1148" y="385"/>
                        </a:lnTo>
                        <a:lnTo>
                          <a:pt x="1131" y="420"/>
                        </a:lnTo>
                        <a:lnTo>
                          <a:pt x="1112" y="454"/>
                        </a:lnTo>
                        <a:lnTo>
                          <a:pt x="1093" y="486"/>
                        </a:lnTo>
                        <a:lnTo>
                          <a:pt x="1074" y="519"/>
                        </a:lnTo>
                        <a:lnTo>
                          <a:pt x="1053" y="549"/>
                        </a:lnTo>
                        <a:lnTo>
                          <a:pt x="1030" y="577"/>
                        </a:lnTo>
                        <a:lnTo>
                          <a:pt x="1008" y="604"/>
                        </a:lnTo>
                        <a:lnTo>
                          <a:pt x="995" y="616"/>
                        </a:lnTo>
                        <a:lnTo>
                          <a:pt x="983" y="627"/>
                        </a:lnTo>
                        <a:lnTo>
                          <a:pt x="970" y="639"/>
                        </a:lnTo>
                        <a:lnTo>
                          <a:pt x="957" y="649"/>
                        </a:lnTo>
                        <a:lnTo>
                          <a:pt x="944" y="658"/>
                        </a:lnTo>
                        <a:lnTo>
                          <a:pt x="929" y="667"/>
                        </a:lnTo>
                        <a:lnTo>
                          <a:pt x="914" y="674"/>
                        </a:lnTo>
                        <a:lnTo>
                          <a:pt x="900" y="681"/>
                        </a:lnTo>
                        <a:lnTo>
                          <a:pt x="885" y="687"/>
                        </a:lnTo>
                        <a:lnTo>
                          <a:pt x="870" y="691"/>
                        </a:lnTo>
                        <a:lnTo>
                          <a:pt x="854" y="695"/>
                        </a:lnTo>
                        <a:lnTo>
                          <a:pt x="837" y="698"/>
                        </a:lnTo>
                        <a:lnTo>
                          <a:pt x="820" y="699"/>
                        </a:lnTo>
                        <a:lnTo>
                          <a:pt x="802" y="699"/>
                        </a:lnTo>
                        <a:lnTo>
                          <a:pt x="786" y="699"/>
                        </a:lnTo>
                        <a:lnTo>
                          <a:pt x="771" y="697"/>
                        </a:lnTo>
                        <a:lnTo>
                          <a:pt x="755" y="695"/>
                        </a:lnTo>
                        <a:lnTo>
                          <a:pt x="740" y="691"/>
                        </a:lnTo>
                        <a:lnTo>
                          <a:pt x="727" y="687"/>
                        </a:lnTo>
                        <a:lnTo>
                          <a:pt x="712" y="682"/>
                        </a:lnTo>
                        <a:lnTo>
                          <a:pt x="699" y="675"/>
                        </a:lnTo>
                        <a:lnTo>
                          <a:pt x="685" y="669"/>
                        </a:lnTo>
                        <a:lnTo>
                          <a:pt x="673" y="662"/>
                        </a:lnTo>
                        <a:lnTo>
                          <a:pt x="660" y="654"/>
                        </a:lnTo>
                        <a:lnTo>
                          <a:pt x="648" y="645"/>
                        </a:lnTo>
                        <a:lnTo>
                          <a:pt x="637" y="635"/>
                        </a:lnTo>
                        <a:lnTo>
                          <a:pt x="614" y="615"/>
                        </a:lnTo>
                        <a:lnTo>
                          <a:pt x="592" y="591"/>
                        </a:lnTo>
                        <a:lnTo>
                          <a:pt x="572" y="567"/>
                        </a:lnTo>
                        <a:lnTo>
                          <a:pt x="553" y="540"/>
                        </a:lnTo>
                        <a:lnTo>
                          <a:pt x="535" y="512"/>
                        </a:lnTo>
                        <a:lnTo>
                          <a:pt x="517" y="483"/>
                        </a:lnTo>
                        <a:lnTo>
                          <a:pt x="500" y="453"/>
                        </a:lnTo>
                        <a:lnTo>
                          <a:pt x="484" y="422"/>
                        </a:lnTo>
                        <a:lnTo>
                          <a:pt x="453" y="358"/>
                        </a:lnTo>
                        <a:lnTo>
                          <a:pt x="395" y="234"/>
                        </a:lnTo>
                        <a:lnTo>
                          <a:pt x="366" y="177"/>
                        </a:lnTo>
                        <a:lnTo>
                          <a:pt x="351" y="150"/>
                        </a:lnTo>
                        <a:lnTo>
                          <a:pt x="337" y="125"/>
                        </a:lnTo>
                        <a:lnTo>
                          <a:pt x="322" y="102"/>
                        </a:lnTo>
                        <a:lnTo>
                          <a:pt x="306" y="82"/>
                        </a:lnTo>
                        <a:lnTo>
                          <a:pt x="291" y="64"/>
                        </a:lnTo>
                        <a:lnTo>
                          <a:pt x="275" y="48"/>
                        </a:lnTo>
                        <a:lnTo>
                          <a:pt x="266" y="41"/>
                        </a:lnTo>
                        <a:lnTo>
                          <a:pt x="257" y="36"/>
                        </a:lnTo>
                        <a:lnTo>
                          <a:pt x="248" y="30"/>
                        </a:lnTo>
                        <a:lnTo>
                          <a:pt x="239" y="26"/>
                        </a:lnTo>
                        <a:lnTo>
                          <a:pt x="230" y="22"/>
                        </a:lnTo>
                        <a:lnTo>
                          <a:pt x="221" y="20"/>
                        </a:lnTo>
                        <a:lnTo>
                          <a:pt x="211" y="19"/>
                        </a:lnTo>
                        <a:lnTo>
                          <a:pt x="201" y="18"/>
                        </a:lnTo>
                        <a:lnTo>
                          <a:pt x="190" y="19"/>
                        </a:lnTo>
                        <a:lnTo>
                          <a:pt x="178" y="20"/>
                        </a:lnTo>
                        <a:lnTo>
                          <a:pt x="167" y="23"/>
                        </a:lnTo>
                        <a:lnTo>
                          <a:pt x="157" y="28"/>
                        </a:lnTo>
                        <a:lnTo>
                          <a:pt x="147" y="32"/>
                        </a:lnTo>
                        <a:lnTo>
                          <a:pt x="137" y="39"/>
                        </a:lnTo>
                        <a:lnTo>
                          <a:pt x="127" y="46"/>
                        </a:lnTo>
                        <a:lnTo>
                          <a:pt x="117" y="55"/>
                        </a:lnTo>
                        <a:lnTo>
                          <a:pt x="108" y="64"/>
                        </a:lnTo>
                        <a:lnTo>
                          <a:pt x="99" y="74"/>
                        </a:lnTo>
                        <a:lnTo>
                          <a:pt x="79" y="96"/>
                        </a:lnTo>
                        <a:lnTo>
                          <a:pt x="63" y="122"/>
                        </a:lnTo>
                        <a:lnTo>
                          <a:pt x="45" y="151"/>
                        </a:lnTo>
                        <a:lnTo>
                          <a:pt x="34" y="134"/>
                        </a:lnTo>
                        <a:lnTo>
                          <a:pt x="23" y="120"/>
                        </a:lnTo>
                        <a:lnTo>
                          <a:pt x="0" y="91"/>
                        </a:lnTo>
                        <a:lnTo>
                          <a:pt x="21" y="71"/>
                        </a:lnTo>
                        <a:lnTo>
                          <a:pt x="43" y="53"/>
                        </a:lnTo>
                        <a:lnTo>
                          <a:pt x="66" y="37"/>
                        </a:lnTo>
                        <a:lnTo>
                          <a:pt x="78" y="30"/>
                        </a:lnTo>
                        <a:lnTo>
                          <a:pt x="91" y="23"/>
                        </a:lnTo>
                        <a:lnTo>
                          <a:pt x="103" y="18"/>
                        </a:lnTo>
                        <a:lnTo>
                          <a:pt x="115" y="13"/>
                        </a:lnTo>
                        <a:lnTo>
                          <a:pt x="129" y="9"/>
                        </a:lnTo>
                        <a:lnTo>
                          <a:pt x="142" y="6"/>
                        </a:lnTo>
                        <a:lnTo>
                          <a:pt x="157" y="3"/>
                        </a:lnTo>
                        <a:lnTo>
                          <a:pt x="172" y="1"/>
                        </a:lnTo>
                        <a:lnTo>
                          <a:pt x="186" y="0"/>
                        </a:lnTo>
                        <a:lnTo>
                          <a:pt x="201" y="0"/>
                        </a:lnTo>
                        <a:lnTo>
                          <a:pt x="218" y="1"/>
                        </a:lnTo>
                        <a:lnTo>
                          <a:pt x="233" y="2"/>
                        </a:lnTo>
                        <a:lnTo>
                          <a:pt x="248" y="4"/>
                        </a:lnTo>
                        <a:lnTo>
                          <a:pt x="263" y="8"/>
                        </a:lnTo>
                        <a:lnTo>
                          <a:pt x="277" y="12"/>
                        </a:lnTo>
                        <a:lnTo>
                          <a:pt x="292" y="18"/>
                        </a:lnTo>
                        <a:lnTo>
                          <a:pt x="305" y="23"/>
                        </a:lnTo>
                        <a:lnTo>
                          <a:pt x="318" y="30"/>
                        </a:lnTo>
                        <a:lnTo>
                          <a:pt x="331" y="38"/>
                        </a:lnTo>
                        <a:lnTo>
                          <a:pt x="344" y="46"/>
                        </a:lnTo>
                        <a:lnTo>
                          <a:pt x="356" y="55"/>
                        </a:lnTo>
                        <a:lnTo>
                          <a:pt x="367" y="64"/>
                        </a:lnTo>
                        <a:lnTo>
                          <a:pt x="390" y="85"/>
                        </a:lnTo>
                        <a:lnTo>
                          <a:pt x="412" y="107"/>
                        </a:lnTo>
                        <a:lnTo>
                          <a:pt x="432" y="132"/>
                        </a:lnTo>
                        <a:lnTo>
                          <a:pt x="451" y="159"/>
                        </a:lnTo>
                        <a:lnTo>
                          <a:pt x="469" y="187"/>
                        </a:lnTo>
                        <a:lnTo>
                          <a:pt x="487" y="216"/>
                        </a:lnTo>
                        <a:lnTo>
                          <a:pt x="504" y="246"/>
                        </a:lnTo>
                        <a:lnTo>
                          <a:pt x="520" y="278"/>
                        </a:lnTo>
                        <a:lnTo>
                          <a:pt x="550" y="342"/>
                        </a:lnTo>
                        <a:lnTo>
                          <a:pt x="608" y="466"/>
                        </a:lnTo>
                        <a:lnTo>
                          <a:pt x="622" y="495"/>
                        </a:lnTo>
                        <a:lnTo>
                          <a:pt x="636" y="523"/>
                        </a:lnTo>
                        <a:lnTo>
                          <a:pt x="650" y="550"/>
                        </a:lnTo>
                        <a:lnTo>
                          <a:pt x="665" y="575"/>
                        </a:lnTo>
                        <a:lnTo>
                          <a:pt x="680" y="597"/>
                        </a:lnTo>
                        <a:lnTo>
                          <a:pt x="695" y="618"/>
                        </a:lnTo>
                        <a:lnTo>
                          <a:pt x="711" y="636"/>
                        </a:lnTo>
                        <a:lnTo>
                          <a:pt x="728" y="652"/>
                        </a:lnTo>
                        <a:lnTo>
                          <a:pt x="737" y="659"/>
                        </a:lnTo>
                        <a:lnTo>
                          <a:pt x="745" y="664"/>
                        </a:lnTo>
                        <a:lnTo>
                          <a:pt x="754" y="669"/>
                        </a:lnTo>
                        <a:lnTo>
                          <a:pt x="763" y="673"/>
                        </a:lnTo>
                        <a:lnTo>
                          <a:pt x="773" y="677"/>
                        </a:lnTo>
                        <a:lnTo>
                          <a:pt x="782" y="679"/>
                        </a:lnTo>
                        <a:lnTo>
                          <a:pt x="792" y="681"/>
                        </a:lnTo>
                        <a:lnTo>
                          <a:pt x="802" y="681"/>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72" name="Freeform 84">
                    <a:extLst>
                      <a:ext uri="{FF2B5EF4-FFF2-40B4-BE49-F238E27FC236}">
                        <a16:creationId xmlns:a16="http://schemas.microsoft.com/office/drawing/2014/main" id="{30BBAEE7-186C-4D13-A73F-351DE0349E93}"/>
                      </a:ext>
                    </a:extLst>
                  </p:cNvPr>
                  <p:cNvSpPr>
                    <a:spLocks/>
                  </p:cNvSpPr>
                  <p:nvPr/>
                </p:nvSpPr>
                <p:spPr bwMode="auto">
                  <a:xfrm>
                    <a:off x="8619801" y="4779687"/>
                    <a:ext cx="278385" cy="146457"/>
                  </a:xfrm>
                  <a:custGeom>
                    <a:avLst/>
                    <a:gdLst>
                      <a:gd name="T0" fmla="*/ 45 w 201"/>
                      <a:gd name="T1" fmla="*/ 150 h 150"/>
                      <a:gd name="T2" fmla="*/ 45 w 201"/>
                      <a:gd name="T3" fmla="*/ 150 h 150"/>
                      <a:gd name="T4" fmla="*/ 62 w 201"/>
                      <a:gd name="T5" fmla="*/ 122 h 150"/>
                      <a:gd name="T6" fmla="*/ 80 w 201"/>
                      <a:gd name="T7" fmla="*/ 97 h 150"/>
                      <a:gd name="T8" fmla="*/ 98 w 201"/>
                      <a:gd name="T9" fmla="*/ 74 h 150"/>
                      <a:gd name="T10" fmla="*/ 108 w 201"/>
                      <a:gd name="T11" fmla="*/ 64 h 150"/>
                      <a:gd name="T12" fmla="*/ 117 w 201"/>
                      <a:gd name="T13" fmla="*/ 55 h 150"/>
                      <a:gd name="T14" fmla="*/ 127 w 201"/>
                      <a:gd name="T15" fmla="*/ 46 h 150"/>
                      <a:gd name="T16" fmla="*/ 137 w 201"/>
                      <a:gd name="T17" fmla="*/ 40 h 150"/>
                      <a:gd name="T18" fmla="*/ 147 w 201"/>
                      <a:gd name="T19" fmla="*/ 33 h 150"/>
                      <a:gd name="T20" fmla="*/ 157 w 201"/>
                      <a:gd name="T21" fmla="*/ 27 h 150"/>
                      <a:gd name="T22" fmla="*/ 167 w 201"/>
                      <a:gd name="T23" fmla="*/ 24 h 150"/>
                      <a:gd name="T24" fmla="*/ 179 w 201"/>
                      <a:gd name="T25" fmla="*/ 21 h 150"/>
                      <a:gd name="T26" fmla="*/ 190 w 201"/>
                      <a:gd name="T27" fmla="*/ 18 h 150"/>
                      <a:gd name="T28" fmla="*/ 201 w 201"/>
                      <a:gd name="T29" fmla="*/ 18 h 150"/>
                      <a:gd name="T30" fmla="*/ 201 w 201"/>
                      <a:gd name="T31" fmla="*/ 0 h 150"/>
                      <a:gd name="T32" fmla="*/ 201 w 201"/>
                      <a:gd name="T33" fmla="*/ 0 h 150"/>
                      <a:gd name="T34" fmla="*/ 186 w 201"/>
                      <a:gd name="T35" fmla="*/ 0 h 150"/>
                      <a:gd name="T36" fmla="*/ 171 w 201"/>
                      <a:gd name="T37" fmla="*/ 1 h 150"/>
                      <a:gd name="T38" fmla="*/ 157 w 201"/>
                      <a:gd name="T39" fmla="*/ 4 h 150"/>
                      <a:gd name="T40" fmla="*/ 143 w 201"/>
                      <a:gd name="T41" fmla="*/ 6 h 150"/>
                      <a:gd name="T42" fmla="*/ 129 w 201"/>
                      <a:gd name="T43" fmla="*/ 9 h 150"/>
                      <a:gd name="T44" fmla="*/ 116 w 201"/>
                      <a:gd name="T45" fmla="*/ 14 h 150"/>
                      <a:gd name="T46" fmla="*/ 103 w 201"/>
                      <a:gd name="T47" fmla="*/ 18 h 150"/>
                      <a:gd name="T48" fmla="*/ 91 w 201"/>
                      <a:gd name="T49" fmla="*/ 24 h 150"/>
                      <a:gd name="T50" fmla="*/ 78 w 201"/>
                      <a:gd name="T51" fmla="*/ 31 h 150"/>
                      <a:gd name="T52" fmla="*/ 66 w 201"/>
                      <a:gd name="T53" fmla="*/ 37 h 150"/>
                      <a:gd name="T54" fmla="*/ 43 w 201"/>
                      <a:gd name="T55" fmla="*/ 53 h 150"/>
                      <a:gd name="T56" fmla="*/ 21 w 201"/>
                      <a:gd name="T57" fmla="*/ 71 h 150"/>
                      <a:gd name="T58" fmla="*/ 0 w 201"/>
                      <a:gd name="T59" fmla="*/ 91 h 150"/>
                      <a:gd name="T60" fmla="*/ 0 w 201"/>
                      <a:gd name="T61" fmla="*/ 91 h 150"/>
                      <a:gd name="T62" fmla="*/ 23 w 201"/>
                      <a:gd name="T63" fmla="*/ 119 h 150"/>
                      <a:gd name="T64" fmla="*/ 34 w 201"/>
                      <a:gd name="T65" fmla="*/ 135 h 150"/>
                      <a:gd name="T66" fmla="*/ 45 w 201"/>
                      <a:gd name="T67" fmla="*/ 150 h 150"/>
                      <a:gd name="T68" fmla="*/ 45 w 201"/>
                      <a:gd name="T69" fmla="*/ 150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150">
                        <a:moveTo>
                          <a:pt x="45" y="150"/>
                        </a:moveTo>
                        <a:lnTo>
                          <a:pt x="45" y="150"/>
                        </a:lnTo>
                        <a:lnTo>
                          <a:pt x="62" y="122"/>
                        </a:lnTo>
                        <a:lnTo>
                          <a:pt x="80" y="97"/>
                        </a:lnTo>
                        <a:lnTo>
                          <a:pt x="98" y="74"/>
                        </a:lnTo>
                        <a:lnTo>
                          <a:pt x="108" y="64"/>
                        </a:lnTo>
                        <a:lnTo>
                          <a:pt x="117" y="55"/>
                        </a:lnTo>
                        <a:lnTo>
                          <a:pt x="127" y="46"/>
                        </a:lnTo>
                        <a:lnTo>
                          <a:pt x="137" y="40"/>
                        </a:lnTo>
                        <a:lnTo>
                          <a:pt x="147" y="33"/>
                        </a:lnTo>
                        <a:lnTo>
                          <a:pt x="157" y="27"/>
                        </a:lnTo>
                        <a:lnTo>
                          <a:pt x="167" y="24"/>
                        </a:lnTo>
                        <a:lnTo>
                          <a:pt x="179" y="21"/>
                        </a:lnTo>
                        <a:lnTo>
                          <a:pt x="190" y="18"/>
                        </a:lnTo>
                        <a:lnTo>
                          <a:pt x="201" y="18"/>
                        </a:lnTo>
                        <a:lnTo>
                          <a:pt x="201" y="0"/>
                        </a:lnTo>
                        <a:lnTo>
                          <a:pt x="186" y="0"/>
                        </a:lnTo>
                        <a:lnTo>
                          <a:pt x="171" y="1"/>
                        </a:lnTo>
                        <a:lnTo>
                          <a:pt x="157" y="4"/>
                        </a:lnTo>
                        <a:lnTo>
                          <a:pt x="143" y="6"/>
                        </a:lnTo>
                        <a:lnTo>
                          <a:pt x="129" y="9"/>
                        </a:lnTo>
                        <a:lnTo>
                          <a:pt x="116" y="14"/>
                        </a:lnTo>
                        <a:lnTo>
                          <a:pt x="103" y="18"/>
                        </a:lnTo>
                        <a:lnTo>
                          <a:pt x="91" y="24"/>
                        </a:lnTo>
                        <a:lnTo>
                          <a:pt x="78" y="31"/>
                        </a:lnTo>
                        <a:lnTo>
                          <a:pt x="66" y="37"/>
                        </a:lnTo>
                        <a:lnTo>
                          <a:pt x="43" y="53"/>
                        </a:lnTo>
                        <a:lnTo>
                          <a:pt x="21" y="71"/>
                        </a:lnTo>
                        <a:lnTo>
                          <a:pt x="0" y="91"/>
                        </a:lnTo>
                        <a:lnTo>
                          <a:pt x="23" y="119"/>
                        </a:lnTo>
                        <a:lnTo>
                          <a:pt x="34" y="135"/>
                        </a:lnTo>
                        <a:lnTo>
                          <a:pt x="45" y="150"/>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73" name="Freeform 86">
                    <a:extLst>
                      <a:ext uri="{FF2B5EF4-FFF2-40B4-BE49-F238E27FC236}">
                        <a16:creationId xmlns:a16="http://schemas.microsoft.com/office/drawing/2014/main" id="{419D7C0E-C354-478A-A229-A3AF12D65FC9}"/>
                      </a:ext>
                    </a:extLst>
                  </p:cNvPr>
                  <p:cNvSpPr>
                    <a:spLocks/>
                  </p:cNvSpPr>
                  <p:nvPr/>
                </p:nvSpPr>
                <p:spPr bwMode="auto">
                  <a:xfrm>
                    <a:off x="7769414" y="4774805"/>
                    <a:ext cx="1120462" cy="614146"/>
                  </a:xfrm>
                  <a:custGeom>
                    <a:avLst/>
                    <a:gdLst>
                      <a:gd name="T0" fmla="*/ 0 w 809"/>
                      <a:gd name="T1" fmla="*/ 384 h 629"/>
                      <a:gd name="T2" fmla="*/ 49 w 809"/>
                      <a:gd name="T3" fmla="*/ 487 h 629"/>
                      <a:gd name="T4" fmla="*/ 71 w 809"/>
                      <a:gd name="T5" fmla="*/ 449 h 629"/>
                      <a:gd name="T6" fmla="*/ 113 w 809"/>
                      <a:gd name="T7" fmla="*/ 371 h 629"/>
                      <a:gd name="T8" fmla="*/ 170 w 809"/>
                      <a:gd name="T9" fmla="*/ 252 h 629"/>
                      <a:gd name="T10" fmla="*/ 208 w 809"/>
                      <a:gd name="T11" fmla="*/ 179 h 629"/>
                      <a:gd name="T12" fmla="*/ 246 w 809"/>
                      <a:gd name="T13" fmla="*/ 114 h 629"/>
                      <a:gd name="T14" fmla="*/ 265 w 809"/>
                      <a:gd name="T15" fmla="*/ 87 h 629"/>
                      <a:gd name="T16" fmla="*/ 287 w 809"/>
                      <a:gd name="T17" fmla="*/ 64 h 629"/>
                      <a:gd name="T18" fmla="*/ 308 w 809"/>
                      <a:gd name="T19" fmla="*/ 45 h 629"/>
                      <a:gd name="T20" fmla="*/ 331 w 809"/>
                      <a:gd name="T21" fmla="*/ 30 h 629"/>
                      <a:gd name="T22" fmla="*/ 354 w 809"/>
                      <a:gd name="T23" fmla="*/ 21 h 629"/>
                      <a:gd name="T24" fmla="*/ 380 w 809"/>
                      <a:gd name="T25" fmla="*/ 19 h 629"/>
                      <a:gd name="T26" fmla="*/ 380 w 809"/>
                      <a:gd name="T27" fmla="*/ 19 h 629"/>
                      <a:gd name="T28" fmla="*/ 412 w 809"/>
                      <a:gd name="T29" fmla="*/ 23 h 629"/>
                      <a:gd name="T30" fmla="*/ 441 w 809"/>
                      <a:gd name="T31" fmla="*/ 38 h 629"/>
                      <a:gd name="T32" fmla="*/ 468 w 809"/>
                      <a:gd name="T33" fmla="*/ 60 h 629"/>
                      <a:gd name="T34" fmla="*/ 494 w 809"/>
                      <a:gd name="T35" fmla="*/ 91 h 629"/>
                      <a:gd name="T36" fmla="*/ 517 w 809"/>
                      <a:gd name="T37" fmla="*/ 126 h 629"/>
                      <a:gd name="T38" fmla="*/ 541 w 809"/>
                      <a:gd name="T39" fmla="*/ 167 h 629"/>
                      <a:gd name="T40" fmla="*/ 587 w 809"/>
                      <a:gd name="T41" fmla="*/ 260 h 629"/>
                      <a:gd name="T42" fmla="*/ 658 w 809"/>
                      <a:gd name="T43" fmla="*/ 412 h 629"/>
                      <a:gd name="T44" fmla="*/ 697 w 809"/>
                      <a:gd name="T45" fmla="*/ 486 h 629"/>
                      <a:gd name="T46" fmla="*/ 725 w 809"/>
                      <a:gd name="T47" fmla="*/ 532 h 629"/>
                      <a:gd name="T48" fmla="*/ 757 w 809"/>
                      <a:gd name="T49" fmla="*/ 574 h 629"/>
                      <a:gd name="T50" fmla="*/ 790 w 809"/>
                      <a:gd name="T51" fmla="*/ 613 h 629"/>
                      <a:gd name="T52" fmla="*/ 809 w 809"/>
                      <a:gd name="T53" fmla="*/ 510 h 629"/>
                      <a:gd name="T54" fmla="*/ 790 w 809"/>
                      <a:gd name="T55" fmla="*/ 471 h 629"/>
                      <a:gd name="T56" fmla="*/ 732 w 809"/>
                      <a:gd name="T57" fmla="*/ 346 h 629"/>
                      <a:gd name="T58" fmla="*/ 690 w 809"/>
                      <a:gd name="T59" fmla="*/ 261 h 629"/>
                      <a:gd name="T60" fmla="*/ 644 w 809"/>
                      <a:gd name="T61" fmla="*/ 181 h 629"/>
                      <a:gd name="T62" fmla="*/ 618 w 809"/>
                      <a:gd name="T63" fmla="*/ 144 h 629"/>
                      <a:gd name="T64" fmla="*/ 591 w 809"/>
                      <a:gd name="T65" fmla="*/ 110 h 629"/>
                      <a:gd name="T66" fmla="*/ 562 w 809"/>
                      <a:gd name="T67" fmla="*/ 79 h 629"/>
                      <a:gd name="T68" fmla="*/ 532 w 809"/>
                      <a:gd name="T69" fmla="*/ 52 h 629"/>
                      <a:gd name="T70" fmla="*/ 498 w 809"/>
                      <a:gd name="T71" fmla="*/ 31 h 629"/>
                      <a:gd name="T72" fmla="*/ 461 w 809"/>
                      <a:gd name="T73" fmla="*/ 14 h 629"/>
                      <a:gd name="T74" fmla="*/ 423 w 809"/>
                      <a:gd name="T75" fmla="*/ 4 h 629"/>
                      <a:gd name="T76" fmla="*/ 380 w 809"/>
                      <a:gd name="T77" fmla="*/ 0 h 629"/>
                      <a:gd name="T78" fmla="*/ 380 w 809"/>
                      <a:gd name="T79" fmla="*/ 1 h 629"/>
                      <a:gd name="T80" fmla="*/ 345 w 809"/>
                      <a:gd name="T81" fmla="*/ 2 h 629"/>
                      <a:gd name="T82" fmla="*/ 313 w 809"/>
                      <a:gd name="T83" fmla="*/ 9 h 629"/>
                      <a:gd name="T84" fmla="*/ 282 w 809"/>
                      <a:gd name="T85" fmla="*/ 20 h 629"/>
                      <a:gd name="T86" fmla="*/ 253 w 809"/>
                      <a:gd name="T87" fmla="*/ 33 h 629"/>
                      <a:gd name="T88" fmla="*/ 225 w 809"/>
                      <a:gd name="T89" fmla="*/ 51 h 629"/>
                      <a:gd name="T90" fmla="*/ 199 w 809"/>
                      <a:gd name="T91" fmla="*/ 73 h 629"/>
                      <a:gd name="T92" fmla="*/ 176 w 809"/>
                      <a:gd name="T93" fmla="*/ 96 h 629"/>
                      <a:gd name="T94" fmla="*/ 129 w 809"/>
                      <a:gd name="T95" fmla="*/ 151 h 629"/>
                      <a:gd name="T96" fmla="*/ 89 w 809"/>
                      <a:gd name="T97" fmla="*/ 214 h 629"/>
                      <a:gd name="T98" fmla="*/ 52 w 809"/>
                      <a:gd name="T99" fmla="*/ 280 h 629"/>
                      <a:gd name="T100" fmla="*/ 0 w 809"/>
                      <a:gd name="T101" fmla="*/ 384 h 6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09" h="629">
                        <a:moveTo>
                          <a:pt x="0" y="384"/>
                        </a:moveTo>
                        <a:lnTo>
                          <a:pt x="0" y="384"/>
                        </a:lnTo>
                        <a:lnTo>
                          <a:pt x="24" y="437"/>
                        </a:lnTo>
                        <a:lnTo>
                          <a:pt x="49" y="487"/>
                        </a:lnTo>
                        <a:lnTo>
                          <a:pt x="71" y="449"/>
                        </a:lnTo>
                        <a:lnTo>
                          <a:pt x="92" y="411"/>
                        </a:lnTo>
                        <a:lnTo>
                          <a:pt x="113" y="371"/>
                        </a:lnTo>
                        <a:lnTo>
                          <a:pt x="133" y="330"/>
                        </a:lnTo>
                        <a:lnTo>
                          <a:pt x="170" y="252"/>
                        </a:lnTo>
                        <a:lnTo>
                          <a:pt x="189" y="215"/>
                        </a:lnTo>
                        <a:lnTo>
                          <a:pt x="208" y="179"/>
                        </a:lnTo>
                        <a:lnTo>
                          <a:pt x="227" y="145"/>
                        </a:lnTo>
                        <a:lnTo>
                          <a:pt x="246" y="114"/>
                        </a:lnTo>
                        <a:lnTo>
                          <a:pt x="256" y="101"/>
                        </a:lnTo>
                        <a:lnTo>
                          <a:pt x="265" y="87"/>
                        </a:lnTo>
                        <a:lnTo>
                          <a:pt x="277" y="75"/>
                        </a:lnTo>
                        <a:lnTo>
                          <a:pt x="287" y="64"/>
                        </a:lnTo>
                        <a:lnTo>
                          <a:pt x="297" y="54"/>
                        </a:lnTo>
                        <a:lnTo>
                          <a:pt x="308" y="45"/>
                        </a:lnTo>
                        <a:lnTo>
                          <a:pt x="319" y="37"/>
                        </a:lnTo>
                        <a:lnTo>
                          <a:pt x="331" y="30"/>
                        </a:lnTo>
                        <a:lnTo>
                          <a:pt x="343" y="26"/>
                        </a:lnTo>
                        <a:lnTo>
                          <a:pt x="354" y="21"/>
                        </a:lnTo>
                        <a:lnTo>
                          <a:pt x="368" y="19"/>
                        </a:lnTo>
                        <a:lnTo>
                          <a:pt x="380" y="19"/>
                        </a:lnTo>
                        <a:lnTo>
                          <a:pt x="396" y="20"/>
                        </a:lnTo>
                        <a:lnTo>
                          <a:pt x="412" y="23"/>
                        </a:lnTo>
                        <a:lnTo>
                          <a:pt x="426" y="30"/>
                        </a:lnTo>
                        <a:lnTo>
                          <a:pt x="441" y="38"/>
                        </a:lnTo>
                        <a:lnTo>
                          <a:pt x="454" y="49"/>
                        </a:lnTo>
                        <a:lnTo>
                          <a:pt x="468" y="60"/>
                        </a:lnTo>
                        <a:lnTo>
                          <a:pt x="481" y="75"/>
                        </a:lnTo>
                        <a:lnTo>
                          <a:pt x="494" y="91"/>
                        </a:lnTo>
                        <a:lnTo>
                          <a:pt x="506" y="107"/>
                        </a:lnTo>
                        <a:lnTo>
                          <a:pt x="517" y="126"/>
                        </a:lnTo>
                        <a:lnTo>
                          <a:pt x="530" y="147"/>
                        </a:lnTo>
                        <a:lnTo>
                          <a:pt x="541" y="167"/>
                        </a:lnTo>
                        <a:lnTo>
                          <a:pt x="563" y="212"/>
                        </a:lnTo>
                        <a:lnTo>
                          <a:pt x="587" y="260"/>
                        </a:lnTo>
                        <a:lnTo>
                          <a:pt x="633" y="361"/>
                        </a:lnTo>
                        <a:lnTo>
                          <a:pt x="658" y="412"/>
                        </a:lnTo>
                        <a:lnTo>
                          <a:pt x="684" y="461"/>
                        </a:lnTo>
                        <a:lnTo>
                          <a:pt x="697" y="486"/>
                        </a:lnTo>
                        <a:lnTo>
                          <a:pt x="710" y="510"/>
                        </a:lnTo>
                        <a:lnTo>
                          <a:pt x="725" y="532"/>
                        </a:lnTo>
                        <a:lnTo>
                          <a:pt x="741" y="554"/>
                        </a:lnTo>
                        <a:lnTo>
                          <a:pt x="757" y="574"/>
                        </a:lnTo>
                        <a:lnTo>
                          <a:pt x="773" y="595"/>
                        </a:lnTo>
                        <a:lnTo>
                          <a:pt x="790" y="613"/>
                        </a:lnTo>
                        <a:lnTo>
                          <a:pt x="808" y="629"/>
                        </a:lnTo>
                        <a:lnTo>
                          <a:pt x="809" y="510"/>
                        </a:lnTo>
                        <a:lnTo>
                          <a:pt x="790" y="471"/>
                        </a:lnTo>
                        <a:lnTo>
                          <a:pt x="771" y="431"/>
                        </a:lnTo>
                        <a:lnTo>
                          <a:pt x="732" y="346"/>
                        </a:lnTo>
                        <a:lnTo>
                          <a:pt x="712" y="303"/>
                        </a:lnTo>
                        <a:lnTo>
                          <a:pt x="690" y="261"/>
                        </a:lnTo>
                        <a:lnTo>
                          <a:pt x="668" y="220"/>
                        </a:lnTo>
                        <a:lnTo>
                          <a:pt x="644" y="181"/>
                        </a:lnTo>
                        <a:lnTo>
                          <a:pt x="632" y="162"/>
                        </a:lnTo>
                        <a:lnTo>
                          <a:pt x="618" y="144"/>
                        </a:lnTo>
                        <a:lnTo>
                          <a:pt x="605" y="126"/>
                        </a:lnTo>
                        <a:lnTo>
                          <a:pt x="591" y="110"/>
                        </a:lnTo>
                        <a:lnTo>
                          <a:pt x="578" y="94"/>
                        </a:lnTo>
                        <a:lnTo>
                          <a:pt x="562" y="79"/>
                        </a:lnTo>
                        <a:lnTo>
                          <a:pt x="548" y="66"/>
                        </a:lnTo>
                        <a:lnTo>
                          <a:pt x="532" y="52"/>
                        </a:lnTo>
                        <a:lnTo>
                          <a:pt x="515" y="41"/>
                        </a:lnTo>
                        <a:lnTo>
                          <a:pt x="498" y="31"/>
                        </a:lnTo>
                        <a:lnTo>
                          <a:pt x="480" y="22"/>
                        </a:lnTo>
                        <a:lnTo>
                          <a:pt x="461" y="14"/>
                        </a:lnTo>
                        <a:lnTo>
                          <a:pt x="442" y="9"/>
                        </a:lnTo>
                        <a:lnTo>
                          <a:pt x="423" y="4"/>
                        </a:lnTo>
                        <a:lnTo>
                          <a:pt x="401" y="1"/>
                        </a:lnTo>
                        <a:lnTo>
                          <a:pt x="380" y="0"/>
                        </a:lnTo>
                        <a:lnTo>
                          <a:pt x="380" y="1"/>
                        </a:lnTo>
                        <a:lnTo>
                          <a:pt x="363" y="1"/>
                        </a:lnTo>
                        <a:lnTo>
                          <a:pt x="345" y="2"/>
                        </a:lnTo>
                        <a:lnTo>
                          <a:pt x="329" y="5"/>
                        </a:lnTo>
                        <a:lnTo>
                          <a:pt x="313" y="9"/>
                        </a:lnTo>
                        <a:lnTo>
                          <a:pt x="297" y="13"/>
                        </a:lnTo>
                        <a:lnTo>
                          <a:pt x="282" y="20"/>
                        </a:lnTo>
                        <a:lnTo>
                          <a:pt x="268" y="27"/>
                        </a:lnTo>
                        <a:lnTo>
                          <a:pt x="253" y="33"/>
                        </a:lnTo>
                        <a:lnTo>
                          <a:pt x="240" y="42"/>
                        </a:lnTo>
                        <a:lnTo>
                          <a:pt x="225" y="51"/>
                        </a:lnTo>
                        <a:lnTo>
                          <a:pt x="213" y="61"/>
                        </a:lnTo>
                        <a:lnTo>
                          <a:pt x="199" y="73"/>
                        </a:lnTo>
                        <a:lnTo>
                          <a:pt x="187" y="84"/>
                        </a:lnTo>
                        <a:lnTo>
                          <a:pt x="176" y="96"/>
                        </a:lnTo>
                        <a:lnTo>
                          <a:pt x="152" y="123"/>
                        </a:lnTo>
                        <a:lnTo>
                          <a:pt x="129" y="151"/>
                        </a:lnTo>
                        <a:lnTo>
                          <a:pt x="109" y="181"/>
                        </a:lnTo>
                        <a:lnTo>
                          <a:pt x="89" y="214"/>
                        </a:lnTo>
                        <a:lnTo>
                          <a:pt x="70" y="246"/>
                        </a:lnTo>
                        <a:lnTo>
                          <a:pt x="52" y="280"/>
                        </a:lnTo>
                        <a:lnTo>
                          <a:pt x="34" y="315"/>
                        </a:lnTo>
                        <a:lnTo>
                          <a:pt x="0" y="384"/>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74" name="Freeform 87">
                    <a:extLst>
                      <a:ext uri="{FF2B5EF4-FFF2-40B4-BE49-F238E27FC236}">
                        <a16:creationId xmlns:a16="http://schemas.microsoft.com/office/drawing/2014/main" id="{CE6AA6CC-1F12-4F0D-95C2-8EF6E57A3BAD}"/>
                      </a:ext>
                    </a:extLst>
                  </p:cNvPr>
                  <p:cNvSpPr>
                    <a:spLocks/>
                  </p:cNvSpPr>
                  <p:nvPr/>
                </p:nvSpPr>
                <p:spPr bwMode="auto">
                  <a:xfrm>
                    <a:off x="6601756" y="4762070"/>
                    <a:ext cx="1119182" cy="683511"/>
                  </a:xfrm>
                  <a:custGeom>
                    <a:avLst/>
                    <a:gdLst>
                      <a:gd name="T0" fmla="*/ 789 w 977"/>
                      <a:gd name="T1" fmla="*/ 682 h 700"/>
                      <a:gd name="T2" fmla="*/ 821 w 977"/>
                      <a:gd name="T3" fmla="*/ 673 h 700"/>
                      <a:gd name="T4" fmla="*/ 850 w 977"/>
                      <a:gd name="T5" fmla="*/ 654 h 700"/>
                      <a:gd name="T6" fmla="*/ 880 w 977"/>
                      <a:gd name="T7" fmla="*/ 626 h 700"/>
                      <a:gd name="T8" fmla="*/ 932 w 977"/>
                      <a:gd name="T9" fmla="*/ 549 h 700"/>
                      <a:gd name="T10" fmla="*/ 977 w 977"/>
                      <a:gd name="T11" fmla="*/ 609 h 700"/>
                      <a:gd name="T12" fmla="*/ 935 w 977"/>
                      <a:gd name="T13" fmla="*/ 647 h 700"/>
                      <a:gd name="T14" fmla="*/ 887 w 977"/>
                      <a:gd name="T15" fmla="*/ 676 h 700"/>
                      <a:gd name="T16" fmla="*/ 848 w 977"/>
                      <a:gd name="T17" fmla="*/ 691 h 700"/>
                      <a:gd name="T18" fmla="*/ 807 w 977"/>
                      <a:gd name="T19" fmla="*/ 698 h 700"/>
                      <a:gd name="T20" fmla="*/ 776 w 977"/>
                      <a:gd name="T21" fmla="*/ 700 h 700"/>
                      <a:gd name="T22" fmla="*/ 729 w 977"/>
                      <a:gd name="T23" fmla="*/ 695 h 700"/>
                      <a:gd name="T24" fmla="*/ 686 w 977"/>
                      <a:gd name="T25" fmla="*/ 683 h 700"/>
                      <a:gd name="T26" fmla="*/ 647 w 977"/>
                      <a:gd name="T27" fmla="*/ 663 h 700"/>
                      <a:gd name="T28" fmla="*/ 610 w 977"/>
                      <a:gd name="T29" fmla="*/ 636 h 700"/>
                      <a:gd name="T30" fmla="*/ 546 w 977"/>
                      <a:gd name="T31" fmla="*/ 567 h 700"/>
                      <a:gd name="T32" fmla="*/ 491 w 977"/>
                      <a:gd name="T33" fmla="*/ 483 h 700"/>
                      <a:gd name="T34" fmla="*/ 427 w 977"/>
                      <a:gd name="T35" fmla="*/ 359 h 700"/>
                      <a:gd name="T36" fmla="*/ 341 w 977"/>
                      <a:gd name="T37" fmla="*/ 176 h 700"/>
                      <a:gd name="T38" fmla="*/ 297 w 977"/>
                      <a:gd name="T39" fmla="*/ 102 h 700"/>
                      <a:gd name="T40" fmla="*/ 250 w 977"/>
                      <a:gd name="T41" fmla="*/ 49 h 700"/>
                      <a:gd name="T42" fmla="*/ 223 w 977"/>
                      <a:gd name="T43" fmla="*/ 31 h 700"/>
                      <a:gd name="T44" fmla="*/ 195 w 977"/>
                      <a:gd name="T45" fmla="*/ 21 h 700"/>
                      <a:gd name="T46" fmla="*/ 175 w 977"/>
                      <a:gd name="T47" fmla="*/ 18 h 700"/>
                      <a:gd name="T48" fmla="*/ 137 w 977"/>
                      <a:gd name="T49" fmla="*/ 25 h 700"/>
                      <a:gd name="T50" fmla="*/ 102 w 977"/>
                      <a:gd name="T51" fmla="*/ 45 h 700"/>
                      <a:gd name="T52" fmla="*/ 69 w 977"/>
                      <a:gd name="T53" fmla="*/ 78 h 700"/>
                      <a:gd name="T54" fmla="*/ 39 w 977"/>
                      <a:gd name="T55" fmla="*/ 118 h 700"/>
                      <a:gd name="T56" fmla="*/ 1 w 977"/>
                      <a:gd name="T57" fmla="*/ 68 h 700"/>
                      <a:gd name="T58" fmla="*/ 39 w 977"/>
                      <a:gd name="T59" fmla="*/ 40 h 700"/>
                      <a:gd name="T60" fmla="*/ 103 w 977"/>
                      <a:gd name="T61" fmla="*/ 11 h 700"/>
                      <a:gd name="T62" fmla="*/ 176 w 977"/>
                      <a:gd name="T63" fmla="*/ 0 h 700"/>
                      <a:gd name="T64" fmla="*/ 207 w 977"/>
                      <a:gd name="T65" fmla="*/ 3 h 700"/>
                      <a:gd name="T66" fmla="*/ 251 w 977"/>
                      <a:gd name="T67" fmla="*/ 13 h 700"/>
                      <a:gd name="T68" fmla="*/ 292 w 977"/>
                      <a:gd name="T69" fmla="*/ 31 h 700"/>
                      <a:gd name="T70" fmla="*/ 329 w 977"/>
                      <a:gd name="T71" fmla="*/ 55 h 700"/>
                      <a:gd name="T72" fmla="*/ 385 w 977"/>
                      <a:gd name="T73" fmla="*/ 108 h 700"/>
                      <a:gd name="T74" fmla="*/ 443 w 977"/>
                      <a:gd name="T75" fmla="*/ 188 h 700"/>
                      <a:gd name="T76" fmla="*/ 494 w 977"/>
                      <a:gd name="T77" fmla="*/ 278 h 700"/>
                      <a:gd name="T78" fmla="*/ 611 w 977"/>
                      <a:gd name="T79" fmla="*/ 524 h 700"/>
                      <a:gd name="T80" fmla="*/ 656 w 977"/>
                      <a:gd name="T81" fmla="*/ 598 h 700"/>
                      <a:gd name="T82" fmla="*/ 703 w 977"/>
                      <a:gd name="T83" fmla="*/ 651 h 700"/>
                      <a:gd name="T84" fmla="*/ 729 w 977"/>
                      <a:gd name="T85" fmla="*/ 669 h 700"/>
                      <a:gd name="T86" fmla="*/ 757 w 977"/>
                      <a:gd name="T87" fmla="*/ 679 h 700"/>
                      <a:gd name="T88" fmla="*/ 776 w 977"/>
                      <a:gd name="T89" fmla="*/ 682 h 7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996 w 10000"/>
                      <a:gd name="connsiteY64" fmla="*/ 300 h 10000"/>
                      <a:gd name="connsiteX65" fmla="*/ 1894 w 10000"/>
                      <a:gd name="connsiteY65" fmla="*/ 271 h 10000"/>
                      <a:gd name="connsiteX66" fmla="*/ 1791 w 10000"/>
                      <a:gd name="connsiteY66" fmla="*/ 257 h 10000"/>
                      <a:gd name="connsiteX67" fmla="*/ 1668 w 10000"/>
                      <a:gd name="connsiteY67" fmla="*/ 271 h 10000"/>
                      <a:gd name="connsiteX68" fmla="*/ 1525 w 10000"/>
                      <a:gd name="connsiteY68" fmla="*/ 314 h 10000"/>
                      <a:gd name="connsiteX69" fmla="*/ 1402 w 10000"/>
                      <a:gd name="connsiteY69" fmla="*/ 357 h 10000"/>
                      <a:gd name="connsiteX70" fmla="*/ 1279 w 10000"/>
                      <a:gd name="connsiteY70" fmla="*/ 443 h 10000"/>
                      <a:gd name="connsiteX71" fmla="*/ 1157 w 10000"/>
                      <a:gd name="connsiteY71" fmla="*/ 529 h 10000"/>
                      <a:gd name="connsiteX72" fmla="*/ 1044 w 10000"/>
                      <a:gd name="connsiteY72" fmla="*/ 643 h 10000"/>
                      <a:gd name="connsiteX73" fmla="*/ 931 w 10000"/>
                      <a:gd name="connsiteY73" fmla="*/ 786 h 10000"/>
                      <a:gd name="connsiteX74" fmla="*/ 809 w 10000"/>
                      <a:gd name="connsiteY74" fmla="*/ 929 h 10000"/>
                      <a:gd name="connsiteX75" fmla="*/ 706 w 10000"/>
                      <a:gd name="connsiteY75" fmla="*/ 1114 h 10000"/>
                      <a:gd name="connsiteX76" fmla="*/ 604 w 10000"/>
                      <a:gd name="connsiteY76" fmla="*/ 1286 h 10000"/>
                      <a:gd name="connsiteX77" fmla="*/ 491 w 10000"/>
                      <a:gd name="connsiteY77" fmla="*/ 1486 h 10000"/>
                      <a:gd name="connsiteX78" fmla="*/ 399 w 10000"/>
                      <a:gd name="connsiteY78" fmla="*/ 1686 h 10000"/>
                      <a:gd name="connsiteX79" fmla="*/ 194 w 10000"/>
                      <a:gd name="connsiteY79" fmla="*/ 2157 h 10000"/>
                      <a:gd name="connsiteX80" fmla="*/ 0 w 10000"/>
                      <a:gd name="connsiteY80" fmla="*/ 2643 h 10000"/>
                      <a:gd name="connsiteX81" fmla="*/ 10 w 10000"/>
                      <a:gd name="connsiteY81" fmla="*/ 971 h 10000"/>
                      <a:gd name="connsiteX82" fmla="*/ 205 w 10000"/>
                      <a:gd name="connsiteY82" fmla="*/ 757 h 10000"/>
                      <a:gd name="connsiteX83" fmla="*/ 399 w 10000"/>
                      <a:gd name="connsiteY83" fmla="*/ 571 h 10000"/>
                      <a:gd name="connsiteX84" fmla="*/ 604 w 10000"/>
                      <a:gd name="connsiteY84" fmla="*/ 386 h 10000"/>
                      <a:gd name="connsiteX85" fmla="*/ 819 w 10000"/>
                      <a:gd name="connsiteY85" fmla="*/ 257 h 10000"/>
                      <a:gd name="connsiteX86" fmla="*/ 1054 w 10000"/>
                      <a:gd name="connsiteY86" fmla="*/ 157 h 10000"/>
                      <a:gd name="connsiteX87" fmla="*/ 1300 w 10000"/>
                      <a:gd name="connsiteY87" fmla="*/ 71 h 10000"/>
                      <a:gd name="connsiteX88" fmla="*/ 1535 w 10000"/>
                      <a:gd name="connsiteY88" fmla="*/ 29 h 10000"/>
                      <a:gd name="connsiteX89" fmla="*/ 1801 w 10000"/>
                      <a:gd name="connsiteY89" fmla="*/ 0 h 10000"/>
                      <a:gd name="connsiteX90" fmla="*/ 1965 w 10000"/>
                      <a:gd name="connsiteY90" fmla="*/ 0 h 10000"/>
                      <a:gd name="connsiteX91" fmla="*/ 2119 w 10000"/>
                      <a:gd name="connsiteY91" fmla="*/ 43 h 10000"/>
                      <a:gd name="connsiteX92" fmla="*/ 2272 w 10000"/>
                      <a:gd name="connsiteY92" fmla="*/ 71 h 10000"/>
                      <a:gd name="connsiteX93" fmla="*/ 2426 w 10000"/>
                      <a:gd name="connsiteY93" fmla="*/ 114 h 10000"/>
                      <a:gd name="connsiteX94" fmla="*/ 2569 w 10000"/>
                      <a:gd name="connsiteY94" fmla="*/ 186 h 10000"/>
                      <a:gd name="connsiteX95" fmla="*/ 2712 w 10000"/>
                      <a:gd name="connsiteY95" fmla="*/ 257 h 10000"/>
                      <a:gd name="connsiteX96" fmla="*/ 2845 w 10000"/>
                      <a:gd name="connsiteY96" fmla="*/ 343 h 10000"/>
                      <a:gd name="connsiteX97" fmla="*/ 2989 w 10000"/>
                      <a:gd name="connsiteY97" fmla="*/ 443 h 10000"/>
                      <a:gd name="connsiteX98" fmla="*/ 3112 w 10000"/>
                      <a:gd name="connsiteY98" fmla="*/ 529 h 10000"/>
                      <a:gd name="connsiteX99" fmla="*/ 3234 w 10000"/>
                      <a:gd name="connsiteY99" fmla="*/ 657 h 10000"/>
                      <a:gd name="connsiteX100" fmla="*/ 3367 w 10000"/>
                      <a:gd name="connsiteY100" fmla="*/ 786 h 10000"/>
                      <a:gd name="connsiteX101" fmla="*/ 3490 w 10000"/>
                      <a:gd name="connsiteY101" fmla="*/ 914 h 10000"/>
                      <a:gd name="connsiteX102" fmla="*/ 3726 w 10000"/>
                      <a:gd name="connsiteY102" fmla="*/ 1200 h 10000"/>
                      <a:gd name="connsiteX103" fmla="*/ 3941 w 10000"/>
                      <a:gd name="connsiteY103" fmla="*/ 1543 h 10000"/>
                      <a:gd name="connsiteX104" fmla="*/ 4145 w 10000"/>
                      <a:gd name="connsiteY104" fmla="*/ 1900 h 10000"/>
                      <a:gd name="connsiteX105" fmla="*/ 4340 w 10000"/>
                      <a:gd name="connsiteY105" fmla="*/ 2286 h 10000"/>
                      <a:gd name="connsiteX106" fmla="*/ 4534 w 10000"/>
                      <a:gd name="connsiteY106" fmla="*/ 2686 h 10000"/>
                      <a:gd name="connsiteX107" fmla="*/ 4708 w 10000"/>
                      <a:gd name="connsiteY107" fmla="*/ 3100 h 10000"/>
                      <a:gd name="connsiteX108" fmla="*/ 4893 w 10000"/>
                      <a:gd name="connsiteY108" fmla="*/ 3529 h 10000"/>
                      <a:gd name="connsiteX109" fmla="*/ 5056 w 10000"/>
                      <a:gd name="connsiteY109" fmla="*/ 3971 h 10000"/>
                      <a:gd name="connsiteX110" fmla="*/ 5363 w 10000"/>
                      <a:gd name="connsiteY110" fmla="*/ 4871 h 10000"/>
                      <a:gd name="connsiteX111" fmla="*/ 5967 w 10000"/>
                      <a:gd name="connsiteY111" fmla="*/ 6657 h 10000"/>
                      <a:gd name="connsiteX112" fmla="*/ 6254 w 10000"/>
                      <a:gd name="connsiteY112" fmla="*/ 7486 h 10000"/>
                      <a:gd name="connsiteX113" fmla="*/ 6407 w 10000"/>
                      <a:gd name="connsiteY113" fmla="*/ 7843 h 10000"/>
                      <a:gd name="connsiteX114" fmla="*/ 6551 w 10000"/>
                      <a:gd name="connsiteY114" fmla="*/ 8214 h 10000"/>
                      <a:gd name="connsiteX115" fmla="*/ 6714 w 10000"/>
                      <a:gd name="connsiteY115" fmla="*/ 8543 h 10000"/>
                      <a:gd name="connsiteX116" fmla="*/ 6868 w 10000"/>
                      <a:gd name="connsiteY116" fmla="*/ 8829 h 10000"/>
                      <a:gd name="connsiteX117" fmla="*/ 7021 w 10000"/>
                      <a:gd name="connsiteY117" fmla="*/ 9100 h 10000"/>
                      <a:gd name="connsiteX118" fmla="*/ 7195 w 10000"/>
                      <a:gd name="connsiteY118" fmla="*/ 9300 h 10000"/>
                      <a:gd name="connsiteX119" fmla="*/ 7288 w 10000"/>
                      <a:gd name="connsiteY119" fmla="*/ 9400 h 10000"/>
                      <a:gd name="connsiteX120" fmla="*/ 7369 w 10000"/>
                      <a:gd name="connsiteY120" fmla="*/ 9500 h 10000"/>
                      <a:gd name="connsiteX121" fmla="*/ 7462 w 10000"/>
                      <a:gd name="connsiteY121" fmla="*/ 9557 h 10000"/>
                      <a:gd name="connsiteX122" fmla="*/ 7554 w 10000"/>
                      <a:gd name="connsiteY122" fmla="*/ 9629 h 10000"/>
                      <a:gd name="connsiteX123" fmla="*/ 7646 w 10000"/>
                      <a:gd name="connsiteY123" fmla="*/ 9671 h 10000"/>
                      <a:gd name="connsiteX124" fmla="*/ 7748 w 10000"/>
                      <a:gd name="connsiteY124" fmla="*/ 9700 h 10000"/>
                      <a:gd name="connsiteX125" fmla="*/ 7851 w 10000"/>
                      <a:gd name="connsiteY125" fmla="*/ 9743 h 10000"/>
                      <a:gd name="connsiteX126" fmla="*/ 7943 w 10000"/>
                      <a:gd name="connsiteY126"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996 w 10000"/>
                      <a:gd name="connsiteY64" fmla="*/ 300 h 10000"/>
                      <a:gd name="connsiteX65" fmla="*/ 1791 w 10000"/>
                      <a:gd name="connsiteY65" fmla="*/ 257 h 10000"/>
                      <a:gd name="connsiteX66" fmla="*/ 1668 w 10000"/>
                      <a:gd name="connsiteY66" fmla="*/ 271 h 10000"/>
                      <a:gd name="connsiteX67" fmla="*/ 1525 w 10000"/>
                      <a:gd name="connsiteY67" fmla="*/ 314 h 10000"/>
                      <a:gd name="connsiteX68" fmla="*/ 1402 w 10000"/>
                      <a:gd name="connsiteY68" fmla="*/ 357 h 10000"/>
                      <a:gd name="connsiteX69" fmla="*/ 1279 w 10000"/>
                      <a:gd name="connsiteY69" fmla="*/ 443 h 10000"/>
                      <a:gd name="connsiteX70" fmla="*/ 1157 w 10000"/>
                      <a:gd name="connsiteY70" fmla="*/ 529 h 10000"/>
                      <a:gd name="connsiteX71" fmla="*/ 1044 w 10000"/>
                      <a:gd name="connsiteY71" fmla="*/ 643 h 10000"/>
                      <a:gd name="connsiteX72" fmla="*/ 931 w 10000"/>
                      <a:gd name="connsiteY72" fmla="*/ 786 h 10000"/>
                      <a:gd name="connsiteX73" fmla="*/ 809 w 10000"/>
                      <a:gd name="connsiteY73" fmla="*/ 929 h 10000"/>
                      <a:gd name="connsiteX74" fmla="*/ 706 w 10000"/>
                      <a:gd name="connsiteY74" fmla="*/ 1114 h 10000"/>
                      <a:gd name="connsiteX75" fmla="*/ 604 w 10000"/>
                      <a:gd name="connsiteY75" fmla="*/ 1286 h 10000"/>
                      <a:gd name="connsiteX76" fmla="*/ 491 w 10000"/>
                      <a:gd name="connsiteY76" fmla="*/ 1486 h 10000"/>
                      <a:gd name="connsiteX77" fmla="*/ 399 w 10000"/>
                      <a:gd name="connsiteY77" fmla="*/ 1686 h 10000"/>
                      <a:gd name="connsiteX78" fmla="*/ 194 w 10000"/>
                      <a:gd name="connsiteY78" fmla="*/ 2157 h 10000"/>
                      <a:gd name="connsiteX79" fmla="*/ 0 w 10000"/>
                      <a:gd name="connsiteY79" fmla="*/ 2643 h 10000"/>
                      <a:gd name="connsiteX80" fmla="*/ 10 w 10000"/>
                      <a:gd name="connsiteY80" fmla="*/ 971 h 10000"/>
                      <a:gd name="connsiteX81" fmla="*/ 205 w 10000"/>
                      <a:gd name="connsiteY81" fmla="*/ 757 h 10000"/>
                      <a:gd name="connsiteX82" fmla="*/ 399 w 10000"/>
                      <a:gd name="connsiteY82" fmla="*/ 571 h 10000"/>
                      <a:gd name="connsiteX83" fmla="*/ 604 w 10000"/>
                      <a:gd name="connsiteY83" fmla="*/ 386 h 10000"/>
                      <a:gd name="connsiteX84" fmla="*/ 819 w 10000"/>
                      <a:gd name="connsiteY84" fmla="*/ 257 h 10000"/>
                      <a:gd name="connsiteX85" fmla="*/ 1054 w 10000"/>
                      <a:gd name="connsiteY85" fmla="*/ 157 h 10000"/>
                      <a:gd name="connsiteX86" fmla="*/ 1300 w 10000"/>
                      <a:gd name="connsiteY86" fmla="*/ 71 h 10000"/>
                      <a:gd name="connsiteX87" fmla="*/ 1535 w 10000"/>
                      <a:gd name="connsiteY87" fmla="*/ 29 h 10000"/>
                      <a:gd name="connsiteX88" fmla="*/ 1801 w 10000"/>
                      <a:gd name="connsiteY88" fmla="*/ 0 h 10000"/>
                      <a:gd name="connsiteX89" fmla="*/ 1965 w 10000"/>
                      <a:gd name="connsiteY89" fmla="*/ 0 h 10000"/>
                      <a:gd name="connsiteX90" fmla="*/ 2119 w 10000"/>
                      <a:gd name="connsiteY90" fmla="*/ 43 h 10000"/>
                      <a:gd name="connsiteX91" fmla="*/ 2272 w 10000"/>
                      <a:gd name="connsiteY91" fmla="*/ 71 h 10000"/>
                      <a:gd name="connsiteX92" fmla="*/ 2426 w 10000"/>
                      <a:gd name="connsiteY92" fmla="*/ 114 h 10000"/>
                      <a:gd name="connsiteX93" fmla="*/ 2569 w 10000"/>
                      <a:gd name="connsiteY93" fmla="*/ 186 h 10000"/>
                      <a:gd name="connsiteX94" fmla="*/ 2712 w 10000"/>
                      <a:gd name="connsiteY94" fmla="*/ 257 h 10000"/>
                      <a:gd name="connsiteX95" fmla="*/ 2845 w 10000"/>
                      <a:gd name="connsiteY95" fmla="*/ 343 h 10000"/>
                      <a:gd name="connsiteX96" fmla="*/ 2989 w 10000"/>
                      <a:gd name="connsiteY96" fmla="*/ 443 h 10000"/>
                      <a:gd name="connsiteX97" fmla="*/ 3112 w 10000"/>
                      <a:gd name="connsiteY97" fmla="*/ 529 h 10000"/>
                      <a:gd name="connsiteX98" fmla="*/ 3234 w 10000"/>
                      <a:gd name="connsiteY98" fmla="*/ 657 h 10000"/>
                      <a:gd name="connsiteX99" fmla="*/ 3367 w 10000"/>
                      <a:gd name="connsiteY99" fmla="*/ 786 h 10000"/>
                      <a:gd name="connsiteX100" fmla="*/ 3490 w 10000"/>
                      <a:gd name="connsiteY100" fmla="*/ 914 h 10000"/>
                      <a:gd name="connsiteX101" fmla="*/ 3726 w 10000"/>
                      <a:gd name="connsiteY101" fmla="*/ 1200 h 10000"/>
                      <a:gd name="connsiteX102" fmla="*/ 3941 w 10000"/>
                      <a:gd name="connsiteY102" fmla="*/ 1543 h 10000"/>
                      <a:gd name="connsiteX103" fmla="*/ 4145 w 10000"/>
                      <a:gd name="connsiteY103" fmla="*/ 1900 h 10000"/>
                      <a:gd name="connsiteX104" fmla="*/ 4340 w 10000"/>
                      <a:gd name="connsiteY104" fmla="*/ 2286 h 10000"/>
                      <a:gd name="connsiteX105" fmla="*/ 4534 w 10000"/>
                      <a:gd name="connsiteY105" fmla="*/ 2686 h 10000"/>
                      <a:gd name="connsiteX106" fmla="*/ 4708 w 10000"/>
                      <a:gd name="connsiteY106" fmla="*/ 3100 h 10000"/>
                      <a:gd name="connsiteX107" fmla="*/ 4893 w 10000"/>
                      <a:gd name="connsiteY107" fmla="*/ 3529 h 10000"/>
                      <a:gd name="connsiteX108" fmla="*/ 5056 w 10000"/>
                      <a:gd name="connsiteY108" fmla="*/ 3971 h 10000"/>
                      <a:gd name="connsiteX109" fmla="*/ 5363 w 10000"/>
                      <a:gd name="connsiteY109" fmla="*/ 4871 h 10000"/>
                      <a:gd name="connsiteX110" fmla="*/ 5967 w 10000"/>
                      <a:gd name="connsiteY110" fmla="*/ 6657 h 10000"/>
                      <a:gd name="connsiteX111" fmla="*/ 6254 w 10000"/>
                      <a:gd name="connsiteY111" fmla="*/ 7486 h 10000"/>
                      <a:gd name="connsiteX112" fmla="*/ 6407 w 10000"/>
                      <a:gd name="connsiteY112" fmla="*/ 7843 h 10000"/>
                      <a:gd name="connsiteX113" fmla="*/ 6551 w 10000"/>
                      <a:gd name="connsiteY113" fmla="*/ 8214 h 10000"/>
                      <a:gd name="connsiteX114" fmla="*/ 6714 w 10000"/>
                      <a:gd name="connsiteY114" fmla="*/ 8543 h 10000"/>
                      <a:gd name="connsiteX115" fmla="*/ 6868 w 10000"/>
                      <a:gd name="connsiteY115" fmla="*/ 8829 h 10000"/>
                      <a:gd name="connsiteX116" fmla="*/ 7021 w 10000"/>
                      <a:gd name="connsiteY116" fmla="*/ 9100 h 10000"/>
                      <a:gd name="connsiteX117" fmla="*/ 7195 w 10000"/>
                      <a:gd name="connsiteY117" fmla="*/ 9300 h 10000"/>
                      <a:gd name="connsiteX118" fmla="*/ 7288 w 10000"/>
                      <a:gd name="connsiteY118" fmla="*/ 9400 h 10000"/>
                      <a:gd name="connsiteX119" fmla="*/ 7369 w 10000"/>
                      <a:gd name="connsiteY119" fmla="*/ 9500 h 10000"/>
                      <a:gd name="connsiteX120" fmla="*/ 7462 w 10000"/>
                      <a:gd name="connsiteY120" fmla="*/ 9557 h 10000"/>
                      <a:gd name="connsiteX121" fmla="*/ 7554 w 10000"/>
                      <a:gd name="connsiteY121" fmla="*/ 9629 h 10000"/>
                      <a:gd name="connsiteX122" fmla="*/ 7646 w 10000"/>
                      <a:gd name="connsiteY122" fmla="*/ 9671 h 10000"/>
                      <a:gd name="connsiteX123" fmla="*/ 7748 w 10000"/>
                      <a:gd name="connsiteY123" fmla="*/ 9700 h 10000"/>
                      <a:gd name="connsiteX124" fmla="*/ 7851 w 10000"/>
                      <a:gd name="connsiteY124" fmla="*/ 9743 h 10000"/>
                      <a:gd name="connsiteX125" fmla="*/ 7943 w 10000"/>
                      <a:gd name="connsiteY125"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996 w 10000"/>
                      <a:gd name="connsiteY64" fmla="*/ 300 h 10000"/>
                      <a:gd name="connsiteX65" fmla="*/ 1791 w 10000"/>
                      <a:gd name="connsiteY65" fmla="*/ 257 h 10000"/>
                      <a:gd name="connsiteX66" fmla="*/ 1668 w 10000"/>
                      <a:gd name="connsiteY66" fmla="*/ 271 h 10000"/>
                      <a:gd name="connsiteX67" fmla="*/ 1525 w 10000"/>
                      <a:gd name="connsiteY67" fmla="*/ 314 h 10000"/>
                      <a:gd name="connsiteX68" fmla="*/ 1402 w 10000"/>
                      <a:gd name="connsiteY68" fmla="*/ 357 h 10000"/>
                      <a:gd name="connsiteX69" fmla="*/ 1279 w 10000"/>
                      <a:gd name="connsiteY69" fmla="*/ 443 h 10000"/>
                      <a:gd name="connsiteX70" fmla="*/ 1157 w 10000"/>
                      <a:gd name="connsiteY70" fmla="*/ 529 h 10000"/>
                      <a:gd name="connsiteX71" fmla="*/ 1044 w 10000"/>
                      <a:gd name="connsiteY71" fmla="*/ 643 h 10000"/>
                      <a:gd name="connsiteX72" fmla="*/ 931 w 10000"/>
                      <a:gd name="connsiteY72" fmla="*/ 786 h 10000"/>
                      <a:gd name="connsiteX73" fmla="*/ 809 w 10000"/>
                      <a:gd name="connsiteY73" fmla="*/ 929 h 10000"/>
                      <a:gd name="connsiteX74" fmla="*/ 706 w 10000"/>
                      <a:gd name="connsiteY74" fmla="*/ 1114 h 10000"/>
                      <a:gd name="connsiteX75" fmla="*/ 604 w 10000"/>
                      <a:gd name="connsiteY75" fmla="*/ 1286 h 10000"/>
                      <a:gd name="connsiteX76" fmla="*/ 491 w 10000"/>
                      <a:gd name="connsiteY76" fmla="*/ 1486 h 10000"/>
                      <a:gd name="connsiteX77" fmla="*/ 399 w 10000"/>
                      <a:gd name="connsiteY77" fmla="*/ 1686 h 10000"/>
                      <a:gd name="connsiteX78" fmla="*/ 194 w 10000"/>
                      <a:gd name="connsiteY78" fmla="*/ 2157 h 10000"/>
                      <a:gd name="connsiteX79" fmla="*/ 0 w 10000"/>
                      <a:gd name="connsiteY79" fmla="*/ 2643 h 10000"/>
                      <a:gd name="connsiteX80" fmla="*/ 10 w 10000"/>
                      <a:gd name="connsiteY80" fmla="*/ 971 h 10000"/>
                      <a:gd name="connsiteX81" fmla="*/ 205 w 10000"/>
                      <a:gd name="connsiteY81" fmla="*/ 757 h 10000"/>
                      <a:gd name="connsiteX82" fmla="*/ 399 w 10000"/>
                      <a:gd name="connsiteY82" fmla="*/ 571 h 10000"/>
                      <a:gd name="connsiteX83" fmla="*/ 604 w 10000"/>
                      <a:gd name="connsiteY83" fmla="*/ 386 h 10000"/>
                      <a:gd name="connsiteX84" fmla="*/ 819 w 10000"/>
                      <a:gd name="connsiteY84" fmla="*/ 257 h 10000"/>
                      <a:gd name="connsiteX85" fmla="*/ 1054 w 10000"/>
                      <a:gd name="connsiteY85" fmla="*/ 157 h 10000"/>
                      <a:gd name="connsiteX86" fmla="*/ 1300 w 10000"/>
                      <a:gd name="connsiteY86" fmla="*/ 71 h 10000"/>
                      <a:gd name="connsiteX87" fmla="*/ 1535 w 10000"/>
                      <a:gd name="connsiteY87" fmla="*/ 29 h 10000"/>
                      <a:gd name="connsiteX88" fmla="*/ 1801 w 10000"/>
                      <a:gd name="connsiteY88" fmla="*/ 0 h 10000"/>
                      <a:gd name="connsiteX89" fmla="*/ 1965 w 10000"/>
                      <a:gd name="connsiteY89" fmla="*/ 0 h 10000"/>
                      <a:gd name="connsiteX90" fmla="*/ 2272 w 10000"/>
                      <a:gd name="connsiteY90" fmla="*/ 71 h 10000"/>
                      <a:gd name="connsiteX91" fmla="*/ 2426 w 10000"/>
                      <a:gd name="connsiteY91" fmla="*/ 114 h 10000"/>
                      <a:gd name="connsiteX92" fmla="*/ 2569 w 10000"/>
                      <a:gd name="connsiteY92" fmla="*/ 186 h 10000"/>
                      <a:gd name="connsiteX93" fmla="*/ 2712 w 10000"/>
                      <a:gd name="connsiteY93" fmla="*/ 257 h 10000"/>
                      <a:gd name="connsiteX94" fmla="*/ 2845 w 10000"/>
                      <a:gd name="connsiteY94" fmla="*/ 343 h 10000"/>
                      <a:gd name="connsiteX95" fmla="*/ 2989 w 10000"/>
                      <a:gd name="connsiteY95" fmla="*/ 443 h 10000"/>
                      <a:gd name="connsiteX96" fmla="*/ 3112 w 10000"/>
                      <a:gd name="connsiteY96" fmla="*/ 529 h 10000"/>
                      <a:gd name="connsiteX97" fmla="*/ 3234 w 10000"/>
                      <a:gd name="connsiteY97" fmla="*/ 657 h 10000"/>
                      <a:gd name="connsiteX98" fmla="*/ 3367 w 10000"/>
                      <a:gd name="connsiteY98" fmla="*/ 786 h 10000"/>
                      <a:gd name="connsiteX99" fmla="*/ 3490 w 10000"/>
                      <a:gd name="connsiteY99" fmla="*/ 914 h 10000"/>
                      <a:gd name="connsiteX100" fmla="*/ 3726 w 10000"/>
                      <a:gd name="connsiteY100" fmla="*/ 1200 h 10000"/>
                      <a:gd name="connsiteX101" fmla="*/ 3941 w 10000"/>
                      <a:gd name="connsiteY101" fmla="*/ 1543 h 10000"/>
                      <a:gd name="connsiteX102" fmla="*/ 4145 w 10000"/>
                      <a:gd name="connsiteY102" fmla="*/ 1900 h 10000"/>
                      <a:gd name="connsiteX103" fmla="*/ 4340 w 10000"/>
                      <a:gd name="connsiteY103" fmla="*/ 2286 h 10000"/>
                      <a:gd name="connsiteX104" fmla="*/ 4534 w 10000"/>
                      <a:gd name="connsiteY104" fmla="*/ 2686 h 10000"/>
                      <a:gd name="connsiteX105" fmla="*/ 4708 w 10000"/>
                      <a:gd name="connsiteY105" fmla="*/ 3100 h 10000"/>
                      <a:gd name="connsiteX106" fmla="*/ 4893 w 10000"/>
                      <a:gd name="connsiteY106" fmla="*/ 3529 h 10000"/>
                      <a:gd name="connsiteX107" fmla="*/ 5056 w 10000"/>
                      <a:gd name="connsiteY107" fmla="*/ 3971 h 10000"/>
                      <a:gd name="connsiteX108" fmla="*/ 5363 w 10000"/>
                      <a:gd name="connsiteY108" fmla="*/ 4871 h 10000"/>
                      <a:gd name="connsiteX109" fmla="*/ 5967 w 10000"/>
                      <a:gd name="connsiteY109" fmla="*/ 6657 h 10000"/>
                      <a:gd name="connsiteX110" fmla="*/ 6254 w 10000"/>
                      <a:gd name="connsiteY110" fmla="*/ 7486 h 10000"/>
                      <a:gd name="connsiteX111" fmla="*/ 6407 w 10000"/>
                      <a:gd name="connsiteY111" fmla="*/ 7843 h 10000"/>
                      <a:gd name="connsiteX112" fmla="*/ 6551 w 10000"/>
                      <a:gd name="connsiteY112" fmla="*/ 8214 h 10000"/>
                      <a:gd name="connsiteX113" fmla="*/ 6714 w 10000"/>
                      <a:gd name="connsiteY113" fmla="*/ 8543 h 10000"/>
                      <a:gd name="connsiteX114" fmla="*/ 6868 w 10000"/>
                      <a:gd name="connsiteY114" fmla="*/ 8829 h 10000"/>
                      <a:gd name="connsiteX115" fmla="*/ 7021 w 10000"/>
                      <a:gd name="connsiteY115" fmla="*/ 9100 h 10000"/>
                      <a:gd name="connsiteX116" fmla="*/ 7195 w 10000"/>
                      <a:gd name="connsiteY116" fmla="*/ 9300 h 10000"/>
                      <a:gd name="connsiteX117" fmla="*/ 7288 w 10000"/>
                      <a:gd name="connsiteY117" fmla="*/ 9400 h 10000"/>
                      <a:gd name="connsiteX118" fmla="*/ 7369 w 10000"/>
                      <a:gd name="connsiteY118" fmla="*/ 9500 h 10000"/>
                      <a:gd name="connsiteX119" fmla="*/ 7462 w 10000"/>
                      <a:gd name="connsiteY119" fmla="*/ 9557 h 10000"/>
                      <a:gd name="connsiteX120" fmla="*/ 7554 w 10000"/>
                      <a:gd name="connsiteY120" fmla="*/ 9629 h 10000"/>
                      <a:gd name="connsiteX121" fmla="*/ 7646 w 10000"/>
                      <a:gd name="connsiteY121" fmla="*/ 9671 h 10000"/>
                      <a:gd name="connsiteX122" fmla="*/ 7748 w 10000"/>
                      <a:gd name="connsiteY122" fmla="*/ 9700 h 10000"/>
                      <a:gd name="connsiteX123" fmla="*/ 7851 w 10000"/>
                      <a:gd name="connsiteY123" fmla="*/ 9743 h 10000"/>
                      <a:gd name="connsiteX124" fmla="*/ 7943 w 10000"/>
                      <a:gd name="connsiteY124"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791 w 10000"/>
                      <a:gd name="connsiteY64" fmla="*/ 257 h 10000"/>
                      <a:gd name="connsiteX65" fmla="*/ 1668 w 10000"/>
                      <a:gd name="connsiteY65" fmla="*/ 271 h 10000"/>
                      <a:gd name="connsiteX66" fmla="*/ 1525 w 10000"/>
                      <a:gd name="connsiteY66" fmla="*/ 314 h 10000"/>
                      <a:gd name="connsiteX67" fmla="*/ 1402 w 10000"/>
                      <a:gd name="connsiteY67" fmla="*/ 357 h 10000"/>
                      <a:gd name="connsiteX68" fmla="*/ 1279 w 10000"/>
                      <a:gd name="connsiteY68" fmla="*/ 443 h 10000"/>
                      <a:gd name="connsiteX69" fmla="*/ 1157 w 10000"/>
                      <a:gd name="connsiteY69" fmla="*/ 529 h 10000"/>
                      <a:gd name="connsiteX70" fmla="*/ 1044 w 10000"/>
                      <a:gd name="connsiteY70" fmla="*/ 643 h 10000"/>
                      <a:gd name="connsiteX71" fmla="*/ 931 w 10000"/>
                      <a:gd name="connsiteY71" fmla="*/ 786 h 10000"/>
                      <a:gd name="connsiteX72" fmla="*/ 809 w 10000"/>
                      <a:gd name="connsiteY72" fmla="*/ 929 h 10000"/>
                      <a:gd name="connsiteX73" fmla="*/ 706 w 10000"/>
                      <a:gd name="connsiteY73" fmla="*/ 1114 h 10000"/>
                      <a:gd name="connsiteX74" fmla="*/ 604 w 10000"/>
                      <a:gd name="connsiteY74" fmla="*/ 1286 h 10000"/>
                      <a:gd name="connsiteX75" fmla="*/ 491 w 10000"/>
                      <a:gd name="connsiteY75" fmla="*/ 1486 h 10000"/>
                      <a:gd name="connsiteX76" fmla="*/ 399 w 10000"/>
                      <a:gd name="connsiteY76" fmla="*/ 1686 h 10000"/>
                      <a:gd name="connsiteX77" fmla="*/ 194 w 10000"/>
                      <a:gd name="connsiteY77" fmla="*/ 2157 h 10000"/>
                      <a:gd name="connsiteX78" fmla="*/ 0 w 10000"/>
                      <a:gd name="connsiteY78" fmla="*/ 2643 h 10000"/>
                      <a:gd name="connsiteX79" fmla="*/ 10 w 10000"/>
                      <a:gd name="connsiteY79" fmla="*/ 971 h 10000"/>
                      <a:gd name="connsiteX80" fmla="*/ 205 w 10000"/>
                      <a:gd name="connsiteY80" fmla="*/ 757 h 10000"/>
                      <a:gd name="connsiteX81" fmla="*/ 399 w 10000"/>
                      <a:gd name="connsiteY81" fmla="*/ 571 h 10000"/>
                      <a:gd name="connsiteX82" fmla="*/ 604 w 10000"/>
                      <a:gd name="connsiteY82" fmla="*/ 386 h 10000"/>
                      <a:gd name="connsiteX83" fmla="*/ 819 w 10000"/>
                      <a:gd name="connsiteY83" fmla="*/ 257 h 10000"/>
                      <a:gd name="connsiteX84" fmla="*/ 1054 w 10000"/>
                      <a:gd name="connsiteY84" fmla="*/ 157 h 10000"/>
                      <a:gd name="connsiteX85" fmla="*/ 1300 w 10000"/>
                      <a:gd name="connsiteY85" fmla="*/ 71 h 10000"/>
                      <a:gd name="connsiteX86" fmla="*/ 1535 w 10000"/>
                      <a:gd name="connsiteY86" fmla="*/ 29 h 10000"/>
                      <a:gd name="connsiteX87" fmla="*/ 1801 w 10000"/>
                      <a:gd name="connsiteY87" fmla="*/ 0 h 10000"/>
                      <a:gd name="connsiteX88" fmla="*/ 1965 w 10000"/>
                      <a:gd name="connsiteY88" fmla="*/ 0 h 10000"/>
                      <a:gd name="connsiteX89" fmla="*/ 2272 w 10000"/>
                      <a:gd name="connsiteY89" fmla="*/ 71 h 10000"/>
                      <a:gd name="connsiteX90" fmla="*/ 2426 w 10000"/>
                      <a:gd name="connsiteY90" fmla="*/ 114 h 10000"/>
                      <a:gd name="connsiteX91" fmla="*/ 2569 w 10000"/>
                      <a:gd name="connsiteY91" fmla="*/ 186 h 10000"/>
                      <a:gd name="connsiteX92" fmla="*/ 2712 w 10000"/>
                      <a:gd name="connsiteY92" fmla="*/ 257 h 10000"/>
                      <a:gd name="connsiteX93" fmla="*/ 2845 w 10000"/>
                      <a:gd name="connsiteY93" fmla="*/ 343 h 10000"/>
                      <a:gd name="connsiteX94" fmla="*/ 2989 w 10000"/>
                      <a:gd name="connsiteY94" fmla="*/ 443 h 10000"/>
                      <a:gd name="connsiteX95" fmla="*/ 3112 w 10000"/>
                      <a:gd name="connsiteY95" fmla="*/ 529 h 10000"/>
                      <a:gd name="connsiteX96" fmla="*/ 3234 w 10000"/>
                      <a:gd name="connsiteY96" fmla="*/ 657 h 10000"/>
                      <a:gd name="connsiteX97" fmla="*/ 3367 w 10000"/>
                      <a:gd name="connsiteY97" fmla="*/ 786 h 10000"/>
                      <a:gd name="connsiteX98" fmla="*/ 3490 w 10000"/>
                      <a:gd name="connsiteY98" fmla="*/ 914 h 10000"/>
                      <a:gd name="connsiteX99" fmla="*/ 3726 w 10000"/>
                      <a:gd name="connsiteY99" fmla="*/ 1200 h 10000"/>
                      <a:gd name="connsiteX100" fmla="*/ 3941 w 10000"/>
                      <a:gd name="connsiteY100" fmla="*/ 1543 h 10000"/>
                      <a:gd name="connsiteX101" fmla="*/ 4145 w 10000"/>
                      <a:gd name="connsiteY101" fmla="*/ 1900 h 10000"/>
                      <a:gd name="connsiteX102" fmla="*/ 4340 w 10000"/>
                      <a:gd name="connsiteY102" fmla="*/ 2286 h 10000"/>
                      <a:gd name="connsiteX103" fmla="*/ 4534 w 10000"/>
                      <a:gd name="connsiteY103" fmla="*/ 2686 h 10000"/>
                      <a:gd name="connsiteX104" fmla="*/ 4708 w 10000"/>
                      <a:gd name="connsiteY104" fmla="*/ 3100 h 10000"/>
                      <a:gd name="connsiteX105" fmla="*/ 4893 w 10000"/>
                      <a:gd name="connsiteY105" fmla="*/ 3529 h 10000"/>
                      <a:gd name="connsiteX106" fmla="*/ 5056 w 10000"/>
                      <a:gd name="connsiteY106" fmla="*/ 3971 h 10000"/>
                      <a:gd name="connsiteX107" fmla="*/ 5363 w 10000"/>
                      <a:gd name="connsiteY107" fmla="*/ 4871 h 10000"/>
                      <a:gd name="connsiteX108" fmla="*/ 5967 w 10000"/>
                      <a:gd name="connsiteY108" fmla="*/ 6657 h 10000"/>
                      <a:gd name="connsiteX109" fmla="*/ 6254 w 10000"/>
                      <a:gd name="connsiteY109" fmla="*/ 7486 h 10000"/>
                      <a:gd name="connsiteX110" fmla="*/ 6407 w 10000"/>
                      <a:gd name="connsiteY110" fmla="*/ 7843 h 10000"/>
                      <a:gd name="connsiteX111" fmla="*/ 6551 w 10000"/>
                      <a:gd name="connsiteY111" fmla="*/ 8214 h 10000"/>
                      <a:gd name="connsiteX112" fmla="*/ 6714 w 10000"/>
                      <a:gd name="connsiteY112" fmla="*/ 8543 h 10000"/>
                      <a:gd name="connsiteX113" fmla="*/ 6868 w 10000"/>
                      <a:gd name="connsiteY113" fmla="*/ 8829 h 10000"/>
                      <a:gd name="connsiteX114" fmla="*/ 7021 w 10000"/>
                      <a:gd name="connsiteY114" fmla="*/ 9100 h 10000"/>
                      <a:gd name="connsiteX115" fmla="*/ 7195 w 10000"/>
                      <a:gd name="connsiteY115" fmla="*/ 9300 h 10000"/>
                      <a:gd name="connsiteX116" fmla="*/ 7288 w 10000"/>
                      <a:gd name="connsiteY116" fmla="*/ 9400 h 10000"/>
                      <a:gd name="connsiteX117" fmla="*/ 7369 w 10000"/>
                      <a:gd name="connsiteY117" fmla="*/ 9500 h 10000"/>
                      <a:gd name="connsiteX118" fmla="*/ 7462 w 10000"/>
                      <a:gd name="connsiteY118" fmla="*/ 9557 h 10000"/>
                      <a:gd name="connsiteX119" fmla="*/ 7554 w 10000"/>
                      <a:gd name="connsiteY119" fmla="*/ 9629 h 10000"/>
                      <a:gd name="connsiteX120" fmla="*/ 7646 w 10000"/>
                      <a:gd name="connsiteY120" fmla="*/ 9671 h 10000"/>
                      <a:gd name="connsiteX121" fmla="*/ 7748 w 10000"/>
                      <a:gd name="connsiteY121" fmla="*/ 9700 h 10000"/>
                      <a:gd name="connsiteX122" fmla="*/ 7851 w 10000"/>
                      <a:gd name="connsiteY122" fmla="*/ 9743 h 10000"/>
                      <a:gd name="connsiteX123" fmla="*/ 7943 w 10000"/>
                      <a:gd name="connsiteY123" fmla="*/ 9743 h 10000"/>
                      <a:gd name="connsiteX0" fmla="*/ 7943 w 10000"/>
                      <a:gd name="connsiteY0" fmla="*/ 9743 h 10000"/>
                      <a:gd name="connsiteX1" fmla="*/ 7943 w 10000"/>
                      <a:gd name="connsiteY1" fmla="*/ 9743 h 10000"/>
                      <a:gd name="connsiteX2" fmla="*/ 8076 w 10000"/>
                      <a:gd name="connsiteY2" fmla="*/ 9743 h 10000"/>
                      <a:gd name="connsiteX3" fmla="*/ 8178 w 10000"/>
                      <a:gd name="connsiteY3" fmla="*/ 9700 h 10000"/>
                      <a:gd name="connsiteX4" fmla="*/ 8291 w 10000"/>
                      <a:gd name="connsiteY4" fmla="*/ 9657 h 10000"/>
                      <a:gd name="connsiteX5" fmla="*/ 8403 w 10000"/>
                      <a:gd name="connsiteY5" fmla="*/ 9614 h 10000"/>
                      <a:gd name="connsiteX6" fmla="*/ 8506 w 10000"/>
                      <a:gd name="connsiteY6" fmla="*/ 9529 h 10000"/>
                      <a:gd name="connsiteX7" fmla="*/ 8608 w 10000"/>
                      <a:gd name="connsiteY7" fmla="*/ 9429 h 10000"/>
                      <a:gd name="connsiteX8" fmla="*/ 8700 w 10000"/>
                      <a:gd name="connsiteY8" fmla="*/ 9343 h 10000"/>
                      <a:gd name="connsiteX9" fmla="*/ 8802 w 10000"/>
                      <a:gd name="connsiteY9" fmla="*/ 9214 h 10000"/>
                      <a:gd name="connsiteX10" fmla="*/ 8915 w 10000"/>
                      <a:gd name="connsiteY10" fmla="*/ 9086 h 10000"/>
                      <a:gd name="connsiteX11" fmla="*/ 9007 w 10000"/>
                      <a:gd name="connsiteY11" fmla="*/ 8943 h 10000"/>
                      <a:gd name="connsiteX12" fmla="*/ 9191 w 10000"/>
                      <a:gd name="connsiteY12" fmla="*/ 8614 h 10000"/>
                      <a:gd name="connsiteX13" fmla="*/ 9376 w 10000"/>
                      <a:gd name="connsiteY13" fmla="*/ 8243 h 10000"/>
                      <a:gd name="connsiteX14" fmla="*/ 9539 w 10000"/>
                      <a:gd name="connsiteY14" fmla="*/ 7843 h 10000"/>
                      <a:gd name="connsiteX15" fmla="*/ 9775 w 10000"/>
                      <a:gd name="connsiteY15" fmla="*/ 8286 h 10000"/>
                      <a:gd name="connsiteX16" fmla="*/ 10000 w 10000"/>
                      <a:gd name="connsiteY16" fmla="*/ 8700 h 10000"/>
                      <a:gd name="connsiteX17" fmla="*/ 9785 w 10000"/>
                      <a:gd name="connsiteY17" fmla="*/ 8986 h 10000"/>
                      <a:gd name="connsiteX18" fmla="*/ 9570 w 10000"/>
                      <a:gd name="connsiteY18" fmla="*/ 9243 h 10000"/>
                      <a:gd name="connsiteX19" fmla="*/ 9324 w 10000"/>
                      <a:gd name="connsiteY19" fmla="*/ 9471 h 10000"/>
                      <a:gd name="connsiteX20" fmla="*/ 9212 w 10000"/>
                      <a:gd name="connsiteY20" fmla="*/ 9557 h 10000"/>
                      <a:gd name="connsiteX21" fmla="*/ 9079 w 10000"/>
                      <a:gd name="connsiteY21" fmla="*/ 9657 h 10000"/>
                      <a:gd name="connsiteX22" fmla="*/ 8946 w 10000"/>
                      <a:gd name="connsiteY22" fmla="*/ 9743 h 10000"/>
                      <a:gd name="connsiteX23" fmla="*/ 8823 w 10000"/>
                      <a:gd name="connsiteY23" fmla="*/ 9800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4 h 10000"/>
                      <a:gd name="connsiteX35" fmla="*/ 7021 w 10000"/>
                      <a:gd name="connsiteY35" fmla="*/ 9757 h 10000"/>
                      <a:gd name="connsiteX36" fmla="*/ 6888 w 10000"/>
                      <a:gd name="connsiteY36" fmla="*/ 9657 h 10000"/>
                      <a:gd name="connsiteX37" fmla="*/ 6745 w 10000"/>
                      <a:gd name="connsiteY37" fmla="*/ 9557 h 10000"/>
                      <a:gd name="connsiteX38" fmla="*/ 6622 w 10000"/>
                      <a:gd name="connsiteY38" fmla="*/ 9471 h 10000"/>
                      <a:gd name="connsiteX39" fmla="*/ 6479 w 10000"/>
                      <a:gd name="connsiteY39" fmla="*/ 9343 h 10000"/>
                      <a:gd name="connsiteX40" fmla="*/ 6366 w 10000"/>
                      <a:gd name="connsiteY40" fmla="*/ 9229 h 10000"/>
                      <a:gd name="connsiteX41" fmla="*/ 6244 w 10000"/>
                      <a:gd name="connsiteY41" fmla="*/ 9086 h 10000"/>
                      <a:gd name="connsiteX42" fmla="*/ 6008 w 10000"/>
                      <a:gd name="connsiteY42" fmla="*/ 8786 h 10000"/>
                      <a:gd name="connsiteX43" fmla="*/ 5793 w 10000"/>
                      <a:gd name="connsiteY43" fmla="*/ 8457 h 10000"/>
                      <a:gd name="connsiteX44" fmla="*/ 5589 w 10000"/>
                      <a:gd name="connsiteY44" fmla="*/ 8100 h 10000"/>
                      <a:gd name="connsiteX45" fmla="*/ 5394 w 10000"/>
                      <a:gd name="connsiteY45" fmla="*/ 7714 h 10000"/>
                      <a:gd name="connsiteX46" fmla="*/ 5200 w 10000"/>
                      <a:gd name="connsiteY46" fmla="*/ 7314 h 10000"/>
                      <a:gd name="connsiteX47" fmla="*/ 5026 w 10000"/>
                      <a:gd name="connsiteY47" fmla="*/ 6900 h 10000"/>
                      <a:gd name="connsiteX48" fmla="*/ 4852 w 10000"/>
                      <a:gd name="connsiteY48" fmla="*/ 6471 h 10000"/>
                      <a:gd name="connsiteX49" fmla="*/ 4688 w 10000"/>
                      <a:gd name="connsiteY49" fmla="*/ 6029 h 10000"/>
                      <a:gd name="connsiteX50" fmla="*/ 4371 w 10000"/>
                      <a:gd name="connsiteY50" fmla="*/ 5129 h 10000"/>
                      <a:gd name="connsiteX51" fmla="*/ 3777 w 10000"/>
                      <a:gd name="connsiteY51" fmla="*/ 3357 h 10000"/>
                      <a:gd name="connsiteX52" fmla="*/ 3644 w 10000"/>
                      <a:gd name="connsiteY52" fmla="*/ 2914 h 10000"/>
                      <a:gd name="connsiteX53" fmla="*/ 3490 w 10000"/>
                      <a:gd name="connsiteY53" fmla="*/ 2514 h 10000"/>
                      <a:gd name="connsiteX54" fmla="*/ 3347 w 10000"/>
                      <a:gd name="connsiteY54" fmla="*/ 2157 h 10000"/>
                      <a:gd name="connsiteX55" fmla="*/ 3193 w 10000"/>
                      <a:gd name="connsiteY55" fmla="*/ 1786 h 10000"/>
                      <a:gd name="connsiteX56" fmla="*/ 3040 w 10000"/>
                      <a:gd name="connsiteY56" fmla="*/ 1457 h 10000"/>
                      <a:gd name="connsiteX57" fmla="*/ 2886 w 10000"/>
                      <a:gd name="connsiteY57" fmla="*/ 1171 h 10000"/>
                      <a:gd name="connsiteX58" fmla="*/ 2723 w 10000"/>
                      <a:gd name="connsiteY58" fmla="*/ 900 h 10000"/>
                      <a:gd name="connsiteX59" fmla="*/ 2559 w 10000"/>
                      <a:gd name="connsiteY59" fmla="*/ 700 h 10000"/>
                      <a:gd name="connsiteX60" fmla="*/ 2467 w 10000"/>
                      <a:gd name="connsiteY60" fmla="*/ 600 h 10000"/>
                      <a:gd name="connsiteX61" fmla="*/ 2375 w 10000"/>
                      <a:gd name="connsiteY61" fmla="*/ 500 h 10000"/>
                      <a:gd name="connsiteX62" fmla="*/ 2282 w 10000"/>
                      <a:gd name="connsiteY62" fmla="*/ 443 h 10000"/>
                      <a:gd name="connsiteX63" fmla="*/ 2190 w 10000"/>
                      <a:gd name="connsiteY63" fmla="*/ 371 h 10000"/>
                      <a:gd name="connsiteX64" fmla="*/ 1791 w 10000"/>
                      <a:gd name="connsiteY64" fmla="*/ 257 h 10000"/>
                      <a:gd name="connsiteX65" fmla="*/ 1668 w 10000"/>
                      <a:gd name="connsiteY65" fmla="*/ 271 h 10000"/>
                      <a:gd name="connsiteX66" fmla="*/ 1525 w 10000"/>
                      <a:gd name="connsiteY66" fmla="*/ 314 h 10000"/>
                      <a:gd name="connsiteX67" fmla="*/ 1402 w 10000"/>
                      <a:gd name="connsiteY67" fmla="*/ 357 h 10000"/>
                      <a:gd name="connsiteX68" fmla="*/ 1279 w 10000"/>
                      <a:gd name="connsiteY68" fmla="*/ 443 h 10000"/>
                      <a:gd name="connsiteX69" fmla="*/ 1157 w 10000"/>
                      <a:gd name="connsiteY69" fmla="*/ 529 h 10000"/>
                      <a:gd name="connsiteX70" fmla="*/ 1044 w 10000"/>
                      <a:gd name="connsiteY70" fmla="*/ 643 h 10000"/>
                      <a:gd name="connsiteX71" fmla="*/ 931 w 10000"/>
                      <a:gd name="connsiteY71" fmla="*/ 786 h 10000"/>
                      <a:gd name="connsiteX72" fmla="*/ 809 w 10000"/>
                      <a:gd name="connsiteY72" fmla="*/ 929 h 10000"/>
                      <a:gd name="connsiteX73" fmla="*/ 706 w 10000"/>
                      <a:gd name="connsiteY73" fmla="*/ 1114 h 10000"/>
                      <a:gd name="connsiteX74" fmla="*/ 604 w 10000"/>
                      <a:gd name="connsiteY74" fmla="*/ 1286 h 10000"/>
                      <a:gd name="connsiteX75" fmla="*/ 491 w 10000"/>
                      <a:gd name="connsiteY75" fmla="*/ 1486 h 10000"/>
                      <a:gd name="connsiteX76" fmla="*/ 399 w 10000"/>
                      <a:gd name="connsiteY76" fmla="*/ 1686 h 10000"/>
                      <a:gd name="connsiteX77" fmla="*/ 194 w 10000"/>
                      <a:gd name="connsiteY77" fmla="*/ 2157 h 10000"/>
                      <a:gd name="connsiteX78" fmla="*/ 0 w 10000"/>
                      <a:gd name="connsiteY78" fmla="*/ 2643 h 10000"/>
                      <a:gd name="connsiteX79" fmla="*/ 10 w 10000"/>
                      <a:gd name="connsiteY79" fmla="*/ 971 h 10000"/>
                      <a:gd name="connsiteX80" fmla="*/ 205 w 10000"/>
                      <a:gd name="connsiteY80" fmla="*/ 757 h 10000"/>
                      <a:gd name="connsiteX81" fmla="*/ 399 w 10000"/>
                      <a:gd name="connsiteY81" fmla="*/ 571 h 10000"/>
                      <a:gd name="connsiteX82" fmla="*/ 604 w 10000"/>
                      <a:gd name="connsiteY82" fmla="*/ 386 h 10000"/>
                      <a:gd name="connsiteX83" fmla="*/ 819 w 10000"/>
                      <a:gd name="connsiteY83" fmla="*/ 257 h 10000"/>
                      <a:gd name="connsiteX84" fmla="*/ 1054 w 10000"/>
                      <a:gd name="connsiteY84" fmla="*/ 157 h 10000"/>
                      <a:gd name="connsiteX85" fmla="*/ 1300 w 10000"/>
                      <a:gd name="connsiteY85" fmla="*/ 71 h 10000"/>
                      <a:gd name="connsiteX86" fmla="*/ 1535 w 10000"/>
                      <a:gd name="connsiteY86" fmla="*/ 29 h 10000"/>
                      <a:gd name="connsiteX87" fmla="*/ 1801 w 10000"/>
                      <a:gd name="connsiteY87" fmla="*/ 0 h 10000"/>
                      <a:gd name="connsiteX88" fmla="*/ 2272 w 10000"/>
                      <a:gd name="connsiteY88" fmla="*/ 71 h 10000"/>
                      <a:gd name="connsiteX89" fmla="*/ 2426 w 10000"/>
                      <a:gd name="connsiteY89" fmla="*/ 114 h 10000"/>
                      <a:gd name="connsiteX90" fmla="*/ 2569 w 10000"/>
                      <a:gd name="connsiteY90" fmla="*/ 186 h 10000"/>
                      <a:gd name="connsiteX91" fmla="*/ 2712 w 10000"/>
                      <a:gd name="connsiteY91" fmla="*/ 257 h 10000"/>
                      <a:gd name="connsiteX92" fmla="*/ 2845 w 10000"/>
                      <a:gd name="connsiteY92" fmla="*/ 343 h 10000"/>
                      <a:gd name="connsiteX93" fmla="*/ 2989 w 10000"/>
                      <a:gd name="connsiteY93" fmla="*/ 443 h 10000"/>
                      <a:gd name="connsiteX94" fmla="*/ 3112 w 10000"/>
                      <a:gd name="connsiteY94" fmla="*/ 529 h 10000"/>
                      <a:gd name="connsiteX95" fmla="*/ 3234 w 10000"/>
                      <a:gd name="connsiteY95" fmla="*/ 657 h 10000"/>
                      <a:gd name="connsiteX96" fmla="*/ 3367 w 10000"/>
                      <a:gd name="connsiteY96" fmla="*/ 786 h 10000"/>
                      <a:gd name="connsiteX97" fmla="*/ 3490 w 10000"/>
                      <a:gd name="connsiteY97" fmla="*/ 914 h 10000"/>
                      <a:gd name="connsiteX98" fmla="*/ 3726 w 10000"/>
                      <a:gd name="connsiteY98" fmla="*/ 1200 h 10000"/>
                      <a:gd name="connsiteX99" fmla="*/ 3941 w 10000"/>
                      <a:gd name="connsiteY99" fmla="*/ 1543 h 10000"/>
                      <a:gd name="connsiteX100" fmla="*/ 4145 w 10000"/>
                      <a:gd name="connsiteY100" fmla="*/ 1900 h 10000"/>
                      <a:gd name="connsiteX101" fmla="*/ 4340 w 10000"/>
                      <a:gd name="connsiteY101" fmla="*/ 2286 h 10000"/>
                      <a:gd name="connsiteX102" fmla="*/ 4534 w 10000"/>
                      <a:gd name="connsiteY102" fmla="*/ 2686 h 10000"/>
                      <a:gd name="connsiteX103" fmla="*/ 4708 w 10000"/>
                      <a:gd name="connsiteY103" fmla="*/ 3100 h 10000"/>
                      <a:gd name="connsiteX104" fmla="*/ 4893 w 10000"/>
                      <a:gd name="connsiteY104" fmla="*/ 3529 h 10000"/>
                      <a:gd name="connsiteX105" fmla="*/ 5056 w 10000"/>
                      <a:gd name="connsiteY105" fmla="*/ 3971 h 10000"/>
                      <a:gd name="connsiteX106" fmla="*/ 5363 w 10000"/>
                      <a:gd name="connsiteY106" fmla="*/ 4871 h 10000"/>
                      <a:gd name="connsiteX107" fmla="*/ 5967 w 10000"/>
                      <a:gd name="connsiteY107" fmla="*/ 6657 h 10000"/>
                      <a:gd name="connsiteX108" fmla="*/ 6254 w 10000"/>
                      <a:gd name="connsiteY108" fmla="*/ 7486 h 10000"/>
                      <a:gd name="connsiteX109" fmla="*/ 6407 w 10000"/>
                      <a:gd name="connsiteY109" fmla="*/ 7843 h 10000"/>
                      <a:gd name="connsiteX110" fmla="*/ 6551 w 10000"/>
                      <a:gd name="connsiteY110" fmla="*/ 8214 h 10000"/>
                      <a:gd name="connsiteX111" fmla="*/ 6714 w 10000"/>
                      <a:gd name="connsiteY111" fmla="*/ 8543 h 10000"/>
                      <a:gd name="connsiteX112" fmla="*/ 6868 w 10000"/>
                      <a:gd name="connsiteY112" fmla="*/ 8829 h 10000"/>
                      <a:gd name="connsiteX113" fmla="*/ 7021 w 10000"/>
                      <a:gd name="connsiteY113" fmla="*/ 9100 h 10000"/>
                      <a:gd name="connsiteX114" fmla="*/ 7195 w 10000"/>
                      <a:gd name="connsiteY114" fmla="*/ 9300 h 10000"/>
                      <a:gd name="connsiteX115" fmla="*/ 7288 w 10000"/>
                      <a:gd name="connsiteY115" fmla="*/ 9400 h 10000"/>
                      <a:gd name="connsiteX116" fmla="*/ 7369 w 10000"/>
                      <a:gd name="connsiteY116" fmla="*/ 9500 h 10000"/>
                      <a:gd name="connsiteX117" fmla="*/ 7462 w 10000"/>
                      <a:gd name="connsiteY117" fmla="*/ 9557 h 10000"/>
                      <a:gd name="connsiteX118" fmla="*/ 7554 w 10000"/>
                      <a:gd name="connsiteY118" fmla="*/ 9629 h 10000"/>
                      <a:gd name="connsiteX119" fmla="*/ 7646 w 10000"/>
                      <a:gd name="connsiteY119" fmla="*/ 9671 h 10000"/>
                      <a:gd name="connsiteX120" fmla="*/ 7748 w 10000"/>
                      <a:gd name="connsiteY120" fmla="*/ 9700 h 10000"/>
                      <a:gd name="connsiteX121" fmla="*/ 7851 w 10000"/>
                      <a:gd name="connsiteY121" fmla="*/ 9743 h 10000"/>
                      <a:gd name="connsiteX122" fmla="*/ 7943 w 10000"/>
                      <a:gd name="connsiteY122" fmla="*/ 9743 h 10000"/>
                      <a:gd name="connsiteX0" fmla="*/ 7943 w 10000"/>
                      <a:gd name="connsiteY0" fmla="*/ 9714 h 9971"/>
                      <a:gd name="connsiteX1" fmla="*/ 7943 w 10000"/>
                      <a:gd name="connsiteY1" fmla="*/ 9714 h 9971"/>
                      <a:gd name="connsiteX2" fmla="*/ 8076 w 10000"/>
                      <a:gd name="connsiteY2" fmla="*/ 9714 h 9971"/>
                      <a:gd name="connsiteX3" fmla="*/ 8178 w 10000"/>
                      <a:gd name="connsiteY3" fmla="*/ 9671 h 9971"/>
                      <a:gd name="connsiteX4" fmla="*/ 8291 w 10000"/>
                      <a:gd name="connsiteY4" fmla="*/ 9628 h 9971"/>
                      <a:gd name="connsiteX5" fmla="*/ 8403 w 10000"/>
                      <a:gd name="connsiteY5" fmla="*/ 9585 h 9971"/>
                      <a:gd name="connsiteX6" fmla="*/ 8506 w 10000"/>
                      <a:gd name="connsiteY6" fmla="*/ 9500 h 9971"/>
                      <a:gd name="connsiteX7" fmla="*/ 8608 w 10000"/>
                      <a:gd name="connsiteY7" fmla="*/ 9400 h 9971"/>
                      <a:gd name="connsiteX8" fmla="*/ 8700 w 10000"/>
                      <a:gd name="connsiteY8" fmla="*/ 9314 h 9971"/>
                      <a:gd name="connsiteX9" fmla="*/ 8802 w 10000"/>
                      <a:gd name="connsiteY9" fmla="*/ 9185 h 9971"/>
                      <a:gd name="connsiteX10" fmla="*/ 8915 w 10000"/>
                      <a:gd name="connsiteY10" fmla="*/ 9057 h 9971"/>
                      <a:gd name="connsiteX11" fmla="*/ 9007 w 10000"/>
                      <a:gd name="connsiteY11" fmla="*/ 8914 h 9971"/>
                      <a:gd name="connsiteX12" fmla="*/ 9191 w 10000"/>
                      <a:gd name="connsiteY12" fmla="*/ 8585 h 9971"/>
                      <a:gd name="connsiteX13" fmla="*/ 9376 w 10000"/>
                      <a:gd name="connsiteY13" fmla="*/ 8214 h 9971"/>
                      <a:gd name="connsiteX14" fmla="*/ 9539 w 10000"/>
                      <a:gd name="connsiteY14" fmla="*/ 7814 h 9971"/>
                      <a:gd name="connsiteX15" fmla="*/ 9775 w 10000"/>
                      <a:gd name="connsiteY15" fmla="*/ 8257 h 9971"/>
                      <a:gd name="connsiteX16" fmla="*/ 10000 w 10000"/>
                      <a:gd name="connsiteY16" fmla="*/ 8671 h 9971"/>
                      <a:gd name="connsiteX17" fmla="*/ 9785 w 10000"/>
                      <a:gd name="connsiteY17" fmla="*/ 8957 h 9971"/>
                      <a:gd name="connsiteX18" fmla="*/ 9570 w 10000"/>
                      <a:gd name="connsiteY18" fmla="*/ 9214 h 9971"/>
                      <a:gd name="connsiteX19" fmla="*/ 9324 w 10000"/>
                      <a:gd name="connsiteY19" fmla="*/ 9442 h 9971"/>
                      <a:gd name="connsiteX20" fmla="*/ 9212 w 10000"/>
                      <a:gd name="connsiteY20" fmla="*/ 9528 h 9971"/>
                      <a:gd name="connsiteX21" fmla="*/ 9079 w 10000"/>
                      <a:gd name="connsiteY21" fmla="*/ 9628 h 9971"/>
                      <a:gd name="connsiteX22" fmla="*/ 8946 w 10000"/>
                      <a:gd name="connsiteY22" fmla="*/ 9714 h 9971"/>
                      <a:gd name="connsiteX23" fmla="*/ 8823 w 10000"/>
                      <a:gd name="connsiteY23" fmla="*/ 9771 h 9971"/>
                      <a:gd name="connsiteX24" fmla="*/ 8680 w 10000"/>
                      <a:gd name="connsiteY24" fmla="*/ 9842 h 9971"/>
                      <a:gd name="connsiteX25" fmla="*/ 8547 w 10000"/>
                      <a:gd name="connsiteY25" fmla="*/ 9885 h 9971"/>
                      <a:gd name="connsiteX26" fmla="*/ 8403 w 10000"/>
                      <a:gd name="connsiteY26" fmla="*/ 9914 h 9971"/>
                      <a:gd name="connsiteX27" fmla="*/ 8260 w 10000"/>
                      <a:gd name="connsiteY27" fmla="*/ 9942 h 9971"/>
                      <a:gd name="connsiteX28" fmla="*/ 8106 w 10000"/>
                      <a:gd name="connsiteY28" fmla="*/ 9971 h 9971"/>
                      <a:gd name="connsiteX29" fmla="*/ 7943 w 10000"/>
                      <a:gd name="connsiteY29" fmla="*/ 9971 h 9971"/>
                      <a:gd name="connsiteX30" fmla="*/ 7779 w 10000"/>
                      <a:gd name="connsiteY30" fmla="*/ 9971 h 9971"/>
                      <a:gd name="connsiteX31" fmla="*/ 7625 w 10000"/>
                      <a:gd name="connsiteY31" fmla="*/ 9928 h 9971"/>
                      <a:gd name="connsiteX32" fmla="*/ 7462 w 10000"/>
                      <a:gd name="connsiteY32" fmla="*/ 9900 h 9971"/>
                      <a:gd name="connsiteX33" fmla="*/ 7308 w 10000"/>
                      <a:gd name="connsiteY33" fmla="*/ 9857 h 9971"/>
                      <a:gd name="connsiteX34" fmla="*/ 7165 w 10000"/>
                      <a:gd name="connsiteY34" fmla="*/ 9785 h 9971"/>
                      <a:gd name="connsiteX35" fmla="*/ 7021 w 10000"/>
                      <a:gd name="connsiteY35" fmla="*/ 9728 h 9971"/>
                      <a:gd name="connsiteX36" fmla="*/ 6888 w 10000"/>
                      <a:gd name="connsiteY36" fmla="*/ 9628 h 9971"/>
                      <a:gd name="connsiteX37" fmla="*/ 6745 w 10000"/>
                      <a:gd name="connsiteY37" fmla="*/ 9528 h 9971"/>
                      <a:gd name="connsiteX38" fmla="*/ 6622 w 10000"/>
                      <a:gd name="connsiteY38" fmla="*/ 9442 h 9971"/>
                      <a:gd name="connsiteX39" fmla="*/ 6479 w 10000"/>
                      <a:gd name="connsiteY39" fmla="*/ 9314 h 9971"/>
                      <a:gd name="connsiteX40" fmla="*/ 6366 w 10000"/>
                      <a:gd name="connsiteY40" fmla="*/ 9200 h 9971"/>
                      <a:gd name="connsiteX41" fmla="*/ 6244 w 10000"/>
                      <a:gd name="connsiteY41" fmla="*/ 9057 h 9971"/>
                      <a:gd name="connsiteX42" fmla="*/ 6008 w 10000"/>
                      <a:gd name="connsiteY42" fmla="*/ 8757 h 9971"/>
                      <a:gd name="connsiteX43" fmla="*/ 5793 w 10000"/>
                      <a:gd name="connsiteY43" fmla="*/ 8428 h 9971"/>
                      <a:gd name="connsiteX44" fmla="*/ 5589 w 10000"/>
                      <a:gd name="connsiteY44" fmla="*/ 8071 h 9971"/>
                      <a:gd name="connsiteX45" fmla="*/ 5394 w 10000"/>
                      <a:gd name="connsiteY45" fmla="*/ 7685 h 9971"/>
                      <a:gd name="connsiteX46" fmla="*/ 5200 w 10000"/>
                      <a:gd name="connsiteY46" fmla="*/ 7285 h 9971"/>
                      <a:gd name="connsiteX47" fmla="*/ 5026 w 10000"/>
                      <a:gd name="connsiteY47" fmla="*/ 6871 h 9971"/>
                      <a:gd name="connsiteX48" fmla="*/ 4852 w 10000"/>
                      <a:gd name="connsiteY48" fmla="*/ 6442 h 9971"/>
                      <a:gd name="connsiteX49" fmla="*/ 4688 w 10000"/>
                      <a:gd name="connsiteY49" fmla="*/ 6000 h 9971"/>
                      <a:gd name="connsiteX50" fmla="*/ 4371 w 10000"/>
                      <a:gd name="connsiteY50" fmla="*/ 5100 h 9971"/>
                      <a:gd name="connsiteX51" fmla="*/ 3777 w 10000"/>
                      <a:gd name="connsiteY51" fmla="*/ 3328 h 9971"/>
                      <a:gd name="connsiteX52" fmla="*/ 3644 w 10000"/>
                      <a:gd name="connsiteY52" fmla="*/ 2885 h 9971"/>
                      <a:gd name="connsiteX53" fmla="*/ 3490 w 10000"/>
                      <a:gd name="connsiteY53" fmla="*/ 2485 h 9971"/>
                      <a:gd name="connsiteX54" fmla="*/ 3347 w 10000"/>
                      <a:gd name="connsiteY54" fmla="*/ 2128 h 9971"/>
                      <a:gd name="connsiteX55" fmla="*/ 3193 w 10000"/>
                      <a:gd name="connsiteY55" fmla="*/ 1757 h 9971"/>
                      <a:gd name="connsiteX56" fmla="*/ 3040 w 10000"/>
                      <a:gd name="connsiteY56" fmla="*/ 1428 h 9971"/>
                      <a:gd name="connsiteX57" fmla="*/ 2886 w 10000"/>
                      <a:gd name="connsiteY57" fmla="*/ 1142 h 9971"/>
                      <a:gd name="connsiteX58" fmla="*/ 2723 w 10000"/>
                      <a:gd name="connsiteY58" fmla="*/ 871 h 9971"/>
                      <a:gd name="connsiteX59" fmla="*/ 2559 w 10000"/>
                      <a:gd name="connsiteY59" fmla="*/ 671 h 9971"/>
                      <a:gd name="connsiteX60" fmla="*/ 2467 w 10000"/>
                      <a:gd name="connsiteY60" fmla="*/ 571 h 9971"/>
                      <a:gd name="connsiteX61" fmla="*/ 2375 w 10000"/>
                      <a:gd name="connsiteY61" fmla="*/ 471 h 9971"/>
                      <a:gd name="connsiteX62" fmla="*/ 2282 w 10000"/>
                      <a:gd name="connsiteY62" fmla="*/ 414 h 9971"/>
                      <a:gd name="connsiteX63" fmla="*/ 2190 w 10000"/>
                      <a:gd name="connsiteY63" fmla="*/ 342 h 9971"/>
                      <a:gd name="connsiteX64" fmla="*/ 1791 w 10000"/>
                      <a:gd name="connsiteY64" fmla="*/ 228 h 9971"/>
                      <a:gd name="connsiteX65" fmla="*/ 1668 w 10000"/>
                      <a:gd name="connsiteY65" fmla="*/ 242 h 9971"/>
                      <a:gd name="connsiteX66" fmla="*/ 1525 w 10000"/>
                      <a:gd name="connsiteY66" fmla="*/ 285 h 9971"/>
                      <a:gd name="connsiteX67" fmla="*/ 1402 w 10000"/>
                      <a:gd name="connsiteY67" fmla="*/ 328 h 9971"/>
                      <a:gd name="connsiteX68" fmla="*/ 1279 w 10000"/>
                      <a:gd name="connsiteY68" fmla="*/ 414 h 9971"/>
                      <a:gd name="connsiteX69" fmla="*/ 1157 w 10000"/>
                      <a:gd name="connsiteY69" fmla="*/ 500 h 9971"/>
                      <a:gd name="connsiteX70" fmla="*/ 1044 w 10000"/>
                      <a:gd name="connsiteY70" fmla="*/ 614 h 9971"/>
                      <a:gd name="connsiteX71" fmla="*/ 931 w 10000"/>
                      <a:gd name="connsiteY71" fmla="*/ 757 h 9971"/>
                      <a:gd name="connsiteX72" fmla="*/ 809 w 10000"/>
                      <a:gd name="connsiteY72" fmla="*/ 900 h 9971"/>
                      <a:gd name="connsiteX73" fmla="*/ 706 w 10000"/>
                      <a:gd name="connsiteY73" fmla="*/ 1085 h 9971"/>
                      <a:gd name="connsiteX74" fmla="*/ 604 w 10000"/>
                      <a:gd name="connsiteY74" fmla="*/ 1257 h 9971"/>
                      <a:gd name="connsiteX75" fmla="*/ 491 w 10000"/>
                      <a:gd name="connsiteY75" fmla="*/ 1457 h 9971"/>
                      <a:gd name="connsiteX76" fmla="*/ 399 w 10000"/>
                      <a:gd name="connsiteY76" fmla="*/ 1657 h 9971"/>
                      <a:gd name="connsiteX77" fmla="*/ 194 w 10000"/>
                      <a:gd name="connsiteY77" fmla="*/ 2128 h 9971"/>
                      <a:gd name="connsiteX78" fmla="*/ 0 w 10000"/>
                      <a:gd name="connsiteY78" fmla="*/ 2614 h 9971"/>
                      <a:gd name="connsiteX79" fmla="*/ 10 w 10000"/>
                      <a:gd name="connsiteY79" fmla="*/ 942 h 9971"/>
                      <a:gd name="connsiteX80" fmla="*/ 205 w 10000"/>
                      <a:gd name="connsiteY80" fmla="*/ 728 h 9971"/>
                      <a:gd name="connsiteX81" fmla="*/ 399 w 10000"/>
                      <a:gd name="connsiteY81" fmla="*/ 542 h 9971"/>
                      <a:gd name="connsiteX82" fmla="*/ 604 w 10000"/>
                      <a:gd name="connsiteY82" fmla="*/ 357 h 9971"/>
                      <a:gd name="connsiteX83" fmla="*/ 819 w 10000"/>
                      <a:gd name="connsiteY83" fmla="*/ 228 h 9971"/>
                      <a:gd name="connsiteX84" fmla="*/ 1054 w 10000"/>
                      <a:gd name="connsiteY84" fmla="*/ 128 h 9971"/>
                      <a:gd name="connsiteX85" fmla="*/ 1300 w 10000"/>
                      <a:gd name="connsiteY85" fmla="*/ 42 h 9971"/>
                      <a:gd name="connsiteX86" fmla="*/ 1535 w 10000"/>
                      <a:gd name="connsiteY86" fmla="*/ 0 h 9971"/>
                      <a:gd name="connsiteX87" fmla="*/ 2272 w 10000"/>
                      <a:gd name="connsiteY87" fmla="*/ 42 h 9971"/>
                      <a:gd name="connsiteX88" fmla="*/ 2426 w 10000"/>
                      <a:gd name="connsiteY88" fmla="*/ 85 h 9971"/>
                      <a:gd name="connsiteX89" fmla="*/ 2569 w 10000"/>
                      <a:gd name="connsiteY89" fmla="*/ 157 h 9971"/>
                      <a:gd name="connsiteX90" fmla="*/ 2712 w 10000"/>
                      <a:gd name="connsiteY90" fmla="*/ 228 h 9971"/>
                      <a:gd name="connsiteX91" fmla="*/ 2845 w 10000"/>
                      <a:gd name="connsiteY91" fmla="*/ 314 h 9971"/>
                      <a:gd name="connsiteX92" fmla="*/ 2989 w 10000"/>
                      <a:gd name="connsiteY92" fmla="*/ 414 h 9971"/>
                      <a:gd name="connsiteX93" fmla="*/ 3112 w 10000"/>
                      <a:gd name="connsiteY93" fmla="*/ 500 h 9971"/>
                      <a:gd name="connsiteX94" fmla="*/ 3234 w 10000"/>
                      <a:gd name="connsiteY94" fmla="*/ 628 h 9971"/>
                      <a:gd name="connsiteX95" fmla="*/ 3367 w 10000"/>
                      <a:gd name="connsiteY95" fmla="*/ 757 h 9971"/>
                      <a:gd name="connsiteX96" fmla="*/ 3490 w 10000"/>
                      <a:gd name="connsiteY96" fmla="*/ 885 h 9971"/>
                      <a:gd name="connsiteX97" fmla="*/ 3726 w 10000"/>
                      <a:gd name="connsiteY97" fmla="*/ 1171 h 9971"/>
                      <a:gd name="connsiteX98" fmla="*/ 3941 w 10000"/>
                      <a:gd name="connsiteY98" fmla="*/ 1514 h 9971"/>
                      <a:gd name="connsiteX99" fmla="*/ 4145 w 10000"/>
                      <a:gd name="connsiteY99" fmla="*/ 1871 h 9971"/>
                      <a:gd name="connsiteX100" fmla="*/ 4340 w 10000"/>
                      <a:gd name="connsiteY100" fmla="*/ 2257 h 9971"/>
                      <a:gd name="connsiteX101" fmla="*/ 4534 w 10000"/>
                      <a:gd name="connsiteY101" fmla="*/ 2657 h 9971"/>
                      <a:gd name="connsiteX102" fmla="*/ 4708 w 10000"/>
                      <a:gd name="connsiteY102" fmla="*/ 3071 h 9971"/>
                      <a:gd name="connsiteX103" fmla="*/ 4893 w 10000"/>
                      <a:gd name="connsiteY103" fmla="*/ 3500 h 9971"/>
                      <a:gd name="connsiteX104" fmla="*/ 5056 w 10000"/>
                      <a:gd name="connsiteY104" fmla="*/ 3942 h 9971"/>
                      <a:gd name="connsiteX105" fmla="*/ 5363 w 10000"/>
                      <a:gd name="connsiteY105" fmla="*/ 4842 h 9971"/>
                      <a:gd name="connsiteX106" fmla="*/ 5967 w 10000"/>
                      <a:gd name="connsiteY106" fmla="*/ 6628 h 9971"/>
                      <a:gd name="connsiteX107" fmla="*/ 6254 w 10000"/>
                      <a:gd name="connsiteY107" fmla="*/ 7457 h 9971"/>
                      <a:gd name="connsiteX108" fmla="*/ 6407 w 10000"/>
                      <a:gd name="connsiteY108" fmla="*/ 7814 h 9971"/>
                      <a:gd name="connsiteX109" fmla="*/ 6551 w 10000"/>
                      <a:gd name="connsiteY109" fmla="*/ 8185 h 9971"/>
                      <a:gd name="connsiteX110" fmla="*/ 6714 w 10000"/>
                      <a:gd name="connsiteY110" fmla="*/ 8514 h 9971"/>
                      <a:gd name="connsiteX111" fmla="*/ 6868 w 10000"/>
                      <a:gd name="connsiteY111" fmla="*/ 8800 h 9971"/>
                      <a:gd name="connsiteX112" fmla="*/ 7021 w 10000"/>
                      <a:gd name="connsiteY112" fmla="*/ 9071 h 9971"/>
                      <a:gd name="connsiteX113" fmla="*/ 7195 w 10000"/>
                      <a:gd name="connsiteY113" fmla="*/ 9271 h 9971"/>
                      <a:gd name="connsiteX114" fmla="*/ 7288 w 10000"/>
                      <a:gd name="connsiteY114" fmla="*/ 9371 h 9971"/>
                      <a:gd name="connsiteX115" fmla="*/ 7369 w 10000"/>
                      <a:gd name="connsiteY115" fmla="*/ 9471 h 9971"/>
                      <a:gd name="connsiteX116" fmla="*/ 7462 w 10000"/>
                      <a:gd name="connsiteY116" fmla="*/ 9528 h 9971"/>
                      <a:gd name="connsiteX117" fmla="*/ 7554 w 10000"/>
                      <a:gd name="connsiteY117" fmla="*/ 9600 h 9971"/>
                      <a:gd name="connsiteX118" fmla="*/ 7646 w 10000"/>
                      <a:gd name="connsiteY118" fmla="*/ 9642 h 9971"/>
                      <a:gd name="connsiteX119" fmla="*/ 7748 w 10000"/>
                      <a:gd name="connsiteY119" fmla="*/ 9671 h 9971"/>
                      <a:gd name="connsiteX120" fmla="*/ 7851 w 10000"/>
                      <a:gd name="connsiteY120" fmla="*/ 9714 h 9971"/>
                      <a:gd name="connsiteX121" fmla="*/ 7943 w 10000"/>
                      <a:gd name="connsiteY121" fmla="*/ 9714 h 9971"/>
                      <a:gd name="connsiteX0" fmla="*/ 7943 w 10000"/>
                      <a:gd name="connsiteY0" fmla="*/ 9742 h 10000"/>
                      <a:gd name="connsiteX1" fmla="*/ 7943 w 10000"/>
                      <a:gd name="connsiteY1" fmla="*/ 9742 h 10000"/>
                      <a:gd name="connsiteX2" fmla="*/ 8076 w 10000"/>
                      <a:gd name="connsiteY2" fmla="*/ 9742 h 10000"/>
                      <a:gd name="connsiteX3" fmla="*/ 8178 w 10000"/>
                      <a:gd name="connsiteY3" fmla="*/ 9699 h 10000"/>
                      <a:gd name="connsiteX4" fmla="*/ 8291 w 10000"/>
                      <a:gd name="connsiteY4" fmla="*/ 9656 h 10000"/>
                      <a:gd name="connsiteX5" fmla="*/ 8403 w 10000"/>
                      <a:gd name="connsiteY5" fmla="*/ 9613 h 10000"/>
                      <a:gd name="connsiteX6" fmla="*/ 8506 w 10000"/>
                      <a:gd name="connsiteY6" fmla="*/ 9528 h 10000"/>
                      <a:gd name="connsiteX7" fmla="*/ 8608 w 10000"/>
                      <a:gd name="connsiteY7" fmla="*/ 9427 h 10000"/>
                      <a:gd name="connsiteX8" fmla="*/ 8700 w 10000"/>
                      <a:gd name="connsiteY8" fmla="*/ 9341 h 10000"/>
                      <a:gd name="connsiteX9" fmla="*/ 8802 w 10000"/>
                      <a:gd name="connsiteY9" fmla="*/ 9212 h 10000"/>
                      <a:gd name="connsiteX10" fmla="*/ 8915 w 10000"/>
                      <a:gd name="connsiteY10" fmla="*/ 9083 h 10000"/>
                      <a:gd name="connsiteX11" fmla="*/ 9007 w 10000"/>
                      <a:gd name="connsiteY11" fmla="*/ 8940 h 10000"/>
                      <a:gd name="connsiteX12" fmla="*/ 9191 w 10000"/>
                      <a:gd name="connsiteY12" fmla="*/ 8610 h 10000"/>
                      <a:gd name="connsiteX13" fmla="*/ 9376 w 10000"/>
                      <a:gd name="connsiteY13" fmla="*/ 8238 h 10000"/>
                      <a:gd name="connsiteX14" fmla="*/ 9539 w 10000"/>
                      <a:gd name="connsiteY14" fmla="*/ 7837 h 10000"/>
                      <a:gd name="connsiteX15" fmla="*/ 9775 w 10000"/>
                      <a:gd name="connsiteY15" fmla="*/ 8281 h 10000"/>
                      <a:gd name="connsiteX16" fmla="*/ 10000 w 10000"/>
                      <a:gd name="connsiteY16" fmla="*/ 8696 h 10000"/>
                      <a:gd name="connsiteX17" fmla="*/ 9785 w 10000"/>
                      <a:gd name="connsiteY17" fmla="*/ 8983 h 10000"/>
                      <a:gd name="connsiteX18" fmla="*/ 9570 w 10000"/>
                      <a:gd name="connsiteY18" fmla="*/ 9241 h 10000"/>
                      <a:gd name="connsiteX19" fmla="*/ 9324 w 10000"/>
                      <a:gd name="connsiteY19" fmla="*/ 9469 h 10000"/>
                      <a:gd name="connsiteX20" fmla="*/ 9212 w 10000"/>
                      <a:gd name="connsiteY20" fmla="*/ 9556 h 10000"/>
                      <a:gd name="connsiteX21" fmla="*/ 9079 w 10000"/>
                      <a:gd name="connsiteY21" fmla="*/ 9656 h 10000"/>
                      <a:gd name="connsiteX22" fmla="*/ 8946 w 10000"/>
                      <a:gd name="connsiteY22" fmla="*/ 9742 h 10000"/>
                      <a:gd name="connsiteX23" fmla="*/ 8823 w 10000"/>
                      <a:gd name="connsiteY23" fmla="*/ 9799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3 h 10000"/>
                      <a:gd name="connsiteX35" fmla="*/ 7021 w 10000"/>
                      <a:gd name="connsiteY35" fmla="*/ 9756 h 10000"/>
                      <a:gd name="connsiteX36" fmla="*/ 6888 w 10000"/>
                      <a:gd name="connsiteY36" fmla="*/ 9656 h 10000"/>
                      <a:gd name="connsiteX37" fmla="*/ 6745 w 10000"/>
                      <a:gd name="connsiteY37" fmla="*/ 9556 h 10000"/>
                      <a:gd name="connsiteX38" fmla="*/ 6622 w 10000"/>
                      <a:gd name="connsiteY38" fmla="*/ 9469 h 10000"/>
                      <a:gd name="connsiteX39" fmla="*/ 6479 w 10000"/>
                      <a:gd name="connsiteY39" fmla="*/ 9341 h 10000"/>
                      <a:gd name="connsiteX40" fmla="*/ 6366 w 10000"/>
                      <a:gd name="connsiteY40" fmla="*/ 9227 h 10000"/>
                      <a:gd name="connsiteX41" fmla="*/ 6244 w 10000"/>
                      <a:gd name="connsiteY41" fmla="*/ 9083 h 10000"/>
                      <a:gd name="connsiteX42" fmla="*/ 6008 w 10000"/>
                      <a:gd name="connsiteY42" fmla="*/ 8782 h 10000"/>
                      <a:gd name="connsiteX43" fmla="*/ 5793 w 10000"/>
                      <a:gd name="connsiteY43" fmla="*/ 8453 h 10000"/>
                      <a:gd name="connsiteX44" fmla="*/ 5589 w 10000"/>
                      <a:gd name="connsiteY44" fmla="*/ 8094 h 10000"/>
                      <a:gd name="connsiteX45" fmla="*/ 5394 w 10000"/>
                      <a:gd name="connsiteY45" fmla="*/ 7707 h 10000"/>
                      <a:gd name="connsiteX46" fmla="*/ 5200 w 10000"/>
                      <a:gd name="connsiteY46" fmla="*/ 7306 h 10000"/>
                      <a:gd name="connsiteX47" fmla="*/ 5026 w 10000"/>
                      <a:gd name="connsiteY47" fmla="*/ 6891 h 10000"/>
                      <a:gd name="connsiteX48" fmla="*/ 4852 w 10000"/>
                      <a:gd name="connsiteY48" fmla="*/ 6461 h 10000"/>
                      <a:gd name="connsiteX49" fmla="*/ 4688 w 10000"/>
                      <a:gd name="connsiteY49" fmla="*/ 6017 h 10000"/>
                      <a:gd name="connsiteX50" fmla="*/ 4371 w 10000"/>
                      <a:gd name="connsiteY50" fmla="*/ 5115 h 10000"/>
                      <a:gd name="connsiteX51" fmla="*/ 3777 w 10000"/>
                      <a:gd name="connsiteY51" fmla="*/ 3338 h 10000"/>
                      <a:gd name="connsiteX52" fmla="*/ 3644 w 10000"/>
                      <a:gd name="connsiteY52" fmla="*/ 2893 h 10000"/>
                      <a:gd name="connsiteX53" fmla="*/ 3490 w 10000"/>
                      <a:gd name="connsiteY53" fmla="*/ 2492 h 10000"/>
                      <a:gd name="connsiteX54" fmla="*/ 3347 w 10000"/>
                      <a:gd name="connsiteY54" fmla="*/ 2134 h 10000"/>
                      <a:gd name="connsiteX55" fmla="*/ 3193 w 10000"/>
                      <a:gd name="connsiteY55" fmla="*/ 1762 h 10000"/>
                      <a:gd name="connsiteX56" fmla="*/ 3040 w 10000"/>
                      <a:gd name="connsiteY56" fmla="*/ 1432 h 10000"/>
                      <a:gd name="connsiteX57" fmla="*/ 2886 w 10000"/>
                      <a:gd name="connsiteY57" fmla="*/ 1145 h 10000"/>
                      <a:gd name="connsiteX58" fmla="*/ 2723 w 10000"/>
                      <a:gd name="connsiteY58" fmla="*/ 874 h 10000"/>
                      <a:gd name="connsiteX59" fmla="*/ 2559 w 10000"/>
                      <a:gd name="connsiteY59" fmla="*/ 673 h 10000"/>
                      <a:gd name="connsiteX60" fmla="*/ 2467 w 10000"/>
                      <a:gd name="connsiteY60" fmla="*/ 573 h 10000"/>
                      <a:gd name="connsiteX61" fmla="*/ 2375 w 10000"/>
                      <a:gd name="connsiteY61" fmla="*/ 472 h 10000"/>
                      <a:gd name="connsiteX62" fmla="*/ 2282 w 10000"/>
                      <a:gd name="connsiteY62" fmla="*/ 415 h 10000"/>
                      <a:gd name="connsiteX63" fmla="*/ 2190 w 10000"/>
                      <a:gd name="connsiteY63" fmla="*/ 343 h 10000"/>
                      <a:gd name="connsiteX64" fmla="*/ 1668 w 10000"/>
                      <a:gd name="connsiteY64" fmla="*/ 243 h 10000"/>
                      <a:gd name="connsiteX65" fmla="*/ 1525 w 10000"/>
                      <a:gd name="connsiteY65" fmla="*/ 286 h 10000"/>
                      <a:gd name="connsiteX66" fmla="*/ 1402 w 10000"/>
                      <a:gd name="connsiteY66" fmla="*/ 329 h 10000"/>
                      <a:gd name="connsiteX67" fmla="*/ 1279 w 10000"/>
                      <a:gd name="connsiteY67" fmla="*/ 415 h 10000"/>
                      <a:gd name="connsiteX68" fmla="*/ 1157 w 10000"/>
                      <a:gd name="connsiteY68" fmla="*/ 501 h 10000"/>
                      <a:gd name="connsiteX69" fmla="*/ 1044 w 10000"/>
                      <a:gd name="connsiteY69" fmla="*/ 616 h 10000"/>
                      <a:gd name="connsiteX70" fmla="*/ 931 w 10000"/>
                      <a:gd name="connsiteY70" fmla="*/ 759 h 10000"/>
                      <a:gd name="connsiteX71" fmla="*/ 809 w 10000"/>
                      <a:gd name="connsiteY71" fmla="*/ 903 h 10000"/>
                      <a:gd name="connsiteX72" fmla="*/ 706 w 10000"/>
                      <a:gd name="connsiteY72" fmla="*/ 1088 h 10000"/>
                      <a:gd name="connsiteX73" fmla="*/ 604 w 10000"/>
                      <a:gd name="connsiteY73" fmla="*/ 1261 h 10000"/>
                      <a:gd name="connsiteX74" fmla="*/ 491 w 10000"/>
                      <a:gd name="connsiteY74" fmla="*/ 1461 h 10000"/>
                      <a:gd name="connsiteX75" fmla="*/ 399 w 10000"/>
                      <a:gd name="connsiteY75" fmla="*/ 1662 h 10000"/>
                      <a:gd name="connsiteX76" fmla="*/ 194 w 10000"/>
                      <a:gd name="connsiteY76" fmla="*/ 2134 h 10000"/>
                      <a:gd name="connsiteX77" fmla="*/ 0 w 10000"/>
                      <a:gd name="connsiteY77" fmla="*/ 2622 h 10000"/>
                      <a:gd name="connsiteX78" fmla="*/ 10 w 10000"/>
                      <a:gd name="connsiteY78" fmla="*/ 945 h 10000"/>
                      <a:gd name="connsiteX79" fmla="*/ 205 w 10000"/>
                      <a:gd name="connsiteY79" fmla="*/ 730 h 10000"/>
                      <a:gd name="connsiteX80" fmla="*/ 399 w 10000"/>
                      <a:gd name="connsiteY80" fmla="*/ 544 h 10000"/>
                      <a:gd name="connsiteX81" fmla="*/ 604 w 10000"/>
                      <a:gd name="connsiteY81" fmla="*/ 358 h 10000"/>
                      <a:gd name="connsiteX82" fmla="*/ 819 w 10000"/>
                      <a:gd name="connsiteY82" fmla="*/ 229 h 10000"/>
                      <a:gd name="connsiteX83" fmla="*/ 1054 w 10000"/>
                      <a:gd name="connsiteY83" fmla="*/ 128 h 10000"/>
                      <a:gd name="connsiteX84" fmla="*/ 1300 w 10000"/>
                      <a:gd name="connsiteY84" fmla="*/ 42 h 10000"/>
                      <a:gd name="connsiteX85" fmla="*/ 1535 w 10000"/>
                      <a:gd name="connsiteY85" fmla="*/ 0 h 10000"/>
                      <a:gd name="connsiteX86" fmla="*/ 2272 w 10000"/>
                      <a:gd name="connsiteY86" fmla="*/ 42 h 10000"/>
                      <a:gd name="connsiteX87" fmla="*/ 2426 w 10000"/>
                      <a:gd name="connsiteY87" fmla="*/ 85 h 10000"/>
                      <a:gd name="connsiteX88" fmla="*/ 2569 w 10000"/>
                      <a:gd name="connsiteY88" fmla="*/ 157 h 10000"/>
                      <a:gd name="connsiteX89" fmla="*/ 2712 w 10000"/>
                      <a:gd name="connsiteY89" fmla="*/ 229 h 10000"/>
                      <a:gd name="connsiteX90" fmla="*/ 2845 w 10000"/>
                      <a:gd name="connsiteY90" fmla="*/ 315 h 10000"/>
                      <a:gd name="connsiteX91" fmla="*/ 2989 w 10000"/>
                      <a:gd name="connsiteY91" fmla="*/ 415 h 10000"/>
                      <a:gd name="connsiteX92" fmla="*/ 3112 w 10000"/>
                      <a:gd name="connsiteY92" fmla="*/ 501 h 10000"/>
                      <a:gd name="connsiteX93" fmla="*/ 3234 w 10000"/>
                      <a:gd name="connsiteY93" fmla="*/ 630 h 10000"/>
                      <a:gd name="connsiteX94" fmla="*/ 3367 w 10000"/>
                      <a:gd name="connsiteY94" fmla="*/ 759 h 10000"/>
                      <a:gd name="connsiteX95" fmla="*/ 3490 w 10000"/>
                      <a:gd name="connsiteY95" fmla="*/ 888 h 10000"/>
                      <a:gd name="connsiteX96" fmla="*/ 3726 w 10000"/>
                      <a:gd name="connsiteY96" fmla="*/ 1174 h 10000"/>
                      <a:gd name="connsiteX97" fmla="*/ 3941 w 10000"/>
                      <a:gd name="connsiteY97" fmla="*/ 1518 h 10000"/>
                      <a:gd name="connsiteX98" fmla="*/ 4145 w 10000"/>
                      <a:gd name="connsiteY98" fmla="*/ 1876 h 10000"/>
                      <a:gd name="connsiteX99" fmla="*/ 4340 w 10000"/>
                      <a:gd name="connsiteY99" fmla="*/ 2264 h 10000"/>
                      <a:gd name="connsiteX100" fmla="*/ 4534 w 10000"/>
                      <a:gd name="connsiteY100" fmla="*/ 2665 h 10000"/>
                      <a:gd name="connsiteX101" fmla="*/ 4708 w 10000"/>
                      <a:gd name="connsiteY101" fmla="*/ 3080 h 10000"/>
                      <a:gd name="connsiteX102" fmla="*/ 4893 w 10000"/>
                      <a:gd name="connsiteY102" fmla="*/ 3510 h 10000"/>
                      <a:gd name="connsiteX103" fmla="*/ 5056 w 10000"/>
                      <a:gd name="connsiteY103" fmla="*/ 3953 h 10000"/>
                      <a:gd name="connsiteX104" fmla="*/ 5363 w 10000"/>
                      <a:gd name="connsiteY104" fmla="*/ 4856 h 10000"/>
                      <a:gd name="connsiteX105" fmla="*/ 5967 w 10000"/>
                      <a:gd name="connsiteY105" fmla="*/ 6647 h 10000"/>
                      <a:gd name="connsiteX106" fmla="*/ 6254 w 10000"/>
                      <a:gd name="connsiteY106" fmla="*/ 7479 h 10000"/>
                      <a:gd name="connsiteX107" fmla="*/ 6407 w 10000"/>
                      <a:gd name="connsiteY107" fmla="*/ 7837 h 10000"/>
                      <a:gd name="connsiteX108" fmla="*/ 6551 w 10000"/>
                      <a:gd name="connsiteY108" fmla="*/ 8209 h 10000"/>
                      <a:gd name="connsiteX109" fmla="*/ 6714 w 10000"/>
                      <a:gd name="connsiteY109" fmla="*/ 8539 h 10000"/>
                      <a:gd name="connsiteX110" fmla="*/ 6868 w 10000"/>
                      <a:gd name="connsiteY110" fmla="*/ 8826 h 10000"/>
                      <a:gd name="connsiteX111" fmla="*/ 7021 w 10000"/>
                      <a:gd name="connsiteY111" fmla="*/ 9097 h 10000"/>
                      <a:gd name="connsiteX112" fmla="*/ 7195 w 10000"/>
                      <a:gd name="connsiteY112" fmla="*/ 9298 h 10000"/>
                      <a:gd name="connsiteX113" fmla="*/ 7288 w 10000"/>
                      <a:gd name="connsiteY113" fmla="*/ 9398 h 10000"/>
                      <a:gd name="connsiteX114" fmla="*/ 7369 w 10000"/>
                      <a:gd name="connsiteY114" fmla="*/ 9499 h 10000"/>
                      <a:gd name="connsiteX115" fmla="*/ 7462 w 10000"/>
                      <a:gd name="connsiteY115" fmla="*/ 9556 h 10000"/>
                      <a:gd name="connsiteX116" fmla="*/ 7554 w 10000"/>
                      <a:gd name="connsiteY116" fmla="*/ 9628 h 10000"/>
                      <a:gd name="connsiteX117" fmla="*/ 7646 w 10000"/>
                      <a:gd name="connsiteY117" fmla="*/ 9670 h 10000"/>
                      <a:gd name="connsiteX118" fmla="*/ 7748 w 10000"/>
                      <a:gd name="connsiteY118" fmla="*/ 9699 h 10000"/>
                      <a:gd name="connsiteX119" fmla="*/ 7851 w 10000"/>
                      <a:gd name="connsiteY119" fmla="*/ 9742 h 10000"/>
                      <a:gd name="connsiteX120" fmla="*/ 7943 w 10000"/>
                      <a:gd name="connsiteY120" fmla="*/ 9742 h 10000"/>
                      <a:gd name="connsiteX0" fmla="*/ 7943 w 10000"/>
                      <a:gd name="connsiteY0" fmla="*/ 9742 h 10000"/>
                      <a:gd name="connsiteX1" fmla="*/ 7943 w 10000"/>
                      <a:gd name="connsiteY1" fmla="*/ 9742 h 10000"/>
                      <a:gd name="connsiteX2" fmla="*/ 8076 w 10000"/>
                      <a:gd name="connsiteY2" fmla="*/ 9742 h 10000"/>
                      <a:gd name="connsiteX3" fmla="*/ 8178 w 10000"/>
                      <a:gd name="connsiteY3" fmla="*/ 9699 h 10000"/>
                      <a:gd name="connsiteX4" fmla="*/ 8291 w 10000"/>
                      <a:gd name="connsiteY4" fmla="*/ 9656 h 10000"/>
                      <a:gd name="connsiteX5" fmla="*/ 8403 w 10000"/>
                      <a:gd name="connsiteY5" fmla="*/ 9613 h 10000"/>
                      <a:gd name="connsiteX6" fmla="*/ 8506 w 10000"/>
                      <a:gd name="connsiteY6" fmla="*/ 9528 h 10000"/>
                      <a:gd name="connsiteX7" fmla="*/ 8608 w 10000"/>
                      <a:gd name="connsiteY7" fmla="*/ 9427 h 10000"/>
                      <a:gd name="connsiteX8" fmla="*/ 8700 w 10000"/>
                      <a:gd name="connsiteY8" fmla="*/ 9341 h 10000"/>
                      <a:gd name="connsiteX9" fmla="*/ 8802 w 10000"/>
                      <a:gd name="connsiteY9" fmla="*/ 9212 h 10000"/>
                      <a:gd name="connsiteX10" fmla="*/ 8915 w 10000"/>
                      <a:gd name="connsiteY10" fmla="*/ 9083 h 10000"/>
                      <a:gd name="connsiteX11" fmla="*/ 9007 w 10000"/>
                      <a:gd name="connsiteY11" fmla="*/ 8940 h 10000"/>
                      <a:gd name="connsiteX12" fmla="*/ 9191 w 10000"/>
                      <a:gd name="connsiteY12" fmla="*/ 8610 h 10000"/>
                      <a:gd name="connsiteX13" fmla="*/ 9376 w 10000"/>
                      <a:gd name="connsiteY13" fmla="*/ 8238 h 10000"/>
                      <a:gd name="connsiteX14" fmla="*/ 9539 w 10000"/>
                      <a:gd name="connsiteY14" fmla="*/ 7837 h 10000"/>
                      <a:gd name="connsiteX15" fmla="*/ 9775 w 10000"/>
                      <a:gd name="connsiteY15" fmla="*/ 8281 h 10000"/>
                      <a:gd name="connsiteX16" fmla="*/ 10000 w 10000"/>
                      <a:gd name="connsiteY16" fmla="*/ 8696 h 10000"/>
                      <a:gd name="connsiteX17" fmla="*/ 9785 w 10000"/>
                      <a:gd name="connsiteY17" fmla="*/ 8983 h 10000"/>
                      <a:gd name="connsiteX18" fmla="*/ 9570 w 10000"/>
                      <a:gd name="connsiteY18" fmla="*/ 9241 h 10000"/>
                      <a:gd name="connsiteX19" fmla="*/ 9324 w 10000"/>
                      <a:gd name="connsiteY19" fmla="*/ 9469 h 10000"/>
                      <a:gd name="connsiteX20" fmla="*/ 9212 w 10000"/>
                      <a:gd name="connsiteY20" fmla="*/ 9556 h 10000"/>
                      <a:gd name="connsiteX21" fmla="*/ 9079 w 10000"/>
                      <a:gd name="connsiteY21" fmla="*/ 9656 h 10000"/>
                      <a:gd name="connsiteX22" fmla="*/ 8946 w 10000"/>
                      <a:gd name="connsiteY22" fmla="*/ 9742 h 10000"/>
                      <a:gd name="connsiteX23" fmla="*/ 8823 w 10000"/>
                      <a:gd name="connsiteY23" fmla="*/ 9799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3 h 10000"/>
                      <a:gd name="connsiteX35" fmla="*/ 7021 w 10000"/>
                      <a:gd name="connsiteY35" fmla="*/ 9756 h 10000"/>
                      <a:gd name="connsiteX36" fmla="*/ 6888 w 10000"/>
                      <a:gd name="connsiteY36" fmla="*/ 9656 h 10000"/>
                      <a:gd name="connsiteX37" fmla="*/ 6745 w 10000"/>
                      <a:gd name="connsiteY37" fmla="*/ 9556 h 10000"/>
                      <a:gd name="connsiteX38" fmla="*/ 6622 w 10000"/>
                      <a:gd name="connsiteY38" fmla="*/ 9469 h 10000"/>
                      <a:gd name="connsiteX39" fmla="*/ 6479 w 10000"/>
                      <a:gd name="connsiteY39" fmla="*/ 9341 h 10000"/>
                      <a:gd name="connsiteX40" fmla="*/ 6366 w 10000"/>
                      <a:gd name="connsiteY40" fmla="*/ 9227 h 10000"/>
                      <a:gd name="connsiteX41" fmla="*/ 6244 w 10000"/>
                      <a:gd name="connsiteY41" fmla="*/ 9083 h 10000"/>
                      <a:gd name="connsiteX42" fmla="*/ 6008 w 10000"/>
                      <a:gd name="connsiteY42" fmla="*/ 8782 h 10000"/>
                      <a:gd name="connsiteX43" fmla="*/ 5793 w 10000"/>
                      <a:gd name="connsiteY43" fmla="*/ 8453 h 10000"/>
                      <a:gd name="connsiteX44" fmla="*/ 5589 w 10000"/>
                      <a:gd name="connsiteY44" fmla="*/ 8094 h 10000"/>
                      <a:gd name="connsiteX45" fmla="*/ 5394 w 10000"/>
                      <a:gd name="connsiteY45" fmla="*/ 7707 h 10000"/>
                      <a:gd name="connsiteX46" fmla="*/ 5200 w 10000"/>
                      <a:gd name="connsiteY46" fmla="*/ 7306 h 10000"/>
                      <a:gd name="connsiteX47" fmla="*/ 5026 w 10000"/>
                      <a:gd name="connsiteY47" fmla="*/ 6891 h 10000"/>
                      <a:gd name="connsiteX48" fmla="*/ 4852 w 10000"/>
                      <a:gd name="connsiteY48" fmla="*/ 6461 h 10000"/>
                      <a:gd name="connsiteX49" fmla="*/ 4688 w 10000"/>
                      <a:gd name="connsiteY49" fmla="*/ 6017 h 10000"/>
                      <a:gd name="connsiteX50" fmla="*/ 4371 w 10000"/>
                      <a:gd name="connsiteY50" fmla="*/ 5115 h 10000"/>
                      <a:gd name="connsiteX51" fmla="*/ 3777 w 10000"/>
                      <a:gd name="connsiteY51" fmla="*/ 3338 h 10000"/>
                      <a:gd name="connsiteX52" fmla="*/ 3644 w 10000"/>
                      <a:gd name="connsiteY52" fmla="*/ 2893 h 10000"/>
                      <a:gd name="connsiteX53" fmla="*/ 3490 w 10000"/>
                      <a:gd name="connsiteY53" fmla="*/ 2492 h 10000"/>
                      <a:gd name="connsiteX54" fmla="*/ 3347 w 10000"/>
                      <a:gd name="connsiteY54" fmla="*/ 2134 h 10000"/>
                      <a:gd name="connsiteX55" fmla="*/ 3193 w 10000"/>
                      <a:gd name="connsiteY55" fmla="*/ 1762 h 10000"/>
                      <a:gd name="connsiteX56" fmla="*/ 3040 w 10000"/>
                      <a:gd name="connsiteY56" fmla="*/ 1432 h 10000"/>
                      <a:gd name="connsiteX57" fmla="*/ 2886 w 10000"/>
                      <a:gd name="connsiteY57" fmla="*/ 1145 h 10000"/>
                      <a:gd name="connsiteX58" fmla="*/ 2723 w 10000"/>
                      <a:gd name="connsiteY58" fmla="*/ 874 h 10000"/>
                      <a:gd name="connsiteX59" fmla="*/ 2559 w 10000"/>
                      <a:gd name="connsiteY59" fmla="*/ 673 h 10000"/>
                      <a:gd name="connsiteX60" fmla="*/ 2467 w 10000"/>
                      <a:gd name="connsiteY60" fmla="*/ 573 h 10000"/>
                      <a:gd name="connsiteX61" fmla="*/ 2375 w 10000"/>
                      <a:gd name="connsiteY61" fmla="*/ 472 h 10000"/>
                      <a:gd name="connsiteX62" fmla="*/ 2282 w 10000"/>
                      <a:gd name="connsiteY62" fmla="*/ 415 h 10000"/>
                      <a:gd name="connsiteX63" fmla="*/ 2190 w 10000"/>
                      <a:gd name="connsiteY63" fmla="*/ 343 h 10000"/>
                      <a:gd name="connsiteX64" fmla="*/ 1668 w 10000"/>
                      <a:gd name="connsiteY64" fmla="*/ 243 h 10000"/>
                      <a:gd name="connsiteX65" fmla="*/ 1402 w 10000"/>
                      <a:gd name="connsiteY65" fmla="*/ 329 h 10000"/>
                      <a:gd name="connsiteX66" fmla="*/ 1279 w 10000"/>
                      <a:gd name="connsiteY66" fmla="*/ 415 h 10000"/>
                      <a:gd name="connsiteX67" fmla="*/ 1157 w 10000"/>
                      <a:gd name="connsiteY67" fmla="*/ 501 h 10000"/>
                      <a:gd name="connsiteX68" fmla="*/ 1044 w 10000"/>
                      <a:gd name="connsiteY68" fmla="*/ 616 h 10000"/>
                      <a:gd name="connsiteX69" fmla="*/ 931 w 10000"/>
                      <a:gd name="connsiteY69" fmla="*/ 759 h 10000"/>
                      <a:gd name="connsiteX70" fmla="*/ 809 w 10000"/>
                      <a:gd name="connsiteY70" fmla="*/ 903 h 10000"/>
                      <a:gd name="connsiteX71" fmla="*/ 706 w 10000"/>
                      <a:gd name="connsiteY71" fmla="*/ 1088 h 10000"/>
                      <a:gd name="connsiteX72" fmla="*/ 604 w 10000"/>
                      <a:gd name="connsiteY72" fmla="*/ 1261 h 10000"/>
                      <a:gd name="connsiteX73" fmla="*/ 491 w 10000"/>
                      <a:gd name="connsiteY73" fmla="*/ 1461 h 10000"/>
                      <a:gd name="connsiteX74" fmla="*/ 399 w 10000"/>
                      <a:gd name="connsiteY74" fmla="*/ 1662 h 10000"/>
                      <a:gd name="connsiteX75" fmla="*/ 194 w 10000"/>
                      <a:gd name="connsiteY75" fmla="*/ 2134 h 10000"/>
                      <a:gd name="connsiteX76" fmla="*/ 0 w 10000"/>
                      <a:gd name="connsiteY76" fmla="*/ 2622 h 10000"/>
                      <a:gd name="connsiteX77" fmla="*/ 10 w 10000"/>
                      <a:gd name="connsiteY77" fmla="*/ 945 h 10000"/>
                      <a:gd name="connsiteX78" fmla="*/ 205 w 10000"/>
                      <a:gd name="connsiteY78" fmla="*/ 730 h 10000"/>
                      <a:gd name="connsiteX79" fmla="*/ 399 w 10000"/>
                      <a:gd name="connsiteY79" fmla="*/ 544 h 10000"/>
                      <a:gd name="connsiteX80" fmla="*/ 604 w 10000"/>
                      <a:gd name="connsiteY80" fmla="*/ 358 h 10000"/>
                      <a:gd name="connsiteX81" fmla="*/ 819 w 10000"/>
                      <a:gd name="connsiteY81" fmla="*/ 229 h 10000"/>
                      <a:gd name="connsiteX82" fmla="*/ 1054 w 10000"/>
                      <a:gd name="connsiteY82" fmla="*/ 128 h 10000"/>
                      <a:gd name="connsiteX83" fmla="*/ 1300 w 10000"/>
                      <a:gd name="connsiteY83" fmla="*/ 42 h 10000"/>
                      <a:gd name="connsiteX84" fmla="*/ 1535 w 10000"/>
                      <a:gd name="connsiteY84" fmla="*/ 0 h 10000"/>
                      <a:gd name="connsiteX85" fmla="*/ 2272 w 10000"/>
                      <a:gd name="connsiteY85" fmla="*/ 42 h 10000"/>
                      <a:gd name="connsiteX86" fmla="*/ 2426 w 10000"/>
                      <a:gd name="connsiteY86" fmla="*/ 85 h 10000"/>
                      <a:gd name="connsiteX87" fmla="*/ 2569 w 10000"/>
                      <a:gd name="connsiteY87" fmla="*/ 157 h 10000"/>
                      <a:gd name="connsiteX88" fmla="*/ 2712 w 10000"/>
                      <a:gd name="connsiteY88" fmla="*/ 229 h 10000"/>
                      <a:gd name="connsiteX89" fmla="*/ 2845 w 10000"/>
                      <a:gd name="connsiteY89" fmla="*/ 315 h 10000"/>
                      <a:gd name="connsiteX90" fmla="*/ 2989 w 10000"/>
                      <a:gd name="connsiteY90" fmla="*/ 415 h 10000"/>
                      <a:gd name="connsiteX91" fmla="*/ 3112 w 10000"/>
                      <a:gd name="connsiteY91" fmla="*/ 501 h 10000"/>
                      <a:gd name="connsiteX92" fmla="*/ 3234 w 10000"/>
                      <a:gd name="connsiteY92" fmla="*/ 630 h 10000"/>
                      <a:gd name="connsiteX93" fmla="*/ 3367 w 10000"/>
                      <a:gd name="connsiteY93" fmla="*/ 759 h 10000"/>
                      <a:gd name="connsiteX94" fmla="*/ 3490 w 10000"/>
                      <a:gd name="connsiteY94" fmla="*/ 888 h 10000"/>
                      <a:gd name="connsiteX95" fmla="*/ 3726 w 10000"/>
                      <a:gd name="connsiteY95" fmla="*/ 1174 h 10000"/>
                      <a:gd name="connsiteX96" fmla="*/ 3941 w 10000"/>
                      <a:gd name="connsiteY96" fmla="*/ 1518 h 10000"/>
                      <a:gd name="connsiteX97" fmla="*/ 4145 w 10000"/>
                      <a:gd name="connsiteY97" fmla="*/ 1876 h 10000"/>
                      <a:gd name="connsiteX98" fmla="*/ 4340 w 10000"/>
                      <a:gd name="connsiteY98" fmla="*/ 2264 h 10000"/>
                      <a:gd name="connsiteX99" fmla="*/ 4534 w 10000"/>
                      <a:gd name="connsiteY99" fmla="*/ 2665 h 10000"/>
                      <a:gd name="connsiteX100" fmla="*/ 4708 w 10000"/>
                      <a:gd name="connsiteY100" fmla="*/ 3080 h 10000"/>
                      <a:gd name="connsiteX101" fmla="*/ 4893 w 10000"/>
                      <a:gd name="connsiteY101" fmla="*/ 3510 h 10000"/>
                      <a:gd name="connsiteX102" fmla="*/ 5056 w 10000"/>
                      <a:gd name="connsiteY102" fmla="*/ 3953 h 10000"/>
                      <a:gd name="connsiteX103" fmla="*/ 5363 w 10000"/>
                      <a:gd name="connsiteY103" fmla="*/ 4856 h 10000"/>
                      <a:gd name="connsiteX104" fmla="*/ 5967 w 10000"/>
                      <a:gd name="connsiteY104" fmla="*/ 6647 h 10000"/>
                      <a:gd name="connsiteX105" fmla="*/ 6254 w 10000"/>
                      <a:gd name="connsiteY105" fmla="*/ 7479 h 10000"/>
                      <a:gd name="connsiteX106" fmla="*/ 6407 w 10000"/>
                      <a:gd name="connsiteY106" fmla="*/ 7837 h 10000"/>
                      <a:gd name="connsiteX107" fmla="*/ 6551 w 10000"/>
                      <a:gd name="connsiteY107" fmla="*/ 8209 h 10000"/>
                      <a:gd name="connsiteX108" fmla="*/ 6714 w 10000"/>
                      <a:gd name="connsiteY108" fmla="*/ 8539 h 10000"/>
                      <a:gd name="connsiteX109" fmla="*/ 6868 w 10000"/>
                      <a:gd name="connsiteY109" fmla="*/ 8826 h 10000"/>
                      <a:gd name="connsiteX110" fmla="*/ 7021 w 10000"/>
                      <a:gd name="connsiteY110" fmla="*/ 9097 h 10000"/>
                      <a:gd name="connsiteX111" fmla="*/ 7195 w 10000"/>
                      <a:gd name="connsiteY111" fmla="*/ 9298 h 10000"/>
                      <a:gd name="connsiteX112" fmla="*/ 7288 w 10000"/>
                      <a:gd name="connsiteY112" fmla="*/ 9398 h 10000"/>
                      <a:gd name="connsiteX113" fmla="*/ 7369 w 10000"/>
                      <a:gd name="connsiteY113" fmla="*/ 9499 h 10000"/>
                      <a:gd name="connsiteX114" fmla="*/ 7462 w 10000"/>
                      <a:gd name="connsiteY114" fmla="*/ 9556 h 10000"/>
                      <a:gd name="connsiteX115" fmla="*/ 7554 w 10000"/>
                      <a:gd name="connsiteY115" fmla="*/ 9628 h 10000"/>
                      <a:gd name="connsiteX116" fmla="*/ 7646 w 10000"/>
                      <a:gd name="connsiteY116" fmla="*/ 9670 h 10000"/>
                      <a:gd name="connsiteX117" fmla="*/ 7748 w 10000"/>
                      <a:gd name="connsiteY117" fmla="*/ 9699 h 10000"/>
                      <a:gd name="connsiteX118" fmla="*/ 7851 w 10000"/>
                      <a:gd name="connsiteY118" fmla="*/ 9742 h 10000"/>
                      <a:gd name="connsiteX119" fmla="*/ 7943 w 10000"/>
                      <a:gd name="connsiteY119" fmla="*/ 9742 h 10000"/>
                      <a:gd name="connsiteX0" fmla="*/ 7943 w 10000"/>
                      <a:gd name="connsiteY0" fmla="*/ 9742 h 10000"/>
                      <a:gd name="connsiteX1" fmla="*/ 7943 w 10000"/>
                      <a:gd name="connsiteY1" fmla="*/ 9742 h 10000"/>
                      <a:gd name="connsiteX2" fmla="*/ 8076 w 10000"/>
                      <a:gd name="connsiteY2" fmla="*/ 9742 h 10000"/>
                      <a:gd name="connsiteX3" fmla="*/ 8178 w 10000"/>
                      <a:gd name="connsiteY3" fmla="*/ 9699 h 10000"/>
                      <a:gd name="connsiteX4" fmla="*/ 8291 w 10000"/>
                      <a:gd name="connsiteY4" fmla="*/ 9656 h 10000"/>
                      <a:gd name="connsiteX5" fmla="*/ 8403 w 10000"/>
                      <a:gd name="connsiteY5" fmla="*/ 9613 h 10000"/>
                      <a:gd name="connsiteX6" fmla="*/ 8506 w 10000"/>
                      <a:gd name="connsiteY6" fmla="*/ 9528 h 10000"/>
                      <a:gd name="connsiteX7" fmla="*/ 8608 w 10000"/>
                      <a:gd name="connsiteY7" fmla="*/ 9427 h 10000"/>
                      <a:gd name="connsiteX8" fmla="*/ 8700 w 10000"/>
                      <a:gd name="connsiteY8" fmla="*/ 9341 h 10000"/>
                      <a:gd name="connsiteX9" fmla="*/ 8802 w 10000"/>
                      <a:gd name="connsiteY9" fmla="*/ 9212 h 10000"/>
                      <a:gd name="connsiteX10" fmla="*/ 8915 w 10000"/>
                      <a:gd name="connsiteY10" fmla="*/ 9083 h 10000"/>
                      <a:gd name="connsiteX11" fmla="*/ 9007 w 10000"/>
                      <a:gd name="connsiteY11" fmla="*/ 8940 h 10000"/>
                      <a:gd name="connsiteX12" fmla="*/ 9191 w 10000"/>
                      <a:gd name="connsiteY12" fmla="*/ 8610 h 10000"/>
                      <a:gd name="connsiteX13" fmla="*/ 9376 w 10000"/>
                      <a:gd name="connsiteY13" fmla="*/ 8238 h 10000"/>
                      <a:gd name="connsiteX14" fmla="*/ 9539 w 10000"/>
                      <a:gd name="connsiteY14" fmla="*/ 7837 h 10000"/>
                      <a:gd name="connsiteX15" fmla="*/ 9775 w 10000"/>
                      <a:gd name="connsiteY15" fmla="*/ 8281 h 10000"/>
                      <a:gd name="connsiteX16" fmla="*/ 10000 w 10000"/>
                      <a:gd name="connsiteY16" fmla="*/ 8696 h 10000"/>
                      <a:gd name="connsiteX17" fmla="*/ 9785 w 10000"/>
                      <a:gd name="connsiteY17" fmla="*/ 8983 h 10000"/>
                      <a:gd name="connsiteX18" fmla="*/ 9570 w 10000"/>
                      <a:gd name="connsiteY18" fmla="*/ 9241 h 10000"/>
                      <a:gd name="connsiteX19" fmla="*/ 9324 w 10000"/>
                      <a:gd name="connsiteY19" fmla="*/ 9469 h 10000"/>
                      <a:gd name="connsiteX20" fmla="*/ 9212 w 10000"/>
                      <a:gd name="connsiteY20" fmla="*/ 9556 h 10000"/>
                      <a:gd name="connsiteX21" fmla="*/ 9079 w 10000"/>
                      <a:gd name="connsiteY21" fmla="*/ 9656 h 10000"/>
                      <a:gd name="connsiteX22" fmla="*/ 8946 w 10000"/>
                      <a:gd name="connsiteY22" fmla="*/ 9742 h 10000"/>
                      <a:gd name="connsiteX23" fmla="*/ 8823 w 10000"/>
                      <a:gd name="connsiteY23" fmla="*/ 9799 h 10000"/>
                      <a:gd name="connsiteX24" fmla="*/ 8680 w 10000"/>
                      <a:gd name="connsiteY24" fmla="*/ 9871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3 h 10000"/>
                      <a:gd name="connsiteX35" fmla="*/ 7021 w 10000"/>
                      <a:gd name="connsiteY35" fmla="*/ 9756 h 10000"/>
                      <a:gd name="connsiteX36" fmla="*/ 6888 w 10000"/>
                      <a:gd name="connsiteY36" fmla="*/ 9656 h 10000"/>
                      <a:gd name="connsiteX37" fmla="*/ 6745 w 10000"/>
                      <a:gd name="connsiteY37" fmla="*/ 9556 h 10000"/>
                      <a:gd name="connsiteX38" fmla="*/ 6622 w 10000"/>
                      <a:gd name="connsiteY38" fmla="*/ 9469 h 10000"/>
                      <a:gd name="connsiteX39" fmla="*/ 6479 w 10000"/>
                      <a:gd name="connsiteY39" fmla="*/ 9341 h 10000"/>
                      <a:gd name="connsiteX40" fmla="*/ 6366 w 10000"/>
                      <a:gd name="connsiteY40" fmla="*/ 9227 h 10000"/>
                      <a:gd name="connsiteX41" fmla="*/ 6244 w 10000"/>
                      <a:gd name="connsiteY41" fmla="*/ 9083 h 10000"/>
                      <a:gd name="connsiteX42" fmla="*/ 6008 w 10000"/>
                      <a:gd name="connsiteY42" fmla="*/ 8782 h 10000"/>
                      <a:gd name="connsiteX43" fmla="*/ 5793 w 10000"/>
                      <a:gd name="connsiteY43" fmla="*/ 8453 h 10000"/>
                      <a:gd name="connsiteX44" fmla="*/ 5589 w 10000"/>
                      <a:gd name="connsiteY44" fmla="*/ 8094 h 10000"/>
                      <a:gd name="connsiteX45" fmla="*/ 5394 w 10000"/>
                      <a:gd name="connsiteY45" fmla="*/ 7707 h 10000"/>
                      <a:gd name="connsiteX46" fmla="*/ 5200 w 10000"/>
                      <a:gd name="connsiteY46" fmla="*/ 7306 h 10000"/>
                      <a:gd name="connsiteX47" fmla="*/ 5026 w 10000"/>
                      <a:gd name="connsiteY47" fmla="*/ 6891 h 10000"/>
                      <a:gd name="connsiteX48" fmla="*/ 4852 w 10000"/>
                      <a:gd name="connsiteY48" fmla="*/ 6461 h 10000"/>
                      <a:gd name="connsiteX49" fmla="*/ 4688 w 10000"/>
                      <a:gd name="connsiteY49" fmla="*/ 6017 h 10000"/>
                      <a:gd name="connsiteX50" fmla="*/ 4371 w 10000"/>
                      <a:gd name="connsiteY50" fmla="*/ 5115 h 10000"/>
                      <a:gd name="connsiteX51" fmla="*/ 3777 w 10000"/>
                      <a:gd name="connsiteY51" fmla="*/ 3338 h 10000"/>
                      <a:gd name="connsiteX52" fmla="*/ 3644 w 10000"/>
                      <a:gd name="connsiteY52" fmla="*/ 2893 h 10000"/>
                      <a:gd name="connsiteX53" fmla="*/ 3490 w 10000"/>
                      <a:gd name="connsiteY53" fmla="*/ 2492 h 10000"/>
                      <a:gd name="connsiteX54" fmla="*/ 3347 w 10000"/>
                      <a:gd name="connsiteY54" fmla="*/ 2134 h 10000"/>
                      <a:gd name="connsiteX55" fmla="*/ 3193 w 10000"/>
                      <a:gd name="connsiteY55" fmla="*/ 1762 h 10000"/>
                      <a:gd name="connsiteX56" fmla="*/ 3040 w 10000"/>
                      <a:gd name="connsiteY56" fmla="*/ 1432 h 10000"/>
                      <a:gd name="connsiteX57" fmla="*/ 2886 w 10000"/>
                      <a:gd name="connsiteY57" fmla="*/ 1145 h 10000"/>
                      <a:gd name="connsiteX58" fmla="*/ 2723 w 10000"/>
                      <a:gd name="connsiteY58" fmla="*/ 874 h 10000"/>
                      <a:gd name="connsiteX59" fmla="*/ 2559 w 10000"/>
                      <a:gd name="connsiteY59" fmla="*/ 673 h 10000"/>
                      <a:gd name="connsiteX60" fmla="*/ 2467 w 10000"/>
                      <a:gd name="connsiteY60" fmla="*/ 573 h 10000"/>
                      <a:gd name="connsiteX61" fmla="*/ 2375 w 10000"/>
                      <a:gd name="connsiteY61" fmla="*/ 472 h 10000"/>
                      <a:gd name="connsiteX62" fmla="*/ 2282 w 10000"/>
                      <a:gd name="connsiteY62" fmla="*/ 415 h 10000"/>
                      <a:gd name="connsiteX63" fmla="*/ 2190 w 10000"/>
                      <a:gd name="connsiteY63" fmla="*/ 343 h 10000"/>
                      <a:gd name="connsiteX64" fmla="*/ 1402 w 10000"/>
                      <a:gd name="connsiteY64" fmla="*/ 329 h 10000"/>
                      <a:gd name="connsiteX65" fmla="*/ 1279 w 10000"/>
                      <a:gd name="connsiteY65" fmla="*/ 415 h 10000"/>
                      <a:gd name="connsiteX66" fmla="*/ 1157 w 10000"/>
                      <a:gd name="connsiteY66" fmla="*/ 501 h 10000"/>
                      <a:gd name="connsiteX67" fmla="*/ 1044 w 10000"/>
                      <a:gd name="connsiteY67" fmla="*/ 616 h 10000"/>
                      <a:gd name="connsiteX68" fmla="*/ 931 w 10000"/>
                      <a:gd name="connsiteY68" fmla="*/ 759 h 10000"/>
                      <a:gd name="connsiteX69" fmla="*/ 809 w 10000"/>
                      <a:gd name="connsiteY69" fmla="*/ 903 h 10000"/>
                      <a:gd name="connsiteX70" fmla="*/ 706 w 10000"/>
                      <a:gd name="connsiteY70" fmla="*/ 1088 h 10000"/>
                      <a:gd name="connsiteX71" fmla="*/ 604 w 10000"/>
                      <a:gd name="connsiteY71" fmla="*/ 1261 h 10000"/>
                      <a:gd name="connsiteX72" fmla="*/ 491 w 10000"/>
                      <a:gd name="connsiteY72" fmla="*/ 1461 h 10000"/>
                      <a:gd name="connsiteX73" fmla="*/ 399 w 10000"/>
                      <a:gd name="connsiteY73" fmla="*/ 1662 h 10000"/>
                      <a:gd name="connsiteX74" fmla="*/ 194 w 10000"/>
                      <a:gd name="connsiteY74" fmla="*/ 2134 h 10000"/>
                      <a:gd name="connsiteX75" fmla="*/ 0 w 10000"/>
                      <a:gd name="connsiteY75" fmla="*/ 2622 h 10000"/>
                      <a:gd name="connsiteX76" fmla="*/ 10 w 10000"/>
                      <a:gd name="connsiteY76" fmla="*/ 945 h 10000"/>
                      <a:gd name="connsiteX77" fmla="*/ 205 w 10000"/>
                      <a:gd name="connsiteY77" fmla="*/ 730 h 10000"/>
                      <a:gd name="connsiteX78" fmla="*/ 399 w 10000"/>
                      <a:gd name="connsiteY78" fmla="*/ 544 h 10000"/>
                      <a:gd name="connsiteX79" fmla="*/ 604 w 10000"/>
                      <a:gd name="connsiteY79" fmla="*/ 358 h 10000"/>
                      <a:gd name="connsiteX80" fmla="*/ 819 w 10000"/>
                      <a:gd name="connsiteY80" fmla="*/ 229 h 10000"/>
                      <a:gd name="connsiteX81" fmla="*/ 1054 w 10000"/>
                      <a:gd name="connsiteY81" fmla="*/ 128 h 10000"/>
                      <a:gd name="connsiteX82" fmla="*/ 1300 w 10000"/>
                      <a:gd name="connsiteY82" fmla="*/ 42 h 10000"/>
                      <a:gd name="connsiteX83" fmla="*/ 1535 w 10000"/>
                      <a:gd name="connsiteY83" fmla="*/ 0 h 10000"/>
                      <a:gd name="connsiteX84" fmla="*/ 2272 w 10000"/>
                      <a:gd name="connsiteY84" fmla="*/ 42 h 10000"/>
                      <a:gd name="connsiteX85" fmla="*/ 2426 w 10000"/>
                      <a:gd name="connsiteY85" fmla="*/ 85 h 10000"/>
                      <a:gd name="connsiteX86" fmla="*/ 2569 w 10000"/>
                      <a:gd name="connsiteY86" fmla="*/ 157 h 10000"/>
                      <a:gd name="connsiteX87" fmla="*/ 2712 w 10000"/>
                      <a:gd name="connsiteY87" fmla="*/ 229 h 10000"/>
                      <a:gd name="connsiteX88" fmla="*/ 2845 w 10000"/>
                      <a:gd name="connsiteY88" fmla="*/ 315 h 10000"/>
                      <a:gd name="connsiteX89" fmla="*/ 2989 w 10000"/>
                      <a:gd name="connsiteY89" fmla="*/ 415 h 10000"/>
                      <a:gd name="connsiteX90" fmla="*/ 3112 w 10000"/>
                      <a:gd name="connsiteY90" fmla="*/ 501 h 10000"/>
                      <a:gd name="connsiteX91" fmla="*/ 3234 w 10000"/>
                      <a:gd name="connsiteY91" fmla="*/ 630 h 10000"/>
                      <a:gd name="connsiteX92" fmla="*/ 3367 w 10000"/>
                      <a:gd name="connsiteY92" fmla="*/ 759 h 10000"/>
                      <a:gd name="connsiteX93" fmla="*/ 3490 w 10000"/>
                      <a:gd name="connsiteY93" fmla="*/ 888 h 10000"/>
                      <a:gd name="connsiteX94" fmla="*/ 3726 w 10000"/>
                      <a:gd name="connsiteY94" fmla="*/ 1174 h 10000"/>
                      <a:gd name="connsiteX95" fmla="*/ 3941 w 10000"/>
                      <a:gd name="connsiteY95" fmla="*/ 1518 h 10000"/>
                      <a:gd name="connsiteX96" fmla="*/ 4145 w 10000"/>
                      <a:gd name="connsiteY96" fmla="*/ 1876 h 10000"/>
                      <a:gd name="connsiteX97" fmla="*/ 4340 w 10000"/>
                      <a:gd name="connsiteY97" fmla="*/ 2264 h 10000"/>
                      <a:gd name="connsiteX98" fmla="*/ 4534 w 10000"/>
                      <a:gd name="connsiteY98" fmla="*/ 2665 h 10000"/>
                      <a:gd name="connsiteX99" fmla="*/ 4708 w 10000"/>
                      <a:gd name="connsiteY99" fmla="*/ 3080 h 10000"/>
                      <a:gd name="connsiteX100" fmla="*/ 4893 w 10000"/>
                      <a:gd name="connsiteY100" fmla="*/ 3510 h 10000"/>
                      <a:gd name="connsiteX101" fmla="*/ 5056 w 10000"/>
                      <a:gd name="connsiteY101" fmla="*/ 3953 h 10000"/>
                      <a:gd name="connsiteX102" fmla="*/ 5363 w 10000"/>
                      <a:gd name="connsiteY102" fmla="*/ 4856 h 10000"/>
                      <a:gd name="connsiteX103" fmla="*/ 5967 w 10000"/>
                      <a:gd name="connsiteY103" fmla="*/ 6647 h 10000"/>
                      <a:gd name="connsiteX104" fmla="*/ 6254 w 10000"/>
                      <a:gd name="connsiteY104" fmla="*/ 7479 h 10000"/>
                      <a:gd name="connsiteX105" fmla="*/ 6407 w 10000"/>
                      <a:gd name="connsiteY105" fmla="*/ 7837 h 10000"/>
                      <a:gd name="connsiteX106" fmla="*/ 6551 w 10000"/>
                      <a:gd name="connsiteY106" fmla="*/ 8209 h 10000"/>
                      <a:gd name="connsiteX107" fmla="*/ 6714 w 10000"/>
                      <a:gd name="connsiteY107" fmla="*/ 8539 h 10000"/>
                      <a:gd name="connsiteX108" fmla="*/ 6868 w 10000"/>
                      <a:gd name="connsiteY108" fmla="*/ 8826 h 10000"/>
                      <a:gd name="connsiteX109" fmla="*/ 7021 w 10000"/>
                      <a:gd name="connsiteY109" fmla="*/ 9097 h 10000"/>
                      <a:gd name="connsiteX110" fmla="*/ 7195 w 10000"/>
                      <a:gd name="connsiteY110" fmla="*/ 9298 h 10000"/>
                      <a:gd name="connsiteX111" fmla="*/ 7288 w 10000"/>
                      <a:gd name="connsiteY111" fmla="*/ 9398 h 10000"/>
                      <a:gd name="connsiteX112" fmla="*/ 7369 w 10000"/>
                      <a:gd name="connsiteY112" fmla="*/ 9499 h 10000"/>
                      <a:gd name="connsiteX113" fmla="*/ 7462 w 10000"/>
                      <a:gd name="connsiteY113" fmla="*/ 9556 h 10000"/>
                      <a:gd name="connsiteX114" fmla="*/ 7554 w 10000"/>
                      <a:gd name="connsiteY114" fmla="*/ 9628 h 10000"/>
                      <a:gd name="connsiteX115" fmla="*/ 7646 w 10000"/>
                      <a:gd name="connsiteY115" fmla="*/ 9670 h 10000"/>
                      <a:gd name="connsiteX116" fmla="*/ 7748 w 10000"/>
                      <a:gd name="connsiteY116" fmla="*/ 9699 h 10000"/>
                      <a:gd name="connsiteX117" fmla="*/ 7851 w 10000"/>
                      <a:gd name="connsiteY117" fmla="*/ 9742 h 10000"/>
                      <a:gd name="connsiteX118" fmla="*/ 7943 w 10000"/>
                      <a:gd name="connsiteY118" fmla="*/ 9742 h 10000"/>
                      <a:gd name="connsiteX0" fmla="*/ 7943 w 10000"/>
                      <a:gd name="connsiteY0" fmla="*/ 9700 h 9958"/>
                      <a:gd name="connsiteX1" fmla="*/ 7943 w 10000"/>
                      <a:gd name="connsiteY1" fmla="*/ 9700 h 9958"/>
                      <a:gd name="connsiteX2" fmla="*/ 8076 w 10000"/>
                      <a:gd name="connsiteY2" fmla="*/ 9700 h 9958"/>
                      <a:gd name="connsiteX3" fmla="*/ 8178 w 10000"/>
                      <a:gd name="connsiteY3" fmla="*/ 9657 h 9958"/>
                      <a:gd name="connsiteX4" fmla="*/ 8291 w 10000"/>
                      <a:gd name="connsiteY4" fmla="*/ 9614 h 9958"/>
                      <a:gd name="connsiteX5" fmla="*/ 8403 w 10000"/>
                      <a:gd name="connsiteY5" fmla="*/ 9571 h 9958"/>
                      <a:gd name="connsiteX6" fmla="*/ 8506 w 10000"/>
                      <a:gd name="connsiteY6" fmla="*/ 9486 h 9958"/>
                      <a:gd name="connsiteX7" fmla="*/ 8608 w 10000"/>
                      <a:gd name="connsiteY7" fmla="*/ 9385 h 9958"/>
                      <a:gd name="connsiteX8" fmla="*/ 8700 w 10000"/>
                      <a:gd name="connsiteY8" fmla="*/ 9299 h 9958"/>
                      <a:gd name="connsiteX9" fmla="*/ 8802 w 10000"/>
                      <a:gd name="connsiteY9" fmla="*/ 9170 h 9958"/>
                      <a:gd name="connsiteX10" fmla="*/ 8915 w 10000"/>
                      <a:gd name="connsiteY10" fmla="*/ 9041 h 9958"/>
                      <a:gd name="connsiteX11" fmla="*/ 9007 w 10000"/>
                      <a:gd name="connsiteY11" fmla="*/ 8898 h 9958"/>
                      <a:gd name="connsiteX12" fmla="*/ 9191 w 10000"/>
                      <a:gd name="connsiteY12" fmla="*/ 8568 h 9958"/>
                      <a:gd name="connsiteX13" fmla="*/ 9376 w 10000"/>
                      <a:gd name="connsiteY13" fmla="*/ 8196 h 9958"/>
                      <a:gd name="connsiteX14" fmla="*/ 9539 w 10000"/>
                      <a:gd name="connsiteY14" fmla="*/ 7795 h 9958"/>
                      <a:gd name="connsiteX15" fmla="*/ 9775 w 10000"/>
                      <a:gd name="connsiteY15" fmla="*/ 8239 h 9958"/>
                      <a:gd name="connsiteX16" fmla="*/ 10000 w 10000"/>
                      <a:gd name="connsiteY16" fmla="*/ 8654 h 9958"/>
                      <a:gd name="connsiteX17" fmla="*/ 9785 w 10000"/>
                      <a:gd name="connsiteY17" fmla="*/ 8941 h 9958"/>
                      <a:gd name="connsiteX18" fmla="*/ 9570 w 10000"/>
                      <a:gd name="connsiteY18" fmla="*/ 9199 h 9958"/>
                      <a:gd name="connsiteX19" fmla="*/ 9324 w 10000"/>
                      <a:gd name="connsiteY19" fmla="*/ 9427 h 9958"/>
                      <a:gd name="connsiteX20" fmla="*/ 9212 w 10000"/>
                      <a:gd name="connsiteY20" fmla="*/ 9514 h 9958"/>
                      <a:gd name="connsiteX21" fmla="*/ 9079 w 10000"/>
                      <a:gd name="connsiteY21" fmla="*/ 9614 h 9958"/>
                      <a:gd name="connsiteX22" fmla="*/ 8946 w 10000"/>
                      <a:gd name="connsiteY22" fmla="*/ 9700 h 9958"/>
                      <a:gd name="connsiteX23" fmla="*/ 8823 w 10000"/>
                      <a:gd name="connsiteY23" fmla="*/ 9757 h 9958"/>
                      <a:gd name="connsiteX24" fmla="*/ 8680 w 10000"/>
                      <a:gd name="connsiteY24" fmla="*/ 9829 h 9958"/>
                      <a:gd name="connsiteX25" fmla="*/ 8547 w 10000"/>
                      <a:gd name="connsiteY25" fmla="*/ 9872 h 9958"/>
                      <a:gd name="connsiteX26" fmla="*/ 8403 w 10000"/>
                      <a:gd name="connsiteY26" fmla="*/ 9901 h 9958"/>
                      <a:gd name="connsiteX27" fmla="*/ 8260 w 10000"/>
                      <a:gd name="connsiteY27" fmla="*/ 9929 h 9958"/>
                      <a:gd name="connsiteX28" fmla="*/ 8106 w 10000"/>
                      <a:gd name="connsiteY28" fmla="*/ 9958 h 9958"/>
                      <a:gd name="connsiteX29" fmla="*/ 7943 w 10000"/>
                      <a:gd name="connsiteY29" fmla="*/ 9958 h 9958"/>
                      <a:gd name="connsiteX30" fmla="*/ 7779 w 10000"/>
                      <a:gd name="connsiteY30" fmla="*/ 9958 h 9958"/>
                      <a:gd name="connsiteX31" fmla="*/ 7625 w 10000"/>
                      <a:gd name="connsiteY31" fmla="*/ 9915 h 9958"/>
                      <a:gd name="connsiteX32" fmla="*/ 7462 w 10000"/>
                      <a:gd name="connsiteY32" fmla="*/ 9887 h 9958"/>
                      <a:gd name="connsiteX33" fmla="*/ 7308 w 10000"/>
                      <a:gd name="connsiteY33" fmla="*/ 9844 h 9958"/>
                      <a:gd name="connsiteX34" fmla="*/ 7165 w 10000"/>
                      <a:gd name="connsiteY34" fmla="*/ 9771 h 9958"/>
                      <a:gd name="connsiteX35" fmla="*/ 7021 w 10000"/>
                      <a:gd name="connsiteY35" fmla="*/ 9714 h 9958"/>
                      <a:gd name="connsiteX36" fmla="*/ 6888 w 10000"/>
                      <a:gd name="connsiteY36" fmla="*/ 9614 h 9958"/>
                      <a:gd name="connsiteX37" fmla="*/ 6745 w 10000"/>
                      <a:gd name="connsiteY37" fmla="*/ 9514 h 9958"/>
                      <a:gd name="connsiteX38" fmla="*/ 6622 w 10000"/>
                      <a:gd name="connsiteY38" fmla="*/ 9427 h 9958"/>
                      <a:gd name="connsiteX39" fmla="*/ 6479 w 10000"/>
                      <a:gd name="connsiteY39" fmla="*/ 9299 h 9958"/>
                      <a:gd name="connsiteX40" fmla="*/ 6366 w 10000"/>
                      <a:gd name="connsiteY40" fmla="*/ 9185 h 9958"/>
                      <a:gd name="connsiteX41" fmla="*/ 6244 w 10000"/>
                      <a:gd name="connsiteY41" fmla="*/ 9041 h 9958"/>
                      <a:gd name="connsiteX42" fmla="*/ 6008 w 10000"/>
                      <a:gd name="connsiteY42" fmla="*/ 8740 h 9958"/>
                      <a:gd name="connsiteX43" fmla="*/ 5793 w 10000"/>
                      <a:gd name="connsiteY43" fmla="*/ 8411 h 9958"/>
                      <a:gd name="connsiteX44" fmla="*/ 5589 w 10000"/>
                      <a:gd name="connsiteY44" fmla="*/ 8052 h 9958"/>
                      <a:gd name="connsiteX45" fmla="*/ 5394 w 10000"/>
                      <a:gd name="connsiteY45" fmla="*/ 7665 h 9958"/>
                      <a:gd name="connsiteX46" fmla="*/ 5200 w 10000"/>
                      <a:gd name="connsiteY46" fmla="*/ 7264 h 9958"/>
                      <a:gd name="connsiteX47" fmla="*/ 5026 w 10000"/>
                      <a:gd name="connsiteY47" fmla="*/ 6849 h 9958"/>
                      <a:gd name="connsiteX48" fmla="*/ 4852 w 10000"/>
                      <a:gd name="connsiteY48" fmla="*/ 6419 h 9958"/>
                      <a:gd name="connsiteX49" fmla="*/ 4688 w 10000"/>
                      <a:gd name="connsiteY49" fmla="*/ 5975 h 9958"/>
                      <a:gd name="connsiteX50" fmla="*/ 4371 w 10000"/>
                      <a:gd name="connsiteY50" fmla="*/ 5073 h 9958"/>
                      <a:gd name="connsiteX51" fmla="*/ 3777 w 10000"/>
                      <a:gd name="connsiteY51" fmla="*/ 3296 h 9958"/>
                      <a:gd name="connsiteX52" fmla="*/ 3644 w 10000"/>
                      <a:gd name="connsiteY52" fmla="*/ 2851 h 9958"/>
                      <a:gd name="connsiteX53" fmla="*/ 3490 w 10000"/>
                      <a:gd name="connsiteY53" fmla="*/ 2450 h 9958"/>
                      <a:gd name="connsiteX54" fmla="*/ 3347 w 10000"/>
                      <a:gd name="connsiteY54" fmla="*/ 2092 h 9958"/>
                      <a:gd name="connsiteX55" fmla="*/ 3193 w 10000"/>
                      <a:gd name="connsiteY55" fmla="*/ 1720 h 9958"/>
                      <a:gd name="connsiteX56" fmla="*/ 3040 w 10000"/>
                      <a:gd name="connsiteY56" fmla="*/ 1390 h 9958"/>
                      <a:gd name="connsiteX57" fmla="*/ 2886 w 10000"/>
                      <a:gd name="connsiteY57" fmla="*/ 1103 h 9958"/>
                      <a:gd name="connsiteX58" fmla="*/ 2723 w 10000"/>
                      <a:gd name="connsiteY58" fmla="*/ 832 h 9958"/>
                      <a:gd name="connsiteX59" fmla="*/ 2559 w 10000"/>
                      <a:gd name="connsiteY59" fmla="*/ 631 h 9958"/>
                      <a:gd name="connsiteX60" fmla="*/ 2467 w 10000"/>
                      <a:gd name="connsiteY60" fmla="*/ 531 h 9958"/>
                      <a:gd name="connsiteX61" fmla="*/ 2375 w 10000"/>
                      <a:gd name="connsiteY61" fmla="*/ 430 h 9958"/>
                      <a:gd name="connsiteX62" fmla="*/ 2282 w 10000"/>
                      <a:gd name="connsiteY62" fmla="*/ 373 h 9958"/>
                      <a:gd name="connsiteX63" fmla="*/ 2190 w 10000"/>
                      <a:gd name="connsiteY63" fmla="*/ 301 h 9958"/>
                      <a:gd name="connsiteX64" fmla="*/ 1402 w 10000"/>
                      <a:gd name="connsiteY64" fmla="*/ 287 h 9958"/>
                      <a:gd name="connsiteX65" fmla="*/ 1279 w 10000"/>
                      <a:gd name="connsiteY65" fmla="*/ 373 h 9958"/>
                      <a:gd name="connsiteX66" fmla="*/ 1157 w 10000"/>
                      <a:gd name="connsiteY66" fmla="*/ 459 h 9958"/>
                      <a:gd name="connsiteX67" fmla="*/ 1044 w 10000"/>
                      <a:gd name="connsiteY67" fmla="*/ 574 h 9958"/>
                      <a:gd name="connsiteX68" fmla="*/ 931 w 10000"/>
                      <a:gd name="connsiteY68" fmla="*/ 717 h 9958"/>
                      <a:gd name="connsiteX69" fmla="*/ 809 w 10000"/>
                      <a:gd name="connsiteY69" fmla="*/ 861 h 9958"/>
                      <a:gd name="connsiteX70" fmla="*/ 706 w 10000"/>
                      <a:gd name="connsiteY70" fmla="*/ 1046 h 9958"/>
                      <a:gd name="connsiteX71" fmla="*/ 604 w 10000"/>
                      <a:gd name="connsiteY71" fmla="*/ 1219 h 9958"/>
                      <a:gd name="connsiteX72" fmla="*/ 491 w 10000"/>
                      <a:gd name="connsiteY72" fmla="*/ 1419 h 9958"/>
                      <a:gd name="connsiteX73" fmla="*/ 399 w 10000"/>
                      <a:gd name="connsiteY73" fmla="*/ 1620 h 9958"/>
                      <a:gd name="connsiteX74" fmla="*/ 194 w 10000"/>
                      <a:gd name="connsiteY74" fmla="*/ 2092 h 9958"/>
                      <a:gd name="connsiteX75" fmla="*/ 0 w 10000"/>
                      <a:gd name="connsiteY75" fmla="*/ 2580 h 9958"/>
                      <a:gd name="connsiteX76" fmla="*/ 10 w 10000"/>
                      <a:gd name="connsiteY76" fmla="*/ 903 h 9958"/>
                      <a:gd name="connsiteX77" fmla="*/ 205 w 10000"/>
                      <a:gd name="connsiteY77" fmla="*/ 688 h 9958"/>
                      <a:gd name="connsiteX78" fmla="*/ 399 w 10000"/>
                      <a:gd name="connsiteY78" fmla="*/ 502 h 9958"/>
                      <a:gd name="connsiteX79" fmla="*/ 604 w 10000"/>
                      <a:gd name="connsiteY79" fmla="*/ 316 h 9958"/>
                      <a:gd name="connsiteX80" fmla="*/ 819 w 10000"/>
                      <a:gd name="connsiteY80" fmla="*/ 187 h 9958"/>
                      <a:gd name="connsiteX81" fmla="*/ 1054 w 10000"/>
                      <a:gd name="connsiteY81" fmla="*/ 86 h 9958"/>
                      <a:gd name="connsiteX82" fmla="*/ 1300 w 10000"/>
                      <a:gd name="connsiteY82" fmla="*/ 0 h 9958"/>
                      <a:gd name="connsiteX83" fmla="*/ 2272 w 10000"/>
                      <a:gd name="connsiteY83" fmla="*/ 0 h 9958"/>
                      <a:gd name="connsiteX84" fmla="*/ 2426 w 10000"/>
                      <a:gd name="connsiteY84" fmla="*/ 43 h 9958"/>
                      <a:gd name="connsiteX85" fmla="*/ 2569 w 10000"/>
                      <a:gd name="connsiteY85" fmla="*/ 115 h 9958"/>
                      <a:gd name="connsiteX86" fmla="*/ 2712 w 10000"/>
                      <a:gd name="connsiteY86" fmla="*/ 187 h 9958"/>
                      <a:gd name="connsiteX87" fmla="*/ 2845 w 10000"/>
                      <a:gd name="connsiteY87" fmla="*/ 273 h 9958"/>
                      <a:gd name="connsiteX88" fmla="*/ 2989 w 10000"/>
                      <a:gd name="connsiteY88" fmla="*/ 373 h 9958"/>
                      <a:gd name="connsiteX89" fmla="*/ 3112 w 10000"/>
                      <a:gd name="connsiteY89" fmla="*/ 459 h 9958"/>
                      <a:gd name="connsiteX90" fmla="*/ 3234 w 10000"/>
                      <a:gd name="connsiteY90" fmla="*/ 588 h 9958"/>
                      <a:gd name="connsiteX91" fmla="*/ 3367 w 10000"/>
                      <a:gd name="connsiteY91" fmla="*/ 717 h 9958"/>
                      <a:gd name="connsiteX92" fmla="*/ 3490 w 10000"/>
                      <a:gd name="connsiteY92" fmla="*/ 846 h 9958"/>
                      <a:gd name="connsiteX93" fmla="*/ 3726 w 10000"/>
                      <a:gd name="connsiteY93" fmla="*/ 1132 h 9958"/>
                      <a:gd name="connsiteX94" fmla="*/ 3941 w 10000"/>
                      <a:gd name="connsiteY94" fmla="*/ 1476 h 9958"/>
                      <a:gd name="connsiteX95" fmla="*/ 4145 w 10000"/>
                      <a:gd name="connsiteY95" fmla="*/ 1834 h 9958"/>
                      <a:gd name="connsiteX96" fmla="*/ 4340 w 10000"/>
                      <a:gd name="connsiteY96" fmla="*/ 2222 h 9958"/>
                      <a:gd name="connsiteX97" fmla="*/ 4534 w 10000"/>
                      <a:gd name="connsiteY97" fmla="*/ 2623 h 9958"/>
                      <a:gd name="connsiteX98" fmla="*/ 4708 w 10000"/>
                      <a:gd name="connsiteY98" fmla="*/ 3038 h 9958"/>
                      <a:gd name="connsiteX99" fmla="*/ 4893 w 10000"/>
                      <a:gd name="connsiteY99" fmla="*/ 3468 h 9958"/>
                      <a:gd name="connsiteX100" fmla="*/ 5056 w 10000"/>
                      <a:gd name="connsiteY100" fmla="*/ 3911 h 9958"/>
                      <a:gd name="connsiteX101" fmla="*/ 5363 w 10000"/>
                      <a:gd name="connsiteY101" fmla="*/ 4814 h 9958"/>
                      <a:gd name="connsiteX102" fmla="*/ 5967 w 10000"/>
                      <a:gd name="connsiteY102" fmla="*/ 6605 h 9958"/>
                      <a:gd name="connsiteX103" fmla="*/ 6254 w 10000"/>
                      <a:gd name="connsiteY103" fmla="*/ 7437 h 9958"/>
                      <a:gd name="connsiteX104" fmla="*/ 6407 w 10000"/>
                      <a:gd name="connsiteY104" fmla="*/ 7795 h 9958"/>
                      <a:gd name="connsiteX105" fmla="*/ 6551 w 10000"/>
                      <a:gd name="connsiteY105" fmla="*/ 8167 h 9958"/>
                      <a:gd name="connsiteX106" fmla="*/ 6714 w 10000"/>
                      <a:gd name="connsiteY106" fmla="*/ 8497 h 9958"/>
                      <a:gd name="connsiteX107" fmla="*/ 6868 w 10000"/>
                      <a:gd name="connsiteY107" fmla="*/ 8784 h 9958"/>
                      <a:gd name="connsiteX108" fmla="*/ 7021 w 10000"/>
                      <a:gd name="connsiteY108" fmla="*/ 9055 h 9958"/>
                      <a:gd name="connsiteX109" fmla="*/ 7195 w 10000"/>
                      <a:gd name="connsiteY109" fmla="*/ 9256 h 9958"/>
                      <a:gd name="connsiteX110" fmla="*/ 7288 w 10000"/>
                      <a:gd name="connsiteY110" fmla="*/ 9356 h 9958"/>
                      <a:gd name="connsiteX111" fmla="*/ 7369 w 10000"/>
                      <a:gd name="connsiteY111" fmla="*/ 9457 h 9958"/>
                      <a:gd name="connsiteX112" fmla="*/ 7462 w 10000"/>
                      <a:gd name="connsiteY112" fmla="*/ 9514 h 9958"/>
                      <a:gd name="connsiteX113" fmla="*/ 7554 w 10000"/>
                      <a:gd name="connsiteY113" fmla="*/ 9586 h 9958"/>
                      <a:gd name="connsiteX114" fmla="*/ 7646 w 10000"/>
                      <a:gd name="connsiteY114" fmla="*/ 9628 h 9958"/>
                      <a:gd name="connsiteX115" fmla="*/ 7748 w 10000"/>
                      <a:gd name="connsiteY115" fmla="*/ 9657 h 9958"/>
                      <a:gd name="connsiteX116" fmla="*/ 7851 w 10000"/>
                      <a:gd name="connsiteY116" fmla="*/ 9700 h 9958"/>
                      <a:gd name="connsiteX117" fmla="*/ 7943 w 10000"/>
                      <a:gd name="connsiteY117" fmla="*/ 9700 h 9958"/>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402 w 10000"/>
                      <a:gd name="connsiteY64" fmla="*/ 288 h 10000"/>
                      <a:gd name="connsiteX65" fmla="*/ 1279 w 10000"/>
                      <a:gd name="connsiteY65" fmla="*/ 375 h 10000"/>
                      <a:gd name="connsiteX66" fmla="*/ 1157 w 10000"/>
                      <a:gd name="connsiteY66" fmla="*/ 461 h 10000"/>
                      <a:gd name="connsiteX67" fmla="*/ 1044 w 10000"/>
                      <a:gd name="connsiteY67" fmla="*/ 576 h 10000"/>
                      <a:gd name="connsiteX68" fmla="*/ 931 w 10000"/>
                      <a:gd name="connsiteY68" fmla="*/ 720 h 10000"/>
                      <a:gd name="connsiteX69" fmla="*/ 809 w 10000"/>
                      <a:gd name="connsiteY69" fmla="*/ 865 h 10000"/>
                      <a:gd name="connsiteX70" fmla="*/ 706 w 10000"/>
                      <a:gd name="connsiteY70" fmla="*/ 1050 h 10000"/>
                      <a:gd name="connsiteX71" fmla="*/ 604 w 10000"/>
                      <a:gd name="connsiteY71" fmla="*/ 1224 h 10000"/>
                      <a:gd name="connsiteX72" fmla="*/ 491 w 10000"/>
                      <a:gd name="connsiteY72" fmla="*/ 1425 h 10000"/>
                      <a:gd name="connsiteX73" fmla="*/ 399 w 10000"/>
                      <a:gd name="connsiteY73" fmla="*/ 1627 h 10000"/>
                      <a:gd name="connsiteX74" fmla="*/ 194 w 10000"/>
                      <a:gd name="connsiteY74" fmla="*/ 2101 h 10000"/>
                      <a:gd name="connsiteX75" fmla="*/ 0 w 10000"/>
                      <a:gd name="connsiteY75" fmla="*/ 2591 h 10000"/>
                      <a:gd name="connsiteX76" fmla="*/ 10 w 10000"/>
                      <a:gd name="connsiteY76" fmla="*/ 907 h 10000"/>
                      <a:gd name="connsiteX77" fmla="*/ 205 w 10000"/>
                      <a:gd name="connsiteY77" fmla="*/ 691 h 10000"/>
                      <a:gd name="connsiteX78" fmla="*/ 399 w 10000"/>
                      <a:gd name="connsiteY78" fmla="*/ 504 h 10000"/>
                      <a:gd name="connsiteX79" fmla="*/ 604 w 10000"/>
                      <a:gd name="connsiteY79" fmla="*/ 317 h 10000"/>
                      <a:gd name="connsiteX80" fmla="*/ 819 w 10000"/>
                      <a:gd name="connsiteY80" fmla="*/ 188 h 10000"/>
                      <a:gd name="connsiteX81" fmla="*/ 1054 w 10000"/>
                      <a:gd name="connsiteY81" fmla="*/ 86 h 10000"/>
                      <a:gd name="connsiteX82" fmla="*/ 2272 w 10000"/>
                      <a:gd name="connsiteY82" fmla="*/ 0 h 10000"/>
                      <a:gd name="connsiteX83" fmla="*/ 2426 w 10000"/>
                      <a:gd name="connsiteY83" fmla="*/ 43 h 10000"/>
                      <a:gd name="connsiteX84" fmla="*/ 2569 w 10000"/>
                      <a:gd name="connsiteY84" fmla="*/ 115 h 10000"/>
                      <a:gd name="connsiteX85" fmla="*/ 2712 w 10000"/>
                      <a:gd name="connsiteY85" fmla="*/ 188 h 10000"/>
                      <a:gd name="connsiteX86" fmla="*/ 2845 w 10000"/>
                      <a:gd name="connsiteY86" fmla="*/ 274 h 10000"/>
                      <a:gd name="connsiteX87" fmla="*/ 2989 w 10000"/>
                      <a:gd name="connsiteY87" fmla="*/ 375 h 10000"/>
                      <a:gd name="connsiteX88" fmla="*/ 3112 w 10000"/>
                      <a:gd name="connsiteY88" fmla="*/ 461 h 10000"/>
                      <a:gd name="connsiteX89" fmla="*/ 3234 w 10000"/>
                      <a:gd name="connsiteY89" fmla="*/ 590 h 10000"/>
                      <a:gd name="connsiteX90" fmla="*/ 3367 w 10000"/>
                      <a:gd name="connsiteY90" fmla="*/ 720 h 10000"/>
                      <a:gd name="connsiteX91" fmla="*/ 3490 w 10000"/>
                      <a:gd name="connsiteY91" fmla="*/ 850 h 10000"/>
                      <a:gd name="connsiteX92" fmla="*/ 3726 w 10000"/>
                      <a:gd name="connsiteY92" fmla="*/ 1137 h 10000"/>
                      <a:gd name="connsiteX93" fmla="*/ 3941 w 10000"/>
                      <a:gd name="connsiteY93" fmla="*/ 1482 h 10000"/>
                      <a:gd name="connsiteX94" fmla="*/ 4145 w 10000"/>
                      <a:gd name="connsiteY94" fmla="*/ 1842 h 10000"/>
                      <a:gd name="connsiteX95" fmla="*/ 4340 w 10000"/>
                      <a:gd name="connsiteY95" fmla="*/ 2231 h 10000"/>
                      <a:gd name="connsiteX96" fmla="*/ 4534 w 10000"/>
                      <a:gd name="connsiteY96" fmla="*/ 2634 h 10000"/>
                      <a:gd name="connsiteX97" fmla="*/ 4708 w 10000"/>
                      <a:gd name="connsiteY97" fmla="*/ 3051 h 10000"/>
                      <a:gd name="connsiteX98" fmla="*/ 4893 w 10000"/>
                      <a:gd name="connsiteY98" fmla="*/ 3483 h 10000"/>
                      <a:gd name="connsiteX99" fmla="*/ 5056 w 10000"/>
                      <a:gd name="connsiteY99" fmla="*/ 3927 h 10000"/>
                      <a:gd name="connsiteX100" fmla="*/ 5363 w 10000"/>
                      <a:gd name="connsiteY100" fmla="*/ 4834 h 10000"/>
                      <a:gd name="connsiteX101" fmla="*/ 5967 w 10000"/>
                      <a:gd name="connsiteY101" fmla="*/ 6633 h 10000"/>
                      <a:gd name="connsiteX102" fmla="*/ 6254 w 10000"/>
                      <a:gd name="connsiteY102" fmla="*/ 7468 h 10000"/>
                      <a:gd name="connsiteX103" fmla="*/ 6407 w 10000"/>
                      <a:gd name="connsiteY103" fmla="*/ 7828 h 10000"/>
                      <a:gd name="connsiteX104" fmla="*/ 6551 w 10000"/>
                      <a:gd name="connsiteY104" fmla="*/ 8201 h 10000"/>
                      <a:gd name="connsiteX105" fmla="*/ 6714 w 10000"/>
                      <a:gd name="connsiteY105" fmla="*/ 8533 h 10000"/>
                      <a:gd name="connsiteX106" fmla="*/ 6868 w 10000"/>
                      <a:gd name="connsiteY106" fmla="*/ 8821 h 10000"/>
                      <a:gd name="connsiteX107" fmla="*/ 7021 w 10000"/>
                      <a:gd name="connsiteY107" fmla="*/ 9093 h 10000"/>
                      <a:gd name="connsiteX108" fmla="*/ 7195 w 10000"/>
                      <a:gd name="connsiteY108" fmla="*/ 9295 h 10000"/>
                      <a:gd name="connsiteX109" fmla="*/ 7288 w 10000"/>
                      <a:gd name="connsiteY109" fmla="*/ 9395 h 10000"/>
                      <a:gd name="connsiteX110" fmla="*/ 7369 w 10000"/>
                      <a:gd name="connsiteY110" fmla="*/ 9497 h 10000"/>
                      <a:gd name="connsiteX111" fmla="*/ 7462 w 10000"/>
                      <a:gd name="connsiteY111" fmla="*/ 9554 h 10000"/>
                      <a:gd name="connsiteX112" fmla="*/ 7554 w 10000"/>
                      <a:gd name="connsiteY112" fmla="*/ 9626 h 10000"/>
                      <a:gd name="connsiteX113" fmla="*/ 7646 w 10000"/>
                      <a:gd name="connsiteY113" fmla="*/ 9669 h 10000"/>
                      <a:gd name="connsiteX114" fmla="*/ 7748 w 10000"/>
                      <a:gd name="connsiteY114" fmla="*/ 9698 h 10000"/>
                      <a:gd name="connsiteX115" fmla="*/ 7851 w 10000"/>
                      <a:gd name="connsiteY115" fmla="*/ 9741 h 10000"/>
                      <a:gd name="connsiteX116" fmla="*/ 7943 w 10000"/>
                      <a:gd name="connsiteY116"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279 w 10000"/>
                      <a:gd name="connsiteY64" fmla="*/ 375 h 10000"/>
                      <a:gd name="connsiteX65" fmla="*/ 1157 w 10000"/>
                      <a:gd name="connsiteY65" fmla="*/ 461 h 10000"/>
                      <a:gd name="connsiteX66" fmla="*/ 1044 w 10000"/>
                      <a:gd name="connsiteY66" fmla="*/ 576 h 10000"/>
                      <a:gd name="connsiteX67" fmla="*/ 931 w 10000"/>
                      <a:gd name="connsiteY67" fmla="*/ 720 h 10000"/>
                      <a:gd name="connsiteX68" fmla="*/ 809 w 10000"/>
                      <a:gd name="connsiteY68" fmla="*/ 865 h 10000"/>
                      <a:gd name="connsiteX69" fmla="*/ 706 w 10000"/>
                      <a:gd name="connsiteY69" fmla="*/ 1050 h 10000"/>
                      <a:gd name="connsiteX70" fmla="*/ 604 w 10000"/>
                      <a:gd name="connsiteY70" fmla="*/ 1224 h 10000"/>
                      <a:gd name="connsiteX71" fmla="*/ 491 w 10000"/>
                      <a:gd name="connsiteY71" fmla="*/ 1425 h 10000"/>
                      <a:gd name="connsiteX72" fmla="*/ 399 w 10000"/>
                      <a:gd name="connsiteY72" fmla="*/ 1627 h 10000"/>
                      <a:gd name="connsiteX73" fmla="*/ 194 w 10000"/>
                      <a:gd name="connsiteY73" fmla="*/ 2101 h 10000"/>
                      <a:gd name="connsiteX74" fmla="*/ 0 w 10000"/>
                      <a:gd name="connsiteY74" fmla="*/ 2591 h 10000"/>
                      <a:gd name="connsiteX75" fmla="*/ 10 w 10000"/>
                      <a:gd name="connsiteY75" fmla="*/ 907 h 10000"/>
                      <a:gd name="connsiteX76" fmla="*/ 205 w 10000"/>
                      <a:gd name="connsiteY76" fmla="*/ 691 h 10000"/>
                      <a:gd name="connsiteX77" fmla="*/ 399 w 10000"/>
                      <a:gd name="connsiteY77" fmla="*/ 504 h 10000"/>
                      <a:gd name="connsiteX78" fmla="*/ 604 w 10000"/>
                      <a:gd name="connsiteY78" fmla="*/ 317 h 10000"/>
                      <a:gd name="connsiteX79" fmla="*/ 819 w 10000"/>
                      <a:gd name="connsiteY79" fmla="*/ 188 h 10000"/>
                      <a:gd name="connsiteX80" fmla="*/ 1054 w 10000"/>
                      <a:gd name="connsiteY80" fmla="*/ 86 h 10000"/>
                      <a:gd name="connsiteX81" fmla="*/ 2272 w 10000"/>
                      <a:gd name="connsiteY81" fmla="*/ 0 h 10000"/>
                      <a:gd name="connsiteX82" fmla="*/ 2426 w 10000"/>
                      <a:gd name="connsiteY82" fmla="*/ 43 h 10000"/>
                      <a:gd name="connsiteX83" fmla="*/ 2569 w 10000"/>
                      <a:gd name="connsiteY83" fmla="*/ 115 h 10000"/>
                      <a:gd name="connsiteX84" fmla="*/ 2712 w 10000"/>
                      <a:gd name="connsiteY84" fmla="*/ 188 h 10000"/>
                      <a:gd name="connsiteX85" fmla="*/ 2845 w 10000"/>
                      <a:gd name="connsiteY85" fmla="*/ 274 h 10000"/>
                      <a:gd name="connsiteX86" fmla="*/ 2989 w 10000"/>
                      <a:gd name="connsiteY86" fmla="*/ 375 h 10000"/>
                      <a:gd name="connsiteX87" fmla="*/ 3112 w 10000"/>
                      <a:gd name="connsiteY87" fmla="*/ 461 h 10000"/>
                      <a:gd name="connsiteX88" fmla="*/ 3234 w 10000"/>
                      <a:gd name="connsiteY88" fmla="*/ 590 h 10000"/>
                      <a:gd name="connsiteX89" fmla="*/ 3367 w 10000"/>
                      <a:gd name="connsiteY89" fmla="*/ 720 h 10000"/>
                      <a:gd name="connsiteX90" fmla="*/ 3490 w 10000"/>
                      <a:gd name="connsiteY90" fmla="*/ 850 h 10000"/>
                      <a:gd name="connsiteX91" fmla="*/ 3726 w 10000"/>
                      <a:gd name="connsiteY91" fmla="*/ 1137 h 10000"/>
                      <a:gd name="connsiteX92" fmla="*/ 3941 w 10000"/>
                      <a:gd name="connsiteY92" fmla="*/ 1482 h 10000"/>
                      <a:gd name="connsiteX93" fmla="*/ 4145 w 10000"/>
                      <a:gd name="connsiteY93" fmla="*/ 1842 h 10000"/>
                      <a:gd name="connsiteX94" fmla="*/ 4340 w 10000"/>
                      <a:gd name="connsiteY94" fmla="*/ 2231 h 10000"/>
                      <a:gd name="connsiteX95" fmla="*/ 4534 w 10000"/>
                      <a:gd name="connsiteY95" fmla="*/ 2634 h 10000"/>
                      <a:gd name="connsiteX96" fmla="*/ 4708 w 10000"/>
                      <a:gd name="connsiteY96" fmla="*/ 3051 h 10000"/>
                      <a:gd name="connsiteX97" fmla="*/ 4893 w 10000"/>
                      <a:gd name="connsiteY97" fmla="*/ 3483 h 10000"/>
                      <a:gd name="connsiteX98" fmla="*/ 5056 w 10000"/>
                      <a:gd name="connsiteY98" fmla="*/ 3927 h 10000"/>
                      <a:gd name="connsiteX99" fmla="*/ 5363 w 10000"/>
                      <a:gd name="connsiteY99" fmla="*/ 4834 h 10000"/>
                      <a:gd name="connsiteX100" fmla="*/ 5967 w 10000"/>
                      <a:gd name="connsiteY100" fmla="*/ 6633 h 10000"/>
                      <a:gd name="connsiteX101" fmla="*/ 6254 w 10000"/>
                      <a:gd name="connsiteY101" fmla="*/ 7468 h 10000"/>
                      <a:gd name="connsiteX102" fmla="*/ 6407 w 10000"/>
                      <a:gd name="connsiteY102" fmla="*/ 7828 h 10000"/>
                      <a:gd name="connsiteX103" fmla="*/ 6551 w 10000"/>
                      <a:gd name="connsiteY103" fmla="*/ 8201 h 10000"/>
                      <a:gd name="connsiteX104" fmla="*/ 6714 w 10000"/>
                      <a:gd name="connsiteY104" fmla="*/ 8533 h 10000"/>
                      <a:gd name="connsiteX105" fmla="*/ 6868 w 10000"/>
                      <a:gd name="connsiteY105" fmla="*/ 8821 h 10000"/>
                      <a:gd name="connsiteX106" fmla="*/ 7021 w 10000"/>
                      <a:gd name="connsiteY106" fmla="*/ 9093 h 10000"/>
                      <a:gd name="connsiteX107" fmla="*/ 7195 w 10000"/>
                      <a:gd name="connsiteY107" fmla="*/ 9295 h 10000"/>
                      <a:gd name="connsiteX108" fmla="*/ 7288 w 10000"/>
                      <a:gd name="connsiteY108" fmla="*/ 9395 h 10000"/>
                      <a:gd name="connsiteX109" fmla="*/ 7369 w 10000"/>
                      <a:gd name="connsiteY109" fmla="*/ 9497 h 10000"/>
                      <a:gd name="connsiteX110" fmla="*/ 7462 w 10000"/>
                      <a:gd name="connsiteY110" fmla="*/ 9554 h 10000"/>
                      <a:gd name="connsiteX111" fmla="*/ 7554 w 10000"/>
                      <a:gd name="connsiteY111" fmla="*/ 9626 h 10000"/>
                      <a:gd name="connsiteX112" fmla="*/ 7646 w 10000"/>
                      <a:gd name="connsiteY112" fmla="*/ 9669 h 10000"/>
                      <a:gd name="connsiteX113" fmla="*/ 7748 w 10000"/>
                      <a:gd name="connsiteY113" fmla="*/ 9698 h 10000"/>
                      <a:gd name="connsiteX114" fmla="*/ 7851 w 10000"/>
                      <a:gd name="connsiteY114" fmla="*/ 9741 h 10000"/>
                      <a:gd name="connsiteX115" fmla="*/ 7943 w 10000"/>
                      <a:gd name="connsiteY115"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157 w 10000"/>
                      <a:gd name="connsiteY64" fmla="*/ 461 h 10000"/>
                      <a:gd name="connsiteX65" fmla="*/ 1044 w 10000"/>
                      <a:gd name="connsiteY65" fmla="*/ 576 h 10000"/>
                      <a:gd name="connsiteX66" fmla="*/ 931 w 10000"/>
                      <a:gd name="connsiteY66" fmla="*/ 720 h 10000"/>
                      <a:gd name="connsiteX67" fmla="*/ 809 w 10000"/>
                      <a:gd name="connsiteY67" fmla="*/ 865 h 10000"/>
                      <a:gd name="connsiteX68" fmla="*/ 706 w 10000"/>
                      <a:gd name="connsiteY68" fmla="*/ 1050 h 10000"/>
                      <a:gd name="connsiteX69" fmla="*/ 604 w 10000"/>
                      <a:gd name="connsiteY69" fmla="*/ 1224 h 10000"/>
                      <a:gd name="connsiteX70" fmla="*/ 491 w 10000"/>
                      <a:gd name="connsiteY70" fmla="*/ 1425 h 10000"/>
                      <a:gd name="connsiteX71" fmla="*/ 399 w 10000"/>
                      <a:gd name="connsiteY71" fmla="*/ 1627 h 10000"/>
                      <a:gd name="connsiteX72" fmla="*/ 194 w 10000"/>
                      <a:gd name="connsiteY72" fmla="*/ 2101 h 10000"/>
                      <a:gd name="connsiteX73" fmla="*/ 0 w 10000"/>
                      <a:gd name="connsiteY73" fmla="*/ 2591 h 10000"/>
                      <a:gd name="connsiteX74" fmla="*/ 10 w 10000"/>
                      <a:gd name="connsiteY74" fmla="*/ 907 h 10000"/>
                      <a:gd name="connsiteX75" fmla="*/ 205 w 10000"/>
                      <a:gd name="connsiteY75" fmla="*/ 691 h 10000"/>
                      <a:gd name="connsiteX76" fmla="*/ 399 w 10000"/>
                      <a:gd name="connsiteY76" fmla="*/ 504 h 10000"/>
                      <a:gd name="connsiteX77" fmla="*/ 604 w 10000"/>
                      <a:gd name="connsiteY77" fmla="*/ 317 h 10000"/>
                      <a:gd name="connsiteX78" fmla="*/ 819 w 10000"/>
                      <a:gd name="connsiteY78" fmla="*/ 188 h 10000"/>
                      <a:gd name="connsiteX79" fmla="*/ 1054 w 10000"/>
                      <a:gd name="connsiteY79" fmla="*/ 86 h 10000"/>
                      <a:gd name="connsiteX80" fmla="*/ 2272 w 10000"/>
                      <a:gd name="connsiteY80" fmla="*/ 0 h 10000"/>
                      <a:gd name="connsiteX81" fmla="*/ 2426 w 10000"/>
                      <a:gd name="connsiteY81" fmla="*/ 43 h 10000"/>
                      <a:gd name="connsiteX82" fmla="*/ 2569 w 10000"/>
                      <a:gd name="connsiteY82" fmla="*/ 115 h 10000"/>
                      <a:gd name="connsiteX83" fmla="*/ 2712 w 10000"/>
                      <a:gd name="connsiteY83" fmla="*/ 188 h 10000"/>
                      <a:gd name="connsiteX84" fmla="*/ 2845 w 10000"/>
                      <a:gd name="connsiteY84" fmla="*/ 274 h 10000"/>
                      <a:gd name="connsiteX85" fmla="*/ 2989 w 10000"/>
                      <a:gd name="connsiteY85" fmla="*/ 375 h 10000"/>
                      <a:gd name="connsiteX86" fmla="*/ 3112 w 10000"/>
                      <a:gd name="connsiteY86" fmla="*/ 461 h 10000"/>
                      <a:gd name="connsiteX87" fmla="*/ 3234 w 10000"/>
                      <a:gd name="connsiteY87" fmla="*/ 590 h 10000"/>
                      <a:gd name="connsiteX88" fmla="*/ 3367 w 10000"/>
                      <a:gd name="connsiteY88" fmla="*/ 720 h 10000"/>
                      <a:gd name="connsiteX89" fmla="*/ 3490 w 10000"/>
                      <a:gd name="connsiteY89" fmla="*/ 850 h 10000"/>
                      <a:gd name="connsiteX90" fmla="*/ 3726 w 10000"/>
                      <a:gd name="connsiteY90" fmla="*/ 1137 h 10000"/>
                      <a:gd name="connsiteX91" fmla="*/ 3941 w 10000"/>
                      <a:gd name="connsiteY91" fmla="*/ 1482 h 10000"/>
                      <a:gd name="connsiteX92" fmla="*/ 4145 w 10000"/>
                      <a:gd name="connsiteY92" fmla="*/ 1842 h 10000"/>
                      <a:gd name="connsiteX93" fmla="*/ 4340 w 10000"/>
                      <a:gd name="connsiteY93" fmla="*/ 2231 h 10000"/>
                      <a:gd name="connsiteX94" fmla="*/ 4534 w 10000"/>
                      <a:gd name="connsiteY94" fmla="*/ 2634 h 10000"/>
                      <a:gd name="connsiteX95" fmla="*/ 4708 w 10000"/>
                      <a:gd name="connsiteY95" fmla="*/ 3051 h 10000"/>
                      <a:gd name="connsiteX96" fmla="*/ 4893 w 10000"/>
                      <a:gd name="connsiteY96" fmla="*/ 3483 h 10000"/>
                      <a:gd name="connsiteX97" fmla="*/ 5056 w 10000"/>
                      <a:gd name="connsiteY97" fmla="*/ 3927 h 10000"/>
                      <a:gd name="connsiteX98" fmla="*/ 5363 w 10000"/>
                      <a:gd name="connsiteY98" fmla="*/ 4834 h 10000"/>
                      <a:gd name="connsiteX99" fmla="*/ 5967 w 10000"/>
                      <a:gd name="connsiteY99" fmla="*/ 6633 h 10000"/>
                      <a:gd name="connsiteX100" fmla="*/ 6254 w 10000"/>
                      <a:gd name="connsiteY100" fmla="*/ 7468 h 10000"/>
                      <a:gd name="connsiteX101" fmla="*/ 6407 w 10000"/>
                      <a:gd name="connsiteY101" fmla="*/ 7828 h 10000"/>
                      <a:gd name="connsiteX102" fmla="*/ 6551 w 10000"/>
                      <a:gd name="connsiteY102" fmla="*/ 8201 h 10000"/>
                      <a:gd name="connsiteX103" fmla="*/ 6714 w 10000"/>
                      <a:gd name="connsiteY103" fmla="*/ 8533 h 10000"/>
                      <a:gd name="connsiteX104" fmla="*/ 6868 w 10000"/>
                      <a:gd name="connsiteY104" fmla="*/ 8821 h 10000"/>
                      <a:gd name="connsiteX105" fmla="*/ 7021 w 10000"/>
                      <a:gd name="connsiteY105" fmla="*/ 9093 h 10000"/>
                      <a:gd name="connsiteX106" fmla="*/ 7195 w 10000"/>
                      <a:gd name="connsiteY106" fmla="*/ 9295 h 10000"/>
                      <a:gd name="connsiteX107" fmla="*/ 7288 w 10000"/>
                      <a:gd name="connsiteY107" fmla="*/ 9395 h 10000"/>
                      <a:gd name="connsiteX108" fmla="*/ 7369 w 10000"/>
                      <a:gd name="connsiteY108" fmla="*/ 9497 h 10000"/>
                      <a:gd name="connsiteX109" fmla="*/ 7462 w 10000"/>
                      <a:gd name="connsiteY109" fmla="*/ 9554 h 10000"/>
                      <a:gd name="connsiteX110" fmla="*/ 7554 w 10000"/>
                      <a:gd name="connsiteY110" fmla="*/ 9626 h 10000"/>
                      <a:gd name="connsiteX111" fmla="*/ 7646 w 10000"/>
                      <a:gd name="connsiteY111" fmla="*/ 9669 h 10000"/>
                      <a:gd name="connsiteX112" fmla="*/ 7748 w 10000"/>
                      <a:gd name="connsiteY112" fmla="*/ 9698 h 10000"/>
                      <a:gd name="connsiteX113" fmla="*/ 7851 w 10000"/>
                      <a:gd name="connsiteY113" fmla="*/ 9741 h 10000"/>
                      <a:gd name="connsiteX114" fmla="*/ 7943 w 10000"/>
                      <a:gd name="connsiteY114"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044 w 10000"/>
                      <a:gd name="connsiteY64" fmla="*/ 576 h 10000"/>
                      <a:gd name="connsiteX65" fmla="*/ 931 w 10000"/>
                      <a:gd name="connsiteY65" fmla="*/ 720 h 10000"/>
                      <a:gd name="connsiteX66" fmla="*/ 809 w 10000"/>
                      <a:gd name="connsiteY66" fmla="*/ 865 h 10000"/>
                      <a:gd name="connsiteX67" fmla="*/ 706 w 10000"/>
                      <a:gd name="connsiteY67" fmla="*/ 1050 h 10000"/>
                      <a:gd name="connsiteX68" fmla="*/ 604 w 10000"/>
                      <a:gd name="connsiteY68" fmla="*/ 1224 h 10000"/>
                      <a:gd name="connsiteX69" fmla="*/ 491 w 10000"/>
                      <a:gd name="connsiteY69" fmla="*/ 1425 h 10000"/>
                      <a:gd name="connsiteX70" fmla="*/ 399 w 10000"/>
                      <a:gd name="connsiteY70" fmla="*/ 1627 h 10000"/>
                      <a:gd name="connsiteX71" fmla="*/ 194 w 10000"/>
                      <a:gd name="connsiteY71" fmla="*/ 2101 h 10000"/>
                      <a:gd name="connsiteX72" fmla="*/ 0 w 10000"/>
                      <a:gd name="connsiteY72" fmla="*/ 2591 h 10000"/>
                      <a:gd name="connsiteX73" fmla="*/ 10 w 10000"/>
                      <a:gd name="connsiteY73" fmla="*/ 907 h 10000"/>
                      <a:gd name="connsiteX74" fmla="*/ 205 w 10000"/>
                      <a:gd name="connsiteY74" fmla="*/ 691 h 10000"/>
                      <a:gd name="connsiteX75" fmla="*/ 399 w 10000"/>
                      <a:gd name="connsiteY75" fmla="*/ 504 h 10000"/>
                      <a:gd name="connsiteX76" fmla="*/ 604 w 10000"/>
                      <a:gd name="connsiteY76" fmla="*/ 317 h 10000"/>
                      <a:gd name="connsiteX77" fmla="*/ 819 w 10000"/>
                      <a:gd name="connsiteY77" fmla="*/ 188 h 10000"/>
                      <a:gd name="connsiteX78" fmla="*/ 1054 w 10000"/>
                      <a:gd name="connsiteY78" fmla="*/ 86 h 10000"/>
                      <a:gd name="connsiteX79" fmla="*/ 2272 w 10000"/>
                      <a:gd name="connsiteY79" fmla="*/ 0 h 10000"/>
                      <a:gd name="connsiteX80" fmla="*/ 2426 w 10000"/>
                      <a:gd name="connsiteY80" fmla="*/ 43 h 10000"/>
                      <a:gd name="connsiteX81" fmla="*/ 2569 w 10000"/>
                      <a:gd name="connsiteY81" fmla="*/ 115 h 10000"/>
                      <a:gd name="connsiteX82" fmla="*/ 2712 w 10000"/>
                      <a:gd name="connsiteY82" fmla="*/ 188 h 10000"/>
                      <a:gd name="connsiteX83" fmla="*/ 2845 w 10000"/>
                      <a:gd name="connsiteY83" fmla="*/ 274 h 10000"/>
                      <a:gd name="connsiteX84" fmla="*/ 2989 w 10000"/>
                      <a:gd name="connsiteY84" fmla="*/ 375 h 10000"/>
                      <a:gd name="connsiteX85" fmla="*/ 3112 w 10000"/>
                      <a:gd name="connsiteY85" fmla="*/ 461 h 10000"/>
                      <a:gd name="connsiteX86" fmla="*/ 3234 w 10000"/>
                      <a:gd name="connsiteY86" fmla="*/ 590 h 10000"/>
                      <a:gd name="connsiteX87" fmla="*/ 3367 w 10000"/>
                      <a:gd name="connsiteY87" fmla="*/ 720 h 10000"/>
                      <a:gd name="connsiteX88" fmla="*/ 3490 w 10000"/>
                      <a:gd name="connsiteY88" fmla="*/ 850 h 10000"/>
                      <a:gd name="connsiteX89" fmla="*/ 3726 w 10000"/>
                      <a:gd name="connsiteY89" fmla="*/ 1137 h 10000"/>
                      <a:gd name="connsiteX90" fmla="*/ 3941 w 10000"/>
                      <a:gd name="connsiteY90" fmla="*/ 1482 h 10000"/>
                      <a:gd name="connsiteX91" fmla="*/ 4145 w 10000"/>
                      <a:gd name="connsiteY91" fmla="*/ 1842 h 10000"/>
                      <a:gd name="connsiteX92" fmla="*/ 4340 w 10000"/>
                      <a:gd name="connsiteY92" fmla="*/ 2231 h 10000"/>
                      <a:gd name="connsiteX93" fmla="*/ 4534 w 10000"/>
                      <a:gd name="connsiteY93" fmla="*/ 2634 h 10000"/>
                      <a:gd name="connsiteX94" fmla="*/ 4708 w 10000"/>
                      <a:gd name="connsiteY94" fmla="*/ 3051 h 10000"/>
                      <a:gd name="connsiteX95" fmla="*/ 4893 w 10000"/>
                      <a:gd name="connsiteY95" fmla="*/ 3483 h 10000"/>
                      <a:gd name="connsiteX96" fmla="*/ 5056 w 10000"/>
                      <a:gd name="connsiteY96" fmla="*/ 3927 h 10000"/>
                      <a:gd name="connsiteX97" fmla="*/ 5363 w 10000"/>
                      <a:gd name="connsiteY97" fmla="*/ 4834 h 10000"/>
                      <a:gd name="connsiteX98" fmla="*/ 5967 w 10000"/>
                      <a:gd name="connsiteY98" fmla="*/ 6633 h 10000"/>
                      <a:gd name="connsiteX99" fmla="*/ 6254 w 10000"/>
                      <a:gd name="connsiteY99" fmla="*/ 7468 h 10000"/>
                      <a:gd name="connsiteX100" fmla="*/ 6407 w 10000"/>
                      <a:gd name="connsiteY100" fmla="*/ 7828 h 10000"/>
                      <a:gd name="connsiteX101" fmla="*/ 6551 w 10000"/>
                      <a:gd name="connsiteY101" fmla="*/ 8201 h 10000"/>
                      <a:gd name="connsiteX102" fmla="*/ 6714 w 10000"/>
                      <a:gd name="connsiteY102" fmla="*/ 8533 h 10000"/>
                      <a:gd name="connsiteX103" fmla="*/ 6868 w 10000"/>
                      <a:gd name="connsiteY103" fmla="*/ 8821 h 10000"/>
                      <a:gd name="connsiteX104" fmla="*/ 7021 w 10000"/>
                      <a:gd name="connsiteY104" fmla="*/ 9093 h 10000"/>
                      <a:gd name="connsiteX105" fmla="*/ 7195 w 10000"/>
                      <a:gd name="connsiteY105" fmla="*/ 9295 h 10000"/>
                      <a:gd name="connsiteX106" fmla="*/ 7288 w 10000"/>
                      <a:gd name="connsiteY106" fmla="*/ 9395 h 10000"/>
                      <a:gd name="connsiteX107" fmla="*/ 7369 w 10000"/>
                      <a:gd name="connsiteY107" fmla="*/ 9497 h 10000"/>
                      <a:gd name="connsiteX108" fmla="*/ 7462 w 10000"/>
                      <a:gd name="connsiteY108" fmla="*/ 9554 h 10000"/>
                      <a:gd name="connsiteX109" fmla="*/ 7554 w 10000"/>
                      <a:gd name="connsiteY109" fmla="*/ 9626 h 10000"/>
                      <a:gd name="connsiteX110" fmla="*/ 7646 w 10000"/>
                      <a:gd name="connsiteY110" fmla="*/ 9669 h 10000"/>
                      <a:gd name="connsiteX111" fmla="*/ 7748 w 10000"/>
                      <a:gd name="connsiteY111" fmla="*/ 9698 h 10000"/>
                      <a:gd name="connsiteX112" fmla="*/ 7851 w 10000"/>
                      <a:gd name="connsiteY112" fmla="*/ 9741 h 10000"/>
                      <a:gd name="connsiteX113" fmla="*/ 7943 w 10000"/>
                      <a:gd name="connsiteY113"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044 w 10000"/>
                      <a:gd name="connsiteY64" fmla="*/ 576 h 10000"/>
                      <a:gd name="connsiteX65" fmla="*/ 931 w 10000"/>
                      <a:gd name="connsiteY65" fmla="*/ 720 h 10000"/>
                      <a:gd name="connsiteX66" fmla="*/ 809 w 10000"/>
                      <a:gd name="connsiteY66" fmla="*/ 865 h 10000"/>
                      <a:gd name="connsiteX67" fmla="*/ 706 w 10000"/>
                      <a:gd name="connsiteY67" fmla="*/ 1050 h 10000"/>
                      <a:gd name="connsiteX68" fmla="*/ 604 w 10000"/>
                      <a:gd name="connsiteY68" fmla="*/ 1224 h 10000"/>
                      <a:gd name="connsiteX69" fmla="*/ 491 w 10000"/>
                      <a:gd name="connsiteY69" fmla="*/ 1425 h 10000"/>
                      <a:gd name="connsiteX70" fmla="*/ 399 w 10000"/>
                      <a:gd name="connsiteY70" fmla="*/ 1627 h 10000"/>
                      <a:gd name="connsiteX71" fmla="*/ 194 w 10000"/>
                      <a:gd name="connsiteY71" fmla="*/ 2101 h 10000"/>
                      <a:gd name="connsiteX72" fmla="*/ 0 w 10000"/>
                      <a:gd name="connsiteY72" fmla="*/ 2591 h 10000"/>
                      <a:gd name="connsiteX73" fmla="*/ 10 w 10000"/>
                      <a:gd name="connsiteY73" fmla="*/ 907 h 10000"/>
                      <a:gd name="connsiteX74" fmla="*/ 205 w 10000"/>
                      <a:gd name="connsiteY74" fmla="*/ 691 h 10000"/>
                      <a:gd name="connsiteX75" fmla="*/ 399 w 10000"/>
                      <a:gd name="connsiteY75" fmla="*/ 504 h 10000"/>
                      <a:gd name="connsiteX76" fmla="*/ 604 w 10000"/>
                      <a:gd name="connsiteY76" fmla="*/ 317 h 10000"/>
                      <a:gd name="connsiteX77" fmla="*/ 819 w 10000"/>
                      <a:gd name="connsiteY77" fmla="*/ 188 h 10000"/>
                      <a:gd name="connsiteX78" fmla="*/ 2272 w 10000"/>
                      <a:gd name="connsiteY78" fmla="*/ 0 h 10000"/>
                      <a:gd name="connsiteX79" fmla="*/ 2426 w 10000"/>
                      <a:gd name="connsiteY79" fmla="*/ 43 h 10000"/>
                      <a:gd name="connsiteX80" fmla="*/ 2569 w 10000"/>
                      <a:gd name="connsiteY80" fmla="*/ 115 h 10000"/>
                      <a:gd name="connsiteX81" fmla="*/ 2712 w 10000"/>
                      <a:gd name="connsiteY81" fmla="*/ 188 h 10000"/>
                      <a:gd name="connsiteX82" fmla="*/ 2845 w 10000"/>
                      <a:gd name="connsiteY82" fmla="*/ 274 h 10000"/>
                      <a:gd name="connsiteX83" fmla="*/ 2989 w 10000"/>
                      <a:gd name="connsiteY83" fmla="*/ 375 h 10000"/>
                      <a:gd name="connsiteX84" fmla="*/ 3112 w 10000"/>
                      <a:gd name="connsiteY84" fmla="*/ 461 h 10000"/>
                      <a:gd name="connsiteX85" fmla="*/ 3234 w 10000"/>
                      <a:gd name="connsiteY85" fmla="*/ 590 h 10000"/>
                      <a:gd name="connsiteX86" fmla="*/ 3367 w 10000"/>
                      <a:gd name="connsiteY86" fmla="*/ 720 h 10000"/>
                      <a:gd name="connsiteX87" fmla="*/ 3490 w 10000"/>
                      <a:gd name="connsiteY87" fmla="*/ 850 h 10000"/>
                      <a:gd name="connsiteX88" fmla="*/ 3726 w 10000"/>
                      <a:gd name="connsiteY88" fmla="*/ 1137 h 10000"/>
                      <a:gd name="connsiteX89" fmla="*/ 3941 w 10000"/>
                      <a:gd name="connsiteY89" fmla="*/ 1482 h 10000"/>
                      <a:gd name="connsiteX90" fmla="*/ 4145 w 10000"/>
                      <a:gd name="connsiteY90" fmla="*/ 1842 h 10000"/>
                      <a:gd name="connsiteX91" fmla="*/ 4340 w 10000"/>
                      <a:gd name="connsiteY91" fmla="*/ 2231 h 10000"/>
                      <a:gd name="connsiteX92" fmla="*/ 4534 w 10000"/>
                      <a:gd name="connsiteY92" fmla="*/ 2634 h 10000"/>
                      <a:gd name="connsiteX93" fmla="*/ 4708 w 10000"/>
                      <a:gd name="connsiteY93" fmla="*/ 3051 h 10000"/>
                      <a:gd name="connsiteX94" fmla="*/ 4893 w 10000"/>
                      <a:gd name="connsiteY94" fmla="*/ 3483 h 10000"/>
                      <a:gd name="connsiteX95" fmla="*/ 5056 w 10000"/>
                      <a:gd name="connsiteY95" fmla="*/ 3927 h 10000"/>
                      <a:gd name="connsiteX96" fmla="*/ 5363 w 10000"/>
                      <a:gd name="connsiteY96" fmla="*/ 4834 h 10000"/>
                      <a:gd name="connsiteX97" fmla="*/ 5967 w 10000"/>
                      <a:gd name="connsiteY97" fmla="*/ 6633 h 10000"/>
                      <a:gd name="connsiteX98" fmla="*/ 6254 w 10000"/>
                      <a:gd name="connsiteY98" fmla="*/ 7468 h 10000"/>
                      <a:gd name="connsiteX99" fmla="*/ 6407 w 10000"/>
                      <a:gd name="connsiteY99" fmla="*/ 7828 h 10000"/>
                      <a:gd name="connsiteX100" fmla="*/ 6551 w 10000"/>
                      <a:gd name="connsiteY100" fmla="*/ 8201 h 10000"/>
                      <a:gd name="connsiteX101" fmla="*/ 6714 w 10000"/>
                      <a:gd name="connsiteY101" fmla="*/ 8533 h 10000"/>
                      <a:gd name="connsiteX102" fmla="*/ 6868 w 10000"/>
                      <a:gd name="connsiteY102" fmla="*/ 8821 h 10000"/>
                      <a:gd name="connsiteX103" fmla="*/ 7021 w 10000"/>
                      <a:gd name="connsiteY103" fmla="*/ 9093 h 10000"/>
                      <a:gd name="connsiteX104" fmla="*/ 7195 w 10000"/>
                      <a:gd name="connsiteY104" fmla="*/ 9295 h 10000"/>
                      <a:gd name="connsiteX105" fmla="*/ 7288 w 10000"/>
                      <a:gd name="connsiteY105" fmla="*/ 9395 h 10000"/>
                      <a:gd name="connsiteX106" fmla="*/ 7369 w 10000"/>
                      <a:gd name="connsiteY106" fmla="*/ 9497 h 10000"/>
                      <a:gd name="connsiteX107" fmla="*/ 7462 w 10000"/>
                      <a:gd name="connsiteY107" fmla="*/ 9554 h 10000"/>
                      <a:gd name="connsiteX108" fmla="*/ 7554 w 10000"/>
                      <a:gd name="connsiteY108" fmla="*/ 9626 h 10000"/>
                      <a:gd name="connsiteX109" fmla="*/ 7646 w 10000"/>
                      <a:gd name="connsiteY109" fmla="*/ 9669 h 10000"/>
                      <a:gd name="connsiteX110" fmla="*/ 7748 w 10000"/>
                      <a:gd name="connsiteY110" fmla="*/ 9698 h 10000"/>
                      <a:gd name="connsiteX111" fmla="*/ 7851 w 10000"/>
                      <a:gd name="connsiteY111" fmla="*/ 9741 h 10000"/>
                      <a:gd name="connsiteX112" fmla="*/ 7943 w 10000"/>
                      <a:gd name="connsiteY112"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931 w 10000"/>
                      <a:gd name="connsiteY64" fmla="*/ 720 h 10000"/>
                      <a:gd name="connsiteX65" fmla="*/ 809 w 10000"/>
                      <a:gd name="connsiteY65" fmla="*/ 865 h 10000"/>
                      <a:gd name="connsiteX66" fmla="*/ 706 w 10000"/>
                      <a:gd name="connsiteY66" fmla="*/ 1050 h 10000"/>
                      <a:gd name="connsiteX67" fmla="*/ 604 w 10000"/>
                      <a:gd name="connsiteY67" fmla="*/ 1224 h 10000"/>
                      <a:gd name="connsiteX68" fmla="*/ 491 w 10000"/>
                      <a:gd name="connsiteY68" fmla="*/ 1425 h 10000"/>
                      <a:gd name="connsiteX69" fmla="*/ 399 w 10000"/>
                      <a:gd name="connsiteY69" fmla="*/ 1627 h 10000"/>
                      <a:gd name="connsiteX70" fmla="*/ 194 w 10000"/>
                      <a:gd name="connsiteY70" fmla="*/ 2101 h 10000"/>
                      <a:gd name="connsiteX71" fmla="*/ 0 w 10000"/>
                      <a:gd name="connsiteY71" fmla="*/ 2591 h 10000"/>
                      <a:gd name="connsiteX72" fmla="*/ 10 w 10000"/>
                      <a:gd name="connsiteY72" fmla="*/ 907 h 10000"/>
                      <a:gd name="connsiteX73" fmla="*/ 205 w 10000"/>
                      <a:gd name="connsiteY73" fmla="*/ 691 h 10000"/>
                      <a:gd name="connsiteX74" fmla="*/ 399 w 10000"/>
                      <a:gd name="connsiteY74" fmla="*/ 504 h 10000"/>
                      <a:gd name="connsiteX75" fmla="*/ 604 w 10000"/>
                      <a:gd name="connsiteY75" fmla="*/ 317 h 10000"/>
                      <a:gd name="connsiteX76" fmla="*/ 819 w 10000"/>
                      <a:gd name="connsiteY76" fmla="*/ 188 h 10000"/>
                      <a:gd name="connsiteX77" fmla="*/ 2272 w 10000"/>
                      <a:gd name="connsiteY77" fmla="*/ 0 h 10000"/>
                      <a:gd name="connsiteX78" fmla="*/ 2426 w 10000"/>
                      <a:gd name="connsiteY78" fmla="*/ 43 h 10000"/>
                      <a:gd name="connsiteX79" fmla="*/ 2569 w 10000"/>
                      <a:gd name="connsiteY79" fmla="*/ 115 h 10000"/>
                      <a:gd name="connsiteX80" fmla="*/ 2712 w 10000"/>
                      <a:gd name="connsiteY80" fmla="*/ 188 h 10000"/>
                      <a:gd name="connsiteX81" fmla="*/ 2845 w 10000"/>
                      <a:gd name="connsiteY81" fmla="*/ 274 h 10000"/>
                      <a:gd name="connsiteX82" fmla="*/ 2989 w 10000"/>
                      <a:gd name="connsiteY82" fmla="*/ 375 h 10000"/>
                      <a:gd name="connsiteX83" fmla="*/ 3112 w 10000"/>
                      <a:gd name="connsiteY83" fmla="*/ 461 h 10000"/>
                      <a:gd name="connsiteX84" fmla="*/ 3234 w 10000"/>
                      <a:gd name="connsiteY84" fmla="*/ 590 h 10000"/>
                      <a:gd name="connsiteX85" fmla="*/ 3367 w 10000"/>
                      <a:gd name="connsiteY85" fmla="*/ 720 h 10000"/>
                      <a:gd name="connsiteX86" fmla="*/ 3490 w 10000"/>
                      <a:gd name="connsiteY86" fmla="*/ 850 h 10000"/>
                      <a:gd name="connsiteX87" fmla="*/ 3726 w 10000"/>
                      <a:gd name="connsiteY87" fmla="*/ 1137 h 10000"/>
                      <a:gd name="connsiteX88" fmla="*/ 3941 w 10000"/>
                      <a:gd name="connsiteY88" fmla="*/ 1482 h 10000"/>
                      <a:gd name="connsiteX89" fmla="*/ 4145 w 10000"/>
                      <a:gd name="connsiteY89" fmla="*/ 1842 h 10000"/>
                      <a:gd name="connsiteX90" fmla="*/ 4340 w 10000"/>
                      <a:gd name="connsiteY90" fmla="*/ 2231 h 10000"/>
                      <a:gd name="connsiteX91" fmla="*/ 4534 w 10000"/>
                      <a:gd name="connsiteY91" fmla="*/ 2634 h 10000"/>
                      <a:gd name="connsiteX92" fmla="*/ 4708 w 10000"/>
                      <a:gd name="connsiteY92" fmla="*/ 3051 h 10000"/>
                      <a:gd name="connsiteX93" fmla="*/ 4893 w 10000"/>
                      <a:gd name="connsiteY93" fmla="*/ 3483 h 10000"/>
                      <a:gd name="connsiteX94" fmla="*/ 5056 w 10000"/>
                      <a:gd name="connsiteY94" fmla="*/ 3927 h 10000"/>
                      <a:gd name="connsiteX95" fmla="*/ 5363 w 10000"/>
                      <a:gd name="connsiteY95" fmla="*/ 4834 h 10000"/>
                      <a:gd name="connsiteX96" fmla="*/ 5967 w 10000"/>
                      <a:gd name="connsiteY96" fmla="*/ 6633 h 10000"/>
                      <a:gd name="connsiteX97" fmla="*/ 6254 w 10000"/>
                      <a:gd name="connsiteY97" fmla="*/ 7468 h 10000"/>
                      <a:gd name="connsiteX98" fmla="*/ 6407 w 10000"/>
                      <a:gd name="connsiteY98" fmla="*/ 7828 h 10000"/>
                      <a:gd name="connsiteX99" fmla="*/ 6551 w 10000"/>
                      <a:gd name="connsiteY99" fmla="*/ 8201 h 10000"/>
                      <a:gd name="connsiteX100" fmla="*/ 6714 w 10000"/>
                      <a:gd name="connsiteY100" fmla="*/ 8533 h 10000"/>
                      <a:gd name="connsiteX101" fmla="*/ 6868 w 10000"/>
                      <a:gd name="connsiteY101" fmla="*/ 8821 h 10000"/>
                      <a:gd name="connsiteX102" fmla="*/ 7021 w 10000"/>
                      <a:gd name="connsiteY102" fmla="*/ 9093 h 10000"/>
                      <a:gd name="connsiteX103" fmla="*/ 7195 w 10000"/>
                      <a:gd name="connsiteY103" fmla="*/ 9295 h 10000"/>
                      <a:gd name="connsiteX104" fmla="*/ 7288 w 10000"/>
                      <a:gd name="connsiteY104" fmla="*/ 9395 h 10000"/>
                      <a:gd name="connsiteX105" fmla="*/ 7369 w 10000"/>
                      <a:gd name="connsiteY105" fmla="*/ 9497 h 10000"/>
                      <a:gd name="connsiteX106" fmla="*/ 7462 w 10000"/>
                      <a:gd name="connsiteY106" fmla="*/ 9554 h 10000"/>
                      <a:gd name="connsiteX107" fmla="*/ 7554 w 10000"/>
                      <a:gd name="connsiteY107" fmla="*/ 9626 h 10000"/>
                      <a:gd name="connsiteX108" fmla="*/ 7646 w 10000"/>
                      <a:gd name="connsiteY108" fmla="*/ 9669 h 10000"/>
                      <a:gd name="connsiteX109" fmla="*/ 7748 w 10000"/>
                      <a:gd name="connsiteY109" fmla="*/ 9698 h 10000"/>
                      <a:gd name="connsiteX110" fmla="*/ 7851 w 10000"/>
                      <a:gd name="connsiteY110" fmla="*/ 9741 h 10000"/>
                      <a:gd name="connsiteX111" fmla="*/ 7943 w 10000"/>
                      <a:gd name="connsiteY111"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931 w 10000"/>
                      <a:gd name="connsiteY64" fmla="*/ 720 h 10000"/>
                      <a:gd name="connsiteX65" fmla="*/ 809 w 10000"/>
                      <a:gd name="connsiteY65" fmla="*/ 865 h 10000"/>
                      <a:gd name="connsiteX66" fmla="*/ 706 w 10000"/>
                      <a:gd name="connsiteY66" fmla="*/ 1050 h 10000"/>
                      <a:gd name="connsiteX67" fmla="*/ 604 w 10000"/>
                      <a:gd name="connsiteY67" fmla="*/ 1224 h 10000"/>
                      <a:gd name="connsiteX68" fmla="*/ 491 w 10000"/>
                      <a:gd name="connsiteY68" fmla="*/ 1425 h 10000"/>
                      <a:gd name="connsiteX69" fmla="*/ 399 w 10000"/>
                      <a:gd name="connsiteY69" fmla="*/ 1627 h 10000"/>
                      <a:gd name="connsiteX70" fmla="*/ 194 w 10000"/>
                      <a:gd name="connsiteY70" fmla="*/ 2101 h 10000"/>
                      <a:gd name="connsiteX71" fmla="*/ 0 w 10000"/>
                      <a:gd name="connsiteY71" fmla="*/ 2591 h 10000"/>
                      <a:gd name="connsiteX72" fmla="*/ 10 w 10000"/>
                      <a:gd name="connsiteY72" fmla="*/ 907 h 10000"/>
                      <a:gd name="connsiteX73" fmla="*/ 205 w 10000"/>
                      <a:gd name="connsiteY73" fmla="*/ 691 h 10000"/>
                      <a:gd name="connsiteX74" fmla="*/ 399 w 10000"/>
                      <a:gd name="connsiteY74" fmla="*/ 504 h 10000"/>
                      <a:gd name="connsiteX75" fmla="*/ 604 w 10000"/>
                      <a:gd name="connsiteY75" fmla="*/ 317 h 10000"/>
                      <a:gd name="connsiteX76" fmla="*/ 2272 w 10000"/>
                      <a:gd name="connsiteY76" fmla="*/ 0 h 10000"/>
                      <a:gd name="connsiteX77" fmla="*/ 2426 w 10000"/>
                      <a:gd name="connsiteY77" fmla="*/ 43 h 10000"/>
                      <a:gd name="connsiteX78" fmla="*/ 2569 w 10000"/>
                      <a:gd name="connsiteY78" fmla="*/ 115 h 10000"/>
                      <a:gd name="connsiteX79" fmla="*/ 2712 w 10000"/>
                      <a:gd name="connsiteY79" fmla="*/ 188 h 10000"/>
                      <a:gd name="connsiteX80" fmla="*/ 2845 w 10000"/>
                      <a:gd name="connsiteY80" fmla="*/ 274 h 10000"/>
                      <a:gd name="connsiteX81" fmla="*/ 2989 w 10000"/>
                      <a:gd name="connsiteY81" fmla="*/ 375 h 10000"/>
                      <a:gd name="connsiteX82" fmla="*/ 3112 w 10000"/>
                      <a:gd name="connsiteY82" fmla="*/ 461 h 10000"/>
                      <a:gd name="connsiteX83" fmla="*/ 3234 w 10000"/>
                      <a:gd name="connsiteY83" fmla="*/ 590 h 10000"/>
                      <a:gd name="connsiteX84" fmla="*/ 3367 w 10000"/>
                      <a:gd name="connsiteY84" fmla="*/ 720 h 10000"/>
                      <a:gd name="connsiteX85" fmla="*/ 3490 w 10000"/>
                      <a:gd name="connsiteY85" fmla="*/ 850 h 10000"/>
                      <a:gd name="connsiteX86" fmla="*/ 3726 w 10000"/>
                      <a:gd name="connsiteY86" fmla="*/ 1137 h 10000"/>
                      <a:gd name="connsiteX87" fmla="*/ 3941 w 10000"/>
                      <a:gd name="connsiteY87" fmla="*/ 1482 h 10000"/>
                      <a:gd name="connsiteX88" fmla="*/ 4145 w 10000"/>
                      <a:gd name="connsiteY88" fmla="*/ 1842 h 10000"/>
                      <a:gd name="connsiteX89" fmla="*/ 4340 w 10000"/>
                      <a:gd name="connsiteY89" fmla="*/ 2231 h 10000"/>
                      <a:gd name="connsiteX90" fmla="*/ 4534 w 10000"/>
                      <a:gd name="connsiteY90" fmla="*/ 2634 h 10000"/>
                      <a:gd name="connsiteX91" fmla="*/ 4708 w 10000"/>
                      <a:gd name="connsiteY91" fmla="*/ 3051 h 10000"/>
                      <a:gd name="connsiteX92" fmla="*/ 4893 w 10000"/>
                      <a:gd name="connsiteY92" fmla="*/ 3483 h 10000"/>
                      <a:gd name="connsiteX93" fmla="*/ 5056 w 10000"/>
                      <a:gd name="connsiteY93" fmla="*/ 3927 h 10000"/>
                      <a:gd name="connsiteX94" fmla="*/ 5363 w 10000"/>
                      <a:gd name="connsiteY94" fmla="*/ 4834 h 10000"/>
                      <a:gd name="connsiteX95" fmla="*/ 5967 w 10000"/>
                      <a:gd name="connsiteY95" fmla="*/ 6633 h 10000"/>
                      <a:gd name="connsiteX96" fmla="*/ 6254 w 10000"/>
                      <a:gd name="connsiteY96" fmla="*/ 7468 h 10000"/>
                      <a:gd name="connsiteX97" fmla="*/ 6407 w 10000"/>
                      <a:gd name="connsiteY97" fmla="*/ 7828 h 10000"/>
                      <a:gd name="connsiteX98" fmla="*/ 6551 w 10000"/>
                      <a:gd name="connsiteY98" fmla="*/ 8201 h 10000"/>
                      <a:gd name="connsiteX99" fmla="*/ 6714 w 10000"/>
                      <a:gd name="connsiteY99" fmla="*/ 8533 h 10000"/>
                      <a:gd name="connsiteX100" fmla="*/ 6868 w 10000"/>
                      <a:gd name="connsiteY100" fmla="*/ 8821 h 10000"/>
                      <a:gd name="connsiteX101" fmla="*/ 7021 w 10000"/>
                      <a:gd name="connsiteY101" fmla="*/ 9093 h 10000"/>
                      <a:gd name="connsiteX102" fmla="*/ 7195 w 10000"/>
                      <a:gd name="connsiteY102" fmla="*/ 9295 h 10000"/>
                      <a:gd name="connsiteX103" fmla="*/ 7288 w 10000"/>
                      <a:gd name="connsiteY103" fmla="*/ 9395 h 10000"/>
                      <a:gd name="connsiteX104" fmla="*/ 7369 w 10000"/>
                      <a:gd name="connsiteY104" fmla="*/ 9497 h 10000"/>
                      <a:gd name="connsiteX105" fmla="*/ 7462 w 10000"/>
                      <a:gd name="connsiteY105" fmla="*/ 9554 h 10000"/>
                      <a:gd name="connsiteX106" fmla="*/ 7554 w 10000"/>
                      <a:gd name="connsiteY106" fmla="*/ 9626 h 10000"/>
                      <a:gd name="connsiteX107" fmla="*/ 7646 w 10000"/>
                      <a:gd name="connsiteY107" fmla="*/ 9669 h 10000"/>
                      <a:gd name="connsiteX108" fmla="*/ 7748 w 10000"/>
                      <a:gd name="connsiteY108" fmla="*/ 9698 h 10000"/>
                      <a:gd name="connsiteX109" fmla="*/ 7851 w 10000"/>
                      <a:gd name="connsiteY109" fmla="*/ 9741 h 10000"/>
                      <a:gd name="connsiteX110" fmla="*/ 7943 w 10000"/>
                      <a:gd name="connsiteY110"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809 w 10000"/>
                      <a:gd name="connsiteY64" fmla="*/ 865 h 10000"/>
                      <a:gd name="connsiteX65" fmla="*/ 706 w 10000"/>
                      <a:gd name="connsiteY65" fmla="*/ 1050 h 10000"/>
                      <a:gd name="connsiteX66" fmla="*/ 604 w 10000"/>
                      <a:gd name="connsiteY66" fmla="*/ 1224 h 10000"/>
                      <a:gd name="connsiteX67" fmla="*/ 491 w 10000"/>
                      <a:gd name="connsiteY67" fmla="*/ 1425 h 10000"/>
                      <a:gd name="connsiteX68" fmla="*/ 399 w 10000"/>
                      <a:gd name="connsiteY68" fmla="*/ 1627 h 10000"/>
                      <a:gd name="connsiteX69" fmla="*/ 194 w 10000"/>
                      <a:gd name="connsiteY69" fmla="*/ 2101 h 10000"/>
                      <a:gd name="connsiteX70" fmla="*/ 0 w 10000"/>
                      <a:gd name="connsiteY70" fmla="*/ 2591 h 10000"/>
                      <a:gd name="connsiteX71" fmla="*/ 10 w 10000"/>
                      <a:gd name="connsiteY71" fmla="*/ 907 h 10000"/>
                      <a:gd name="connsiteX72" fmla="*/ 205 w 10000"/>
                      <a:gd name="connsiteY72" fmla="*/ 691 h 10000"/>
                      <a:gd name="connsiteX73" fmla="*/ 399 w 10000"/>
                      <a:gd name="connsiteY73" fmla="*/ 504 h 10000"/>
                      <a:gd name="connsiteX74" fmla="*/ 604 w 10000"/>
                      <a:gd name="connsiteY74" fmla="*/ 317 h 10000"/>
                      <a:gd name="connsiteX75" fmla="*/ 2272 w 10000"/>
                      <a:gd name="connsiteY75" fmla="*/ 0 h 10000"/>
                      <a:gd name="connsiteX76" fmla="*/ 2426 w 10000"/>
                      <a:gd name="connsiteY76" fmla="*/ 43 h 10000"/>
                      <a:gd name="connsiteX77" fmla="*/ 2569 w 10000"/>
                      <a:gd name="connsiteY77" fmla="*/ 115 h 10000"/>
                      <a:gd name="connsiteX78" fmla="*/ 2712 w 10000"/>
                      <a:gd name="connsiteY78" fmla="*/ 188 h 10000"/>
                      <a:gd name="connsiteX79" fmla="*/ 2845 w 10000"/>
                      <a:gd name="connsiteY79" fmla="*/ 274 h 10000"/>
                      <a:gd name="connsiteX80" fmla="*/ 2989 w 10000"/>
                      <a:gd name="connsiteY80" fmla="*/ 375 h 10000"/>
                      <a:gd name="connsiteX81" fmla="*/ 3112 w 10000"/>
                      <a:gd name="connsiteY81" fmla="*/ 461 h 10000"/>
                      <a:gd name="connsiteX82" fmla="*/ 3234 w 10000"/>
                      <a:gd name="connsiteY82" fmla="*/ 590 h 10000"/>
                      <a:gd name="connsiteX83" fmla="*/ 3367 w 10000"/>
                      <a:gd name="connsiteY83" fmla="*/ 720 h 10000"/>
                      <a:gd name="connsiteX84" fmla="*/ 3490 w 10000"/>
                      <a:gd name="connsiteY84" fmla="*/ 850 h 10000"/>
                      <a:gd name="connsiteX85" fmla="*/ 3726 w 10000"/>
                      <a:gd name="connsiteY85" fmla="*/ 1137 h 10000"/>
                      <a:gd name="connsiteX86" fmla="*/ 3941 w 10000"/>
                      <a:gd name="connsiteY86" fmla="*/ 1482 h 10000"/>
                      <a:gd name="connsiteX87" fmla="*/ 4145 w 10000"/>
                      <a:gd name="connsiteY87" fmla="*/ 1842 h 10000"/>
                      <a:gd name="connsiteX88" fmla="*/ 4340 w 10000"/>
                      <a:gd name="connsiteY88" fmla="*/ 2231 h 10000"/>
                      <a:gd name="connsiteX89" fmla="*/ 4534 w 10000"/>
                      <a:gd name="connsiteY89" fmla="*/ 2634 h 10000"/>
                      <a:gd name="connsiteX90" fmla="*/ 4708 w 10000"/>
                      <a:gd name="connsiteY90" fmla="*/ 3051 h 10000"/>
                      <a:gd name="connsiteX91" fmla="*/ 4893 w 10000"/>
                      <a:gd name="connsiteY91" fmla="*/ 3483 h 10000"/>
                      <a:gd name="connsiteX92" fmla="*/ 5056 w 10000"/>
                      <a:gd name="connsiteY92" fmla="*/ 3927 h 10000"/>
                      <a:gd name="connsiteX93" fmla="*/ 5363 w 10000"/>
                      <a:gd name="connsiteY93" fmla="*/ 4834 h 10000"/>
                      <a:gd name="connsiteX94" fmla="*/ 5967 w 10000"/>
                      <a:gd name="connsiteY94" fmla="*/ 6633 h 10000"/>
                      <a:gd name="connsiteX95" fmla="*/ 6254 w 10000"/>
                      <a:gd name="connsiteY95" fmla="*/ 7468 h 10000"/>
                      <a:gd name="connsiteX96" fmla="*/ 6407 w 10000"/>
                      <a:gd name="connsiteY96" fmla="*/ 7828 h 10000"/>
                      <a:gd name="connsiteX97" fmla="*/ 6551 w 10000"/>
                      <a:gd name="connsiteY97" fmla="*/ 8201 h 10000"/>
                      <a:gd name="connsiteX98" fmla="*/ 6714 w 10000"/>
                      <a:gd name="connsiteY98" fmla="*/ 8533 h 10000"/>
                      <a:gd name="connsiteX99" fmla="*/ 6868 w 10000"/>
                      <a:gd name="connsiteY99" fmla="*/ 8821 h 10000"/>
                      <a:gd name="connsiteX100" fmla="*/ 7021 w 10000"/>
                      <a:gd name="connsiteY100" fmla="*/ 9093 h 10000"/>
                      <a:gd name="connsiteX101" fmla="*/ 7195 w 10000"/>
                      <a:gd name="connsiteY101" fmla="*/ 9295 h 10000"/>
                      <a:gd name="connsiteX102" fmla="*/ 7288 w 10000"/>
                      <a:gd name="connsiteY102" fmla="*/ 9395 h 10000"/>
                      <a:gd name="connsiteX103" fmla="*/ 7369 w 10000"/>
                      <a:gd name="connsiteY103" fmla="*/ 9497 h 10000"/>
                      <a:gd name="connsiteX104" fmla="*/ 7462 w 10000"/>
                      <a:gd name="connsiteY104" fmla="*/ 9554 h 10000"/>
                      <a:gd name="connsiteX105" fmla="*/ 7554 w 10000"/>
                      <a:gd name="connsiteY105" fmla="*/ 9626 h 10000"/>
                      <a:gd name="connsiteX106" fmla="*/ 7646 w 10000"/>
                      <a:gd name="connsiteY106" fmla="*/ 9669 h 10000"/>
                      <a:gd name="connsiteX107" fmla="*/ 7748 w 10000"/>
                      <a:gd name="connsiteY107" fmla="*/ 9698 h 10000"/>
                      <a:gd name="connsiteX108" fmla="*/ 7851 w 10000"/>
                      <a:gd name="connsiteY108" fmla="*/ 9741 h 10000"/>
                      <a:gd name="connsiteX109" fmla="*/ 7943 w 10000"/>
                      <a:gd name="connsiteY109"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809 w 10000"/>
                      <a:gd name="connsiteY64" fmla="*/ 865 h 10000"/>
                      <a:gd name="connsiteX65" fmla="*/ 604 w 10000"/>
                      <a:gd name="connsiteY65" fmla="*/ 1224 h 10000"/>
                      <a:gd name="connsiteX66" fmla="*/ 491 w 10000"/>
                      <a:gd name="connsiteY66" fmla="*/ 1425 h 10000"/>
                      <a:gd name="connsiteX67" fmla="*/ 399 w 10000"/>
                      <a:gd name="connsiteY67" fmla="*/ 1627 h 10000"/>
                      <a:gd name="connsiteX68" fmla="*/ 194 w 10000"/>
                      <a:gd name="connsiteY68" fmla="*/ 2101 h 10000"/>
                      <a:gd name="connsiteX69" fmla="*/ 0 w 10000"/>
                      <a:gd name="connsiteY69" fmla="*/ 2591 h 10000"/>
                      <a:gd name="connsiteX70" fmla="*/ 10 w 10000"/>
                      <a:gd name="connsiteY70" fmla="*/ 907 h 10000"/>
                      <a:gd name="connsiteX71" fmla="*/ 205 w 10000"/>
                      <a:gd name="connsiteY71" fmla="*/ 691 h 10000"/>
                      <a:gd name="connsiteX72" fmla="*/ 399 w 10000"/>
                      <a:gd name="connsiteY72" fmla="*/ 504 h 10000"/>
                      <a:gd name="connsiteX73" fmla="*/ 604 w 10000"/>
                      <a:gd name="connsiteY73" fmla="*/ 317 h 10000"/>
                      <a:gd name="connsiteX74" fmla="*/ 2272 w 10000"/>
                      <a:gd name="connsiteY74" fmla="*/ 0 h 10000"/>
                      <a:gd name="connsiteX75" fmla="*/ 2426 w 10000"/>
                      <a:gd name="connsiteY75" fmla="*/ 43 h 10000"/>
                      <a:gd name="connsiteX76" fmla="*/ 2569 w 10000"/>
                      <a:gd name="connsiteY76" fmla="*/ 115 h 10000"/>
                      <a:gd name="connsiteX77" fmla="*/ 2712 w 10000"/>
                      <a:gd name="connsiteY77" fmla="*/ 188 h 10000"/>
                      <a:gd name="connsiteX78" fmla="*/ 2845 w 10000"/>
                      <a:gd name="connsiteY78" fmla="*/ 274 h 10000"/>
                      <a:gd name="connsiteX79" fmla="*/ 2989 w 10000"/>
                      <a:gd name="connsiteY79" fmla="*/ 375 h 10000"/>
                      <a:gd name="connsiteX80" fmla="*/ 3112 w 10000"/>
                      <a:gd name="connsiteY80" fmla="*/ 461 h 10000"/>
                      <a:gd name="connsiteX81" fmla="*/ 3234 w 10000"/>
                      <a:gd name="connsiteY81" fmla="*/ 590 h 10000"/>
                      <a:gd name="connsiteX82" fmla="*/ 3367 w 10000"/>
                      <a:gd name="connsiteY82" fmla="*/ 720 h 10000"/>
                      <a:gd name="connsiteX83" fmla="*/ 3490 w 10000"/>
                      <a:gd name="connsiteY83" fmla="*/ 850 h 10000"/>
                      <a:gd name="connsiteX84" fmla="*/ 3726 w 10000"/>
                      <a:gd name="connsiteY84" fmla="*/ 1137 h 10000"/>
                      <a:gd name="connsiteX85" fmla="*/ 3941 w 10000"/>
                      <a:gd name="connsiteY85" fmla="*/ 1482 h 10000"/>
                      <a:gd name="connsiteX86" fmla="*/ 4145 w 10000"/>
                      <a:gd name="connsiteY86" fmla="*/ 1842 h 10000"/>
                      <a:gd name="connsiteX87" fmla="*/ 4340 w 10000"/>
                      <a:gd name="connsiteY87" fmla="*/ 2231 h 10000"/>
                      <a:gd name="connsiteX88" fmla="*/ 4534 w 10000"/>
                      <a:gd name="connsiteY88" fmla="*/ 2634 h 10000"/>
                      <a:gd name="connsiteX89" fmla="*/ 4708 w 10000"/>
                      <a:gd name="connsiteY89" fmla="*/ 3051 h 10000"/>
                      <a:gd name="connsiteX90" fmla="*/ 4893 w 10000"/>
                      <a:gd name="connsiteY90" fmla="*/ 3483 h 10000"/>
                      <a:gd name="connsiteX91" fmla="*/ 5056 w 10000"/>
                      <a:gd name="connsiteY91" fmla="*/ 3927 h 10000"/>
                      <a:gd name="connsiteX92" fmla="*/ 5363 w 10000"/>
                      <a:gd name="connsiteY92" fmla="*/ 4834 h 10000"/>
                      <a:gd name="connsiteX93" fmla="*/ 5967 w 10000"/>
                      <a:gd name="connsiteY93" fmla="*/ 6633 h 10000"/>
                      <a:gd name="connsiteX94" fmla="*/ 6254 w 10000"/>
                      <a:gd name="connsiteY94" fmla="*/ 7468 h 10000"/>
                      <a:gd name="connsiteX95" fmla="*/ 6407 w 10000"/>
                      <a:gd name="connsiteY95" fmla="*/ 7828 h 10000"/>
                      <a:gd name="connsiteX96" fmla="*/ 6551 w 10000"/>
                      <a:gd name="connsiteY96" fmla="*/ 8201 h 10000"/>
                      <a:gd name="connsiteX97" fmla="*/ 6714 w 10000"/>
                      <a:gd name="connsiteY97" fmla="*/ 8533 h 10000"/>
                      <a:gd name="connsiteX98" fmla="*/ 6868 w 10000"/>
                      <a:gd name="connsiteY98" fmla="*/ 8821 h 10000"/>
                      <a:gd name="connsiteX99" fmla="*/ 7021 w 10000"/>
                      <a:gd name="connsiteY99" fmla="*/ 9093 h 10000"/>
                      <a:gd name="connsiteX100" fmla="*/ 7195 w 10000"/>
                      <a:gd name="connsiteY100" fmla="*/ 9295 h 10000"/>
                      <a:gd name="connsiteX101" fmla="*/ 7288 w 10000"/>
                      <a:gd name="connsiteY101" fmla="*/ 9395 h 10000"/>
                      <a:gd name="connsiteX102" fmla="*/ 7369 w 10000"/>
                      <a:gd name="connsiteY102" fmla="*/ 9497 h 10000"/>
                      <a:gd name="connsiteX103" fmla="*/ 7462 w 10000"/>
                      <a:gd name="connsiteY103" fmla="*/ 9554 h 10000"/>
                      <a:gd name="connsiteX104" fmla="*/ 7554 w 10000"/>
                      <a:gd name="connsiteY104" fmla="*/ 9626 h 10000"/>
                      <a:gd name="connsiteX105" fmla="*/ 7646 w 10000"/>
                      <a:gd name="connsiteY105" fmla="*/ 9669 h 10000"/>
                      <a:gd name="connsiteX106" fmla="*/ 7748 w 10000"/>
                      <a:gd name="connsiteY106" fmla="*/ 9698 h 10000"/>
                      <a:gd name="connsiteX107" fmla="*/ 7851 w 10000"/>
                      <a:gd name="connsiteY107" fmla="*/ 9741 h 10000"/>
                      <a:gd name="connsiteX108" fmla="*/ 7943 w 10000"/>
                      <a:gd name="connsiteY108"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604 w 10000"/>
                      <a:gd name="connsiteY64" fmla="*/ 1224 h 10000"/>
                      <a:gd name="connsiteX65" fmla="*/ 491 w 10000"/>
                      <a:gd name="connsiteY65" fmla="*/ 1425 h 10000"/>
                      <a:gd name="connsiteX66" fmla="*/ 399 w 10000"/>
                      <a:gd name="connsiteY66" fmla="*/ 1627 h 10000"/>
                      <a:gd name="connsiteX67" fmla="*/ 194 w 10000"/>
                      <a:gd name="connsiteY67" fmla="*/ 2101 h 10000"/>
                      <a:gd name="connsiteX68" fmla="*/ 0 w 10000"/>
                      <a:gd name="connsiteY68" fmla="*/ 2591 h 10000"/>
                      <a:gd name="connsiteX69" fmla="*/ 10 w 10000"/>
                      <a:gd name="connsiteY69" fmla="*/ 907 h 10000"/>
                      <a:gd name="connsiteX70" fmla="*/ 205 w 10000"/>
                      <a:gd name="connsiteY70" fmla="*/ 691 h 10000"/>
                      <a:gd name="connsiteX71" fmla="*/ 399 w 10000"/>
                      <a:gd name="connsiteY71" fmla="*/ 504 h 10000"/>
                      <a:gd name="connsiteX72" fmla="*/ 604 w 10000"/>
                      <a:gd name="connsiteY72" fmla="*/ 317 h 10000"/>
                      <a:gd name="connsiteX73" fmla="*/ 2272 w 10000"/>
                      <a:gd name="connsiteY73" fmla="*/ 0 h 10000"/>
                      <a:gd name="connsiteX74" fmla="*/ 2426 w 10000"/>
                      <a:gd name="connsiteY74" fmla="*/ 43 h 10000"/>
                      <a:gd name="connsiteX75" fmla="*/ 2569 w 10000"/>
                      <a:gd name="connsiteY75" fmla="*/ 115 h 10000"/>
                      <a:gd name="connsiteX76" fmla="*/ 2712 w 10000"/>
                      <a:gd name="connsiteY76" fmla="*/ 188 h 10000"/>
                      <a:gd name="connsiteX77" fmla="*/ 2845 w 10000"/>
                      <a:gd name="connsiteY77" fmla="*/ 274 h 10000"/>
                      <a:gd name="connsiteX78" fmla="*/ 2989 w 10000"/>
                      <a:gd name="connsiteY78" fmla="*/ 375 h 10000"/>
                      <a:gd name="connsiteX79" fmla="*/ 3112 w 10000"/>
                      <a:gd name="connsiteY79" fmla="*/ 461 h 10000"/>
                      <a:gd name="connsiteX80" fmla="*/ 3234 w 10000"/>
                      <a:gd name="connsiteY80" fmla="*/ 590 h 10000"/>
                      <a:gd name="connsiteX81" fmla="*/ 3367 w 10000"/>
                      <a:gd name="connsiteY81" fmla="*/ 720 h 10000"/>
                      <a:gd name="connsiteX82" fmla="*/ 3490 w 10000"/>
                      <a:gd name="connsiteY82" fmla="*/ 850 h 10000"/>
                      <a:gd name="connsiteX83" fmla="*/ 3726 w 10000"/>
                      <a:gd name="connsiteY83" fmla="*/ 1137 h 10000"/>
                      <a:gd name="connsiteX84" fmla="*/ 3941 w 10000"/>
                      <a:gd name="connsiteY84" fmla="*/ 1482 h 10000"/>
                      <a:gd name="connsiteX85" fmla="*/ 4145 w 10000"/>
                      <a:gd name="connsiteY85" fmla="*/ 1842 h 10000"/>
                      <a:gd name="connsiteX86" fmla="*/ 4340 w 10000"/>
                      <a:gd name="connsiteY86" fmla="*/ 2231 h 10000"/>
                      <a:gd name="connsiteX87" fmla="*/ 4534 w 10000"/>
                      <a:gd name="connsiteY87" fmla="*/ 2634 h 10000"/>
                      <a:gd name="connsiteX88" fmla="*/ 4708 w 10000"/>
                      <a:gd name="connsiteY88" fmla="*/ 3051 h 10000"/>
                      <a:gd name="connsiteX89" fmla="*/ 4893 w 10000"/>
                      <a:gd name="connsiteY89" fmla="*/ 3483 h 10000"/>
                      <a:gd name="connsiteX90" fmla="*/ 5056 w 10000"/>
                      <a:gd name="connsiteY90" fmla="*/ 3927 h 10000"/>
                      <a:gd name="connsiteX91" fmla="*/ 5363 w 10000"/>
                      <a:gd name="connsiteY91" fmla="*/ 4834 h 10000"/>
                      <a:gd name="connsiteX92" fmla="*/ 5967 w 10000"/>
                      <a:gd name="connsiteY92" fmla="*/ 6633 h 10000"/>
                      <a:gd name="connsiteX93" fmla="*/ 6254 w 10000"/>
                      <a:gd name="connsiteY93" fmla="*/ 7468 h 10000"/>
                      <a:gd name="connsiteX94" fmla="*/ 6407 w 10000"/>
                      <a:gd name="connsiteY94" fmla="*/ 7828 h 10000"/>
                      <a:gd name="connsiteX95" fmla="*/ 6551 w 10000"/>
                      <a:gd name="connsiteY95" fmla="*/ 8201 h 10000"/>
                      <a:gd name="connsiteX96" fmla="*/ 6714 w 10000"/>
                      <a:gd name="connsiteY96" fmla="*/ 8533 h 10000"/>
                      <a:gd name="connsiteX97" fmla="*/ 6868 w 10000"/>
                      <a:gd name="connsiteY97" fmla="*/ 8821 h 10000"/>
                      <a:gd name="connsiteX98" fmla="*/ 7021 w 10000"/>
                      <a:gd name="connsiteY98" fmla="*/ 9093 h 10000"/>
                      <a:gd name="connsiteX99" fmla="*/ 7195 w 10000"/>
                      <a:gd name="connsiteY99" fmla="*/ 9295 h 10000"/>
                      <a:gd name="connsiteX100" fmla="*/ 7288 w 10000"/>
                      <a:gd name="connsiteY100" fmla="*/ 9395 h 10000"/>
                      <a:gd name="connsiteX101" fmla="*/ 7369 w 10000"/>
                      <a:gd name="connsiteY101" fmla="*/ 9497 h 10000"/>
                      <a:gd name="connsiteX102" fmla="*/ 7462 w 10000"/>
                      <a:gd name="connsiteY102" fmla="*/ 9554 h 10000"/>
                      <a:gd name="connsiteX103" fmla="*/ 7554 w 10000"/>
                      <a:gd name="connsiteY103" fmla="*/ 9626 h 10000"/>
                      <a:gd name="connsiteX104" fmla="*/ 7646 w 10000"/>
                      <a:gd name="connsiteY104" fmla="*/ 9669 h 10000"/>
                      <a:gd name="connsiteX105" fmla="*/ 7748 w 10000"/>
                      <a:gd name="connsiteY105" fmla="*/ 9698 h 10000"/>
                      <a:gd name="connsiteX106" fmla="*/ 7851 w 10000"/>
                      <a:gd name="connsiteY106" fmla="*/ 9741 h 10000"/>
                      <a:gd name="connsiteX107" fmla="*/ 7943 w 10000"/>
                      <a:gd name="connsiteY107"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604 w 10000"/>
                      <a:gd name="connsiteY64" fmla="*/ 1224 h 10000"/>
                      <a:gd name="connsiteX65" fmla="*/ 491 w 10000"/>
                      <a:gd name="connsiteY65" fmla="*/ 1425 h 10000"/>
                      <a:gd name="connsiteX66" fmla="*/ 399 w 10000"/>
                      <a:gd name="connsiteY66" fmla="*/ 1627 h 10000"/>
                      <a:gd name="connsiteX67" fmla="*/ 194 w 10000"/>
                      <a:gd name="connsiteY67" fmla="*/ 2101 h 10000"/>
                      <a:gd name="connsiteX68" fmla="*/ 0 w 10000"/>
                      <a:gd name="connsiteY68" fmla="*/ 2591 h 10000"/>
                      <a:gd name="connsiteX69" fmla="*/ 10 w 10000"/>
                      <a:gd name="connsiteY69" fmla="*/ 907 h 10000"/>
                      <a:gd name="connsiteX70" fmla="*/ 205 w 10000"/>
                      <a:gd name="connsiteY70" fmla="*/ 691 h 10000"/>
                      <a:gd name="connsiteX71" fmla="*/ 399 w 10000"/>
                      <a:gd name="connsiteY71" fmla="*/ 504 h 10000"/>
                      <a:gd name="connsiteX72" fmla="*/ 2272 w 10000"/>
                      <a:gd name="connsiteY72" fmla="*/ 0 h 10000"/>
                      <a:gd name="connsiteX73" fmla="*/ 2426 w 10000"/>
                      <a:gd name="connsiteY73" fmla="*/ 43 h 10000"/>
                      <a:gd name="connsiteX74" fmla="*/ 2569 w 10000"/>
                      <a:gd name="connsiteY74" fmla="*/ 115 h 10000"/>
                      <a:gd name="connsiteX75" fmla="*/ 2712 w 10000"/>
                      <a:gd name="connsiteY75" fmla="*/ 188 h 10000"/>
                      <a:gd name="connsiteX76" fmla="*/ 2845 w 10000"/>
                      <a:gd name="connsiteY76" fmla="*/ 274 h 10000"/>
                      <a:gd name="connsiteX77" fmla="*/ 2989 w 10000"/>
                      <a:gd name="connsiteY77" fmla="*/ 375 h 10000"/>
                      <a:gd name="connsiteX78" fmla="*/ 3112 w 10000"/>
                      <a:gd name="connsiteY78" fmla="*/ 461 h 10000"/>
                      <a:gd name="connsiteX79" fmla="*/ 3234 w 10000"/>
                      <a:gd name="connsiteY79" fmla="*/ 590 h 10000"/>
                      <a:gd name="connsiteX80" fmla="*/ 3367 w 10000"/>
                      <a:gd name="connsiteY80" fmla="*/ 720 h 10000"/>
                      <a:gd name="connsiteX81" fmla="*/ 3490 w 10000"/>
                      <a:gd name="connsiteY81" fmla="*/ 850 h 10000"/>
                      <a:gd name="connsiteX82" fmla="*/ 3726 w 10000"/>
                      <a:gd name="connsiteY82" fmla="*/ 1137 h 10000"/>
                      <a:gd name="connsiteX83" fmla="*/ 3941 w 10000"/>
                      <a:gd name="connsiteY83" fmla="*/ 1482 h 10000"/>
                      <a:gd name="connsiteX84" fmla="*/ 4145 w 10000"/>
                      <a:gd name="connsiteY84" fmla="*/ 1842 h 10000"/>
                      <a:gd name="connsiteX85" fmla="*/ 4340 w 10000"/>
                      <a:gd name="connsiteY85" fmla="*/ 2231 h 10000"/>
                      <a:gd name="connsiteX86" fmla="*/ 4534 w 10000"/>
                      <a:gd name="connsiteY86" fmla="*/ 2634 h 10000"/>
                      <a:gd name="connsiteX87" fmla="*/ 4708 w 10000"/>
                      <a:gd name="connsiteY87" fmla="*/ 3051 h 10000"/>
                      <a:gd name="connsiteX88" fmla="*/ 4893 w 10000"/>
                      <a:gd name="connsiteY88" fmla="*/ 3483 h 10000"/>
                      <a:gd name="connsiteX89" fmla="*/ 5056 w 10000"/>
                      <a:gd name="connsiteY89" fmla="*/ 3927 h 10000"/>
                      <a:gd name="connsiteX90" fmla="*/ 5363 w 10000"/>
                      <a:gd name="connsiteY90" fmla="*/ 4834 h 10000"/>
                      <a:gd name="connsiteX91" fmla="*/ 5967 w 10000"/>
                      <a:gd name="connsiteY91" fmla="*/ 6633 h 10000"/>
                      <a:gd name="connsiteX92" fmla="*/ 6254 w 10000"/>
                      <a:gd name="connsiteY92" fmla="*/ 7468 h 10000"/>
                      <a:gd name="connsiteX93" fmla="*/ 6407 w 10000"/>
                      <a:gd name="connsiteY93" fmla="*/ 7828 h 10000"/>
                      <a:gd name="connsiteX94" fmla="*/ 6551 w 10000"/>
                      <a:gd name="connsiteY94" fmla="*/ 8201 h 10000"/>
                      <a:gd name="connsiteX95" fmla="*/ 6714 w 10000"/>
                      <a:gd name="connsiteY95" fmla="*/ 8533 h 10000"/>
                      <a:gd name="connsiteX96" fmla="*/ 6868 w 10000"/>
                      <a:gd name="connsiteY96" fmla="*/ 8821 h 10000"/>
                      <a:gd name="connsiteX97" fmla="*/ 7021 w 10000"/>
                      <a:gd name="connsiteY97" fmla="*/ 9093 h 10000"/>
                      <a:gd name="connsiteX98" fmla="*/ 7195 w 10000"/>
                      <a:gd name="connsiteY98" fmla="*/ 9295 h 10000"/>
                      <a:gd name="connsiteX99" fmla="*/ 7288 w 10000"/>
                      <a:gd name="connsiteY99" fmla="*/ 9395 h 10000"/>
                      <a:gd name="connsiteX100" fmla="*/ 7369 w 10000"/>
                      <a:gd name="connsiteY100" fmla="*/ 9497 h 10000"/>
                      <a:gd name="connsiteX101" fmla="*/ 7462 w 10000"/>
                      <a:gd name="connsiteY101" fmla="*/ 9554 h 10000"/>
                      <a:gd name="connsiteX102" fmla="*/ 7554 w 10000"/>
                      <a:gd name="connsiteY102" fmla="*/ 9626 h 10000"/>
                      <a:gd name="connsiteX103" fmla="*/ 7646 w 10000"/>
                      <a:gd name="connsiteY103" fmla="*/ 9669 h 10000"/>
                      <a:gd name="connsiteX104" fmla="*/ 7748 w 10000"/>
                      <a:gd name="connsiteY104" fmla="*/ 9698 h 10000"/>
                      <a:gd name="connsiteX105" fmla="*/ 7851 w 10000"/>
                      <a:gd name="connsiteY105" fmla="*/ 9741 h 10000"/>
                      <a:gd name="connsiteX106" fmla="*/ 7943 w 10000"/>
                      <a:gd name="connsiteY106"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604 w 10000"/>
                      <a:gd name="connsiteY64" fmla="*/ 1224 h 10000"/>
                      <a:gd name="connsiteX65" fmla="*/ 491 w 10000"/>
                      <a:gd name="connsiteY65" fmla="*/ 1425 h 10000"/>
                      <a:gd name="connsiteX66" fmla="*/ 399 w 10000"/>
                      <a:gd name="connsiteY66" fmla="*/ 1627 h 10000"/>
                      <a:gd name="connsiteX67" fmla="*/ 194 w 10000"/>
                      <a:gd name="connsiteY67" fmla="*/ 2101 h 10000"/>
                      <a:gd name="connsiteX68" fmla="*/ 0 w 10000"/>
                      <a:gd name="connsiteY68" fmla="*/ 2591 h 10000"/>
                      <a:gd name="connsiteX69" fmla="*/ 10 w 10000"/>
                      <a:gd name="connsiteY69" fmla="*/ 907 h 10000"/>
                      <a:gd name="connsiteX70" fmla="*/ 205 w 10000"/>
                      <a:gd name="connsiteY70" fmla="*/ 691 h 10000"/>
                      <a:gd name="connsiteX71" fmla="*/ 2272 w 10000"/>
                      <a:gd name="connsiteY71" fmla="*/ 0 h 10000"/>
                      <a:gd name="connsiteX72" fmla="*/ 2426 w 10000"/>
                      <a:gd name="connsiteY72" fmla="*/ 43 h 10000"/>
                      <a:gd name="connsiteX73" fmla="*/ 2569 w 10000"/>
                      <a:gd name="connsiteY73" fmla="*/ 115 h 10000"/>
                      <a:gd name="connsiteX74" fmla="*/ 2712 w 10000"/>
                      <a:gd name="connsiteY74" fmla="*/ 188 h 10000"/>
                      <a:gd name="connsiteX75" fmla="*/ 2845 w 10000"/>
                      <a:gd name="connsiteY75" fmla="*/ 274 h 10000"/>
                      <a:gd name="connsiteX76" fmla="*/ 2989 w 10000"/>
                      <a:gd name="connsiteY76" fmla="*/ 375 h 10000"/>
                      <a:gd name="connsiteX77" fmla="*/ 3112 w 10000"/>
                      <a:gd name="connsiteY77" fmla="*/ 461 h 10000"/>
                      <a:gd name="connsiteX78" fmla="*/ 3234 w 10000"/>
                      <a:gd name="connsiteY78" fmla="*/ 590 h 10000"/>
                      <a:gd name="connsiteX79" fmla="*/ 3367 w 10000"/>
                      <a:gd name="connsiteY79" fmla="*/ 720 h 10000"/>
                      <a:gd name="connsiteX80" fmla="*/ 3490 w 10000"/>
                      <a:gd name="connsiteY80" fmla="*/ 850 h 10000"/>
                      <a:gd name="connsiteX81" fmla="*/ 3726 w 10000"/>
                      <a:gd name="connsiteY81" fmla="*/ 1137 h 10000"/>
                      <a:gd name="connsiteX82" fmla="*/ 3941 w 10000"/>
                      <a:gd name="connsiteY82" fmla="*/ 1482 h 10000"/>
                      <a:gd name="connsiteX83" fmla="*/ 4145 w 10000"/>
                      <a:gd name="connsiteY83" fmla="*/ 1842 h 10000"/>
                      <a:gd name="connsiteX84" fmla="*/ 4340 w 10000"/>
                      <a:gd name="connsiteY84" fmla="*/ 2231 h 10000"/>
                      <a:gd name="connsiteX85" fmla="*/ 4534 w 10000"/>
                      <a:gd name="connsiteY85" fmla="*/ 2634 h 10000"/>
                      <a:gd name="connsiteX86" fmla="*/ 4708 w 10000"/>
                      <a:gd name="connsiteY86" fmla="*/ 3051 h 10000"/>
                      <a:gd name="connsiteX87" fmla="*/ 4893 w 10000"/>
                      <a:gd name="connsiteY87" fmla="*/ 3483 h 10000"/>
                      <a:gd name="connsiteX88" fmla="*/ 5056 w 10000"/>
                      <a:gd name="connsiteY88" fmla="*/ 3927 h 10000"/>
                      <a:gd name="connsiteX89" fmla="*/ 5363 w 10000"/>
                      <a:gd name="connsiteY89" fmla="*/ 4834 h 10000"/>
                      <a:gd name="connsiteX90" fmla="*/ 5967 w 10000"/>
                      <a:gd name="connsiteY90" fmla="*/ 6633 h 10000"/>
                      <a:gd name="connsiteX91" fmla="*/ 6254 w 10000"/>
                      <a:gd name="connsiteY91" fmla="*/ 7468 h 10000"/>
                      <a:gd name="connsiteX92" fmla="*/ 6407 w 10000"/>
                      <a:gd name="connsiteY92" fmla="*/ 7828 h 10000"/>
                      <a:gd name="connsiteX93" fmla="*/ 6551 w 10000"/>
                      <a:gd name="connsiteY93" fmla="*/ 8201 h 10000"/>
                      <a:gd name="connsiteX94" fmla="*/ 6714 w 10000"/>
                      <a:gd name="connsiteY94" fmla="*/ 8533 h 10000"/>
                      <a:gd name="connsiteX95" fmla="*/ 6868 w 10000"/>
                      <a:gd name="connsiteY95" fmla="*/ 8821 h 10000"/>
                      <a:gd name="connsiteX96" fmla="*/ 7021 w 10000"/>
                      <a:gd name="connsiteY96" fmla="*/ 9093 h 10000"/>
                      <a:gd name="connsiteX97" fmla="*/ 7195 w 10000"/>
                      <a:gd name="connsiteY97" fmla="*/ 9295 h 10000"/>
                      <a:gd name="connsiteX98" fmla="*/ 7288 w 10000"/>
                      <a:gd name="connsiteY98" fmla="*/ 9395 h 10000"/>
                      <a:gd name="connsiteX99" fmla="*/ 7369 w 10000"/>
                      <a:gd name="connsiteY99" fmla="*/ 9497 h 10000"/>
                      <a:gd name="connsiteX100" fmla="*/ 7462 w 10000"/>
                      <a:gd name="connsiteY100" fmla="*/ 9554 h 10000"/>
                      <a:gd name="connsiteX101" fmla="*/ 7554 w 10000"/>
                      <a:gd name="connsiteY101" fmla="*/ 9626 h 10000"/>
                      <a:gd name="connsiteX102" fmla="*/ 7646 w 10000"/>
                      <a:gd name="connsiteY102" fmla="*/ 9669 h 10000"/>
                      <a:gd name="connsiteX103" fmla="*/ 7748 w 10000"/>
                      <a:gd name="connsiteY103" fmla="*/ 9698 h 10000"/>
                      <a:gd name="connsiteX104" fmla="*/ 7851 w 10000"/>
                      <a:gd name="connsiteY104" fmla="*/ 9741 h 10000"/>
                      <a:gd name="connsiteX105" fmla="*/ 7943 w 10000"/>
                      <a:gd name="connsiteY105"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491 w 10000"/>
                      <a:gd name="connsiteY64" fmla="*/ 1425 h 10000"/>
                      <a:gd name="connsiteX65" fmla="*/ 399 w 10000"/>
                      <a:gd name="connsiteY65" fmla="*/ 1627 h 10000"/>
                      <a:gd name="connsiteX66" fmla="*/ 194 w 10000"/>
                      <a:gd name="connsiteY66" fmla="*/ 2101 h 10000"/>
                      <a:gd name="connsiteX67" fmla="*/ 0 w 10000"/>
                      <a:gd name="connsiteY67" fmla="*/ 2591 h 10000"/>
                      <a:gd name="connsiteX68" fmla="*/ 10 w 10000"/>
                      <a:gd name="connsiteY68" fmla="*/ 907 h 10000"/>
                      <a:gd name="connsiteX69" fmla="*/ 205 w 10000"/>
                      <a:gd name="connsiteY69" fmla="*/ 691 h 10000"/>
                      <a:gd name="connsiteX70" fmla="*/ 2272 w 10000"/>
                      <a:gd name="connsiteY70" fmla="*/ 0 h 10000"/>
                      <a:gd name="connsiteX71" fmla="*/ 2426 w 10000"/>
                      <a:gd name="connsiteY71" fmla="*/ 43 h 10000"/>
                      <a:gd name="connsiteX72" fmla="*/ 2569 w 10000"/>
                      <a:gd name="connsiteY72" fmla="*/ 115 h 10000"/>
                      <a:gd name="connsiteX73" fmla="*/ 2712 w 10000"/>
                      <a:gd name="connsiteY73" fmla="*/ 188 h 10000"/>
                      <a:gd name="connsiteX74" fmla="*/ 2845 w 10000"/>
                      <a:gd name="connsiteY74" fmla="*/ 274 h 10000"/>
                      <a:gd name="connsiteX75" fmla="*/ 2989 w 10000"/>
                      <a:gd name="connsiteY75" fmla="*/ 375 h 10000"/>
                      <a:gd name="connsiteX76" fmla="*/ 3112 w 10000"/>
                      <a:gd name="connsiteY76" fmla="*/ 461 h 10000"/>
                      <a:gd name="connsiteX77" fmla="*/ 3234 w 10000"/>
                      <a:gd name="connsiteY77" fmla="*/ 590 h 10000"/>
                      <a:gd name="connsiteX78" fmla="*/ 3367 w 10000"/>
                      <a:gd name="connsiteY78" fmla="*/ 720 h 10000"/>
                      <a:gd name="connsiteX79" fmla="*/ 3490 w 10000"/>
                      <a:gd name="connsiteY79" fmla="*/ 850 h 10000"/>
                      <a:gd name="connsiteX80" fmla="*/ 3726 w 10000"/>
                      <a:gd name="connsiteY80" fmla="*/ 1137 h 10000"/>
                      <a:gd name="connsiteX81" fmla="*/ 3941 w 10000"/>
                      <a:gd name="connsiteY81" fmla="*/ 1482 h 10000"/>
                      <a:gd name="connsiteX82" fmla="*/ 4145 w 10000"/>
                      <a:gd name="connsiteY82" fmla="*/ 1842 h 10000"/>
                      <a:gd name="connsiteX83" fmla="*/ 4340 w 10000"/>
                      <a:gd name="connsiteY83" fmla="*/ 2231 h 10000"/>
                      <a:gd name="connsiteX84" fmla="*/ 4534 w 10000"/>
                      <a:gd name="connsiteY84" fmla="*/ 2634 h 10000"/>
                      <a:gd name="connsiteX85" fmla="*/ 4708 w 10000"/>
                      <a:gd name="connsiteY85" fmla="*/ 3051 h 10000"/>
                      <a:gd name="connsiteX86" fmla="*/ 4893 w 10000"/>
                      <a:gd name="connsiteY86" fmla="*/ 3483 h 10000"/>
                      <a:gd name="connsiteX87" fmla="*/ 5056 w 10000"/>
                      <a:gd name="connsiteY87" fmla="*/ 3927 h 10000"/>
                      <a:gd name="connsiteX88" fmla="*/ 5363 w 10000"/>
                      <a:gd name="connsiteY88" fmla="*/ 4834 h 10000"/>
                      <a:gd name="connsiteX89" fmla="*/ 5967 w 10000"/>
                      <a:gd name="connsiteY89" fmla="*/ 6633 h 10000"/>
                      <a:gd name="connsiteX90" fmla="*/ 6254 w 10000"/>
                      <a:gd name="connsiteY90" fmla="*/ 7468 h 10000"/>
                      <a:gd name="connsiteX91" fmla="*/ 6407 w 10000"/>
                      <a:gd name="connsiteY91" fmla="*/ 7828 h 10000"/>
                      <a:gd name="connsiteX92" fmla="*/ 6551 w 10000"/>
                      <a:gd name="connsiteY92" fmla="*/ 8201 h 10000"/>
                      <a:gd name="connsiteX93" fmla="*/ 6714 w 10000"/>
                      <a:gd name="connsiteY93" fmla="*/ 8533 h 10000"/>
                      <a:gd name="connsiteX94" fmla="*/ 6868 w 10000"/>
                      <a:gd name="connsiteY94" fmla="*/ 8821 h 10000"/>
                      <a:gd name="connsiteX95" fmla="*/ 7021 w 10000"/>
                      <a:gd name="connsiteY95" fmla="*/ 9093 h 10000"/>
                      <a:gd name="connsiteX96" fmla="*/ 7195 w 10000"/>
                      <a:gd name="connsiteY96" fmla="*/ 9295 h 10000"/>
                      <a:gd name="connsiteX97" fmla="*/ 7288 w 10000"/>
                      <a:gd name="connsiteY97" fmla="*/ 9395 h 10000"/>
                      <a:gd name="connsiteX98" fmla="*/ 7369 w 10000"/>
                      <a:gd name="connsiteY98" fmla="*/ 9497 h 10000"/>
                      <a:gd name="connsiteX99" fmla="*/ 7462 w 10000"/>
                      <a:gd name="connsiteY99" fmla="*/ 9554 h 10000"/>
                      <a:gd name="connsiteX100" fmla="*/ 7554 w 10000"/>
                      <a:gd name="connsiteY100" fmla="*/ 9626 h 10000"/>
                      <a:gd name="connsiteX101" fmla="*/ 7646 w 10000"/>
                      <a:gd name="connsiteY101" fmla="*/ 9669 h 10000"/>
                      <a:gd name="connsiteX102" fmla="*/ 7748 w 10000"/>
                      <a:gd name="connsiteY102" fmla="*/ 9698 h 10000"/>
                      <a:gd name="connsiteX103" fmla="*/ 7851 w 10000"/>
                      <a:gd name="connsiteY103" fmla="*/ 9741 h 10000"/>
                      <a:gd name="connsiteX104" fmla="*/ 7943 w 10000"/>
                      <a:gd name="connsiteY104"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491 w 10000"/>
                      <a:gd name="connsiteY64" fmla="*/ 1425 h 10000"/>
                      <a:gd name="connsiteX65" fmla="*/ 194 w 10000"/>
                      <a:gd name="connsiteY65" fmla="*/ 2101 h 10000"/>
                      <a:gd name="connsiteX66" fmla="*/ 0 w 10000"/>
                      <a:gd name="connsiteY66" fmla="*/ 2591 h 10000"/>
                      <a:gd name="connsiteX67" fmla="*/ 10 w 10000"/>
                      <a:gd name="connsiteY67" fmla="*/ 907 h 10000"/>
                      <a:gd name="connsiteX68" fmla="*/ 205 w 10000"/>
                      <a:gd name="connsiteY68" fmla="*/ 691 h 10000"/>
                      <a:gd name="connsiteX69" fmla="*/ 2272 w 10000"/>
                      <a:gd name="connsiteY69" fmla="*/ 0 h 10000"/>
                      <a:gd name="connsiteX70" fmla="*/ 2426 w 10000"/>
                      <a:gd name="connsiteY70" fmla="*/ 43 h 10000"/>
                      <a:gd name="connsiteX71" fmla="*/ 2569 w 10000"/>
                      <a:gd name="connsiteY71" fmla="*/ 115 h 10000"/>
                      <a:gd name="connsiteX72" fmla="*/ 2712 w 10000"/>
                      <a:gd name="connsiteY72" fmla="*/ 188 h 10000"/>
                      <a:gd name="connsiteX73" fmla="*/ 2845 w 10000"/>
                      <a:gd name="connsiteY73" fmla="*/ 274 h 10000"/>
                      <a:gd name="connsiteX74" fmla="*/ 2989 w 10000"/>
                      <a:gd name="connsiteY74" fmla="*/ 375 h 10000"/>
                      <a:gd name="connsiteX75" fmla="*/ 3112 w 10000"/>
                      <a:gd name="connsiteY75" fmla="*/ 461 h 10000"/>
                      <a:gd name="connsiteX76" fmla="*/ 3234 w 10000"/>
                      <a:gd name="connsiteY76" fmla="*/ 590 h 10000"/>
                      <a:gd name="connsiteX77" fmla="*/ 3367 w 10000"/>
                      <a:gd name="connsiteY77" fmla="*/ 720 h 10000"/>
                      <a:gd name="connsiteX78" fmla="*/ 3490 w 10000"/>
                      <a:gd name="connsiteY78" fmla="*/ 850 h 10000"/>
                      <a:gd name="connsiteX79" fmla="*/ 3726 w 10000"/>
                      <a:gd name="connsiteY79" fmla="*/ 1137 h 10000"/>
                      <a:gd name="connsiteX80" fmla="*/ 3941 w 10000"/>
                      <a:gd name="connsiteY80" fmla="*/ 1482 h 10000"/>
                      <a:gd name="connsiteX81" fmla="*/ 4145 w 10000"/>
                      <a:gd name="connsiteY81" fmla="*/ 1842 h 10000"/>
                      <a:gd name="connsiteX82" fmla="*/ 4340 w 10000"/>
                      <a:gd name="connsiteY82" fmla="*/ 2231 h 10000"/>
                      <a:gd name="connsiteX83" fmla="*/ 4534 w 10000"/>
                      <a:gd name="connsiteY83" fmla="*/ 2634 h 10000"/>
                      <a:gd name="connsiteX84" fmla="*/ 4708 w 10000"/>
                      <a:gd name="connsiteY84" fmla="*/ 3051 h 10000"/>
                      <a:gd name="connsiteX85" fmla="*/ 4893 w 10000"/>
                      <a:gd name="connsiteY85" fmla="*/ 3483 h 10000"/>
                      <a:gd name="connsiteX86" fmla="*/ 5056 w 10000"/>
                      <a:gd name="connsiteY86" fmla="*/ 3927 h 10000"/>
                      <a:gd name="connsiteX87" fmla="*/ 5363 w 10000"/>
                      <a:gd name="connsiteY87" fmla="*/ 4834 h 10000"/>
                      <a:gd name="connsiteX88" fmla="*/ 5967 w 10000"/>
                      <a:gd name="connsiteY88" fmla="*/ 6633 h 10000"/>
                      <a:gd name="connsiteX89" fmla="*/ 6254 w 10000"/>
                      <a:gd name="connsiteY89" fmla="*/ 7468 h 10000"/>
                      <a:gd name="connsiteX90" fmla="*/ 6407 w 10000"/>
                      <a:gd name="connsiteY90" fmla="*/ 7828 h 10000"/>
                      <a:gd name="connsiteX91" fmla="*/ 6551 w 10000"/>
                      <a:gd name="connsiteY91" fmla="*/ 8201 h 10000"/>
                      <a:gd name="connsiteX92" fmla="*/ 6714 w 10000"/>
                      <a:gd name="connsiteY92" fmla="*/ 8533 h 10000"/>
                      <a:gd name="connsiteX93" fmla="*/ 6868 w 10000"/>
                      <a:gd name="connsiteY93" fmla="*/ 8821 h 10000"/>
                      <a:gd name="connsiteX94" fmla="*/ 7021 w 10000"/>
                      <a:gd name="connsiteY94" fmla="*/ 9093 h 10000"/>
                      <a:gd name="connsiteX95" fmla="*/ 7195 w 10000"/>
                      <a:gd name="connsiteY95" fmla="*/ 9295 h 10000"/>
                      <a:gd name="connsiteX96" fmla="*/ 7288 w 10000"/>
                      <a:gd name="connsiteY96" fmla="*/ 9395 h 10000"/>
                      <a:gd name="connsiteX97" fmla="*/ 7369 w 10000"/>
                      <a:gd name="connsiteY97" fmla="*/ 9497 h 10000"/>
                      <a:gd name="connsiteX98" fmla="*/ 7462 w 10000"/>
                      <a:gd name="connsiteY98" fmla="*/ 9554 h 10000"/>
                      <a:gd name="connsiteX99" fmla="*/ 7554 w 10000"/>
                      <a:gd name="connsiteY99" fmla="*/ 9626 h 10000"/>
                      <a:gd name="connsiteX100" fmla="*/ 7646 w 10000"/>
                      <a:gd name="connsiteY100" fmla="*/ 9669 h 10000"/>
                      <a:gd name="connsiteX101" fmla="*/ 7748 w 10000"/>
                      <a:gd name="connsiteY101" fmla="*/ 9698 h 10000"/>
                      <a:gd name="connsiteX102" fmla="*/ 7851 w 10000"/>
                      <a:gd name="connsiteY102" fmla="*/ 9741 h 10000"/>
                      <a:gd name="connsiteX103" fmla="*/ 7943 w 10000"/>
                      <a:gd name="connsiteY103"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94 w 10000"/>
                      <a:gd name="connsiteY64" fmla="*/ 2101 h 10000"/>
                      <a:gd name="connsiteX65" fmla="*/ 0 w 10000"/>
                      <a:gd name="connsiteY65" fmla="*/ 2591 h 10000"/>
                      <a:gd name="connsiteX66" fmla="*/ 10 w 10000"/>
                      <a:gd name="connsiteY66" fmla="*/ 907 h 10000"/>
                      <a:gd name="connsiteX67" fmla="*/ 205 w 10000"/>
                      <a:gd name="connsiteY67" fmla="*/ 691 h 10000"/>
                      <a:gd name="connsiteX68" fmla="*/ 2272 w 10000"/>
                      <a:gd name="connsiteY68" fmla="*/ 0 h 10000"/>
                      <a:gd name="connsiteX69" fmla="*/ 2426 w 10000"/>
                      <a:gd name="connsiteY69" fmla="*/ 43 h 10000"/>
                      <a:gd name="connsiteX70" fmla="*/ 2569 w 10000"/>
                      <a:gd name="connsiteY70" fmla="*/ 115 h 10000"/>
                      <a:gd name="connsiteX71" fmla="*/ 2712 w 10000"/>
                      <a:gd name="connsiteY71" fmla="*/ 188 h 10000"/>
                      <a:gd name="connsiteX72" fmla="*/ 2845 w 10000"/>
                      <a:gd name="connsiteY72" fmla="*/ 274 h 10000"/>
                      <a:gd name="connsiteX73" fmla="*/ 2989 w 10000"/>
                      <a:gd name="connsiteY73" fmla="*/ 375 h 10000"/>
                      <a:gd name="connsiteX74" fmla="*/ 3112 w 10000"/>
                      <a:gd name="connsiteY74" fmla="*/ 461 h 10000"/>
                      <a:gd name="connsiteX75" fmla="*/ 3234 w 10000"/>
                      <a:gd name="connsiteY75" fmla="*/ 590 h 10000"/>
                      <a:gd name="connsiteX76" fmla="*/ 3367 w 10000"/>
                      <a:gd name="connsiteY76" fmla="*/ 720 h 10000"/>
                      <a:gd name="connsiteX77" fmla="*/ 3490 w 10000"/>
                      <a:gd name="connsiteY77" fmla="*/ 850 h 10000"/>
                      <a:gd name="connsiteX78" fmla="*/ 3726 w 10000"/>
                      <a:gd name="connsiteY78" fmla="*/ 1137 h 10000"/>
                      <a:gd name="connsiteX79" fmla="*/ 3941 w 10000"/>
                      <a:gd name="connsiteY79" fmla="*/ 1482 h 10000"/>
                      <a:gd name="connsiteX80" fmla="*/ 4145 w 10000"/>
                      <a:gd name="connsiteY80" fmla="*/ 1842 h 10000"/>
                      <a:gd name="connsiteX81" fmla="*/ 4340 w 10000"/>
                      <a:gd name="connsiteY81" fmla="*/ 2231 h 10000"/>
                      <a:gd name="connsiteX82" fmla="*/ 4534 w 10000"/>
                      <a:gd name="connsiteY82" fmla="*/ 2634 h 10000"/>
                      <a:gd name="connsiteX83" fmla="*/ 4708 w 10000"/>
                      <a:gd name="connsiteY83" fmla="*/ 3051 h 10000"/>
                      <a:gd name="connsiteX84" fmla="*/ 4893 w 10000"/>
                      <a:gd name="connsiteY84" fmla="*/ 3483 h 10000"/>
                      <a:gd name="connsiteX85" fmla="*/ 5056 w 10000"/>
                      <a:gd name="connsiteY85" fmla="*/ 3927 h 10000"/>
                      <a:gd name="connsiteX86" fmla="*/ 5363 w 10000"/>
                      <a:gd name="connsiteY86" fmla="*/ 4834 h 10000"/>
                      <a:gd name="connsiteX87" fmla="*/ 5967 w 10000"/>
                      <a:gd name="connsiteY87" fmla="*/ 6633 h 10000"/>
                      <a:gd name="connsiteX88" fmla="*/ 6254 w 10000"/>
                      <a:gd name="connsiteY88" fmla="*/ 7468 h 10000"/>
                      <a:gd name="connsiteX89" fmla="*/ 6407 w 10000"/>
                      <a:gd name="connsiteY89" fmla="*/ 7828 h 10000"/>
                      <a:gd name="connsiteX90" fmla="*/ 6551 w 10000"/>
                      <a:gd name="connsiteY90" fmla="*/ 8201 h 10000"/>
                      <a:gd name="connsiteX91" fmla="*/ 6714 w 10000"/>
                      <a:gd name="connsiteY91" fmla="*/ 8533 h 10000"/>
                      <a:gd name="connsiteX92" fmla="*/ 6868 w 10000"/>
                      <a:gd name="connsiteY92" fmla="*/ 8821 h 10000"/>
                      <a:gd name="connsiteX93" fmla="*/ 7021 w 10000"/>
                      <a:gd name="connsiteY93" fmla="*/ 9093 h 10000"/>
                      <a:gd name="connsiteX94" fmla="*/ 7195 w 10000"/>
                      <a:gd name="connsiteY94" fmla="*/ 9295 h 10000"/>
                      <a:gd name="connsiteX95" fmla="*/ 7288 w 10000"/>
                      <a:gd name="connsiteY95" fmla="*/ 9395 h 10000"/>
                      <a:gd name="connsiteX96" fmla="*/ 7369 w 10000"/>
                      <a:gd name="connsiteY96" fmla="*/ 9497 h 10000"/>
                      <a:gd name="connsiteX97" fmla="*/ 7462 w 10000"/>
                      <a:gd name="connsiteY97" fmla="*/ 9554 h 10000"/>
                      <a:gd name="connsiteX98" fmla="*/ 7554 w 10000"/>
                      <a:gd name="connsiteY98" fmla="*/ 9626 h 10000"/>
                      <a:gd name="connsiteX99" fmla="*/ 7646 w 10000"/>
                      <a:gd name="connsiteY99" fmla="*/ 9669 h 10000"/>
                      <a:gd name="connsiteX100" fmla="*/ 7748 w 10000"/>
                      <a:gd name="connsiteY100" fmla="*/ 9698 h 10000"/>
                      <a:gd name="connsiteX101" fmla="*/ 7851 w 10000"/>
                      <a:gd name="connsiteY101" fmla="*/ 9741 h 10000"/>
                      <a:gd name="connsiteX102" fmla="*/ 7943 w 10000"/>
                      <a:gd name="connsiteY102"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194 w 10000"/>
                      <a:gd name="connsiteY64" fmla="*/ 2101 h 10000"/>
                      <a:gd name="connsiteX65" fmla="*/ 0 w 10000"/>
                      <a:gd name="connsiteY65" fmla="*/ 2591 h 10000"/>
                      <a:gd name="connsiteX66" fmla="*/ 10 w 10000"/>
                      <a:gd name="connsiteY66" fmla="*/ 907 h 10000"/>
                      <a:gd name="connsiteX67" fmla="*/ 2272 w 10000"/>
                      <a:gd name="connsiteY67" fmla="*/ 0 h 10000"/>
                      <a:gd name="connsiteX68" fmla="*/ 2426 w 10000"/>
                      <a:gd name="connsiteY68" fmla="*/ 43 h 10000"/>
                      <a:gd name="connsiteX69" fmla="*/ 2569 w 10000"/>
                      <a:gd name="connsiteY69" fmla="*/ 115 h 10000"/>
                      <a:gd name="connsiteX70" fmla="*/ 2712 w 10000"/>
                      <a:gd name="connsiteY70" fmla="*/ 188 h 10000"/>
                      <a:gd name="connsiteX71" fmla="*/ 2845 w 10000"/>
                      <a:gd name="connsiteY71" fmla="*/ 274 h 10000"/>
                      <a:gd name="connsiteX72" fmla="*/ 2989 w 10000"/>
                      <a:gd name="connsiteY72" fmla="*/ 375 h 10000"/>
                      <a:gd name="connsiteX73" fmla="*/ 3112 w 10000"/>
                      <a:gd name="connsiteY73" fmla="*/ 461 h 10000"/>
                      <a:gd name="connsiteX74" fmla="*/ 3234 w 10000"/>
                      <a:gd name="connsiteY74" fmla="*/ 590 h 10000"/>
                      <a:gd name="connsiteX75" fmla="*/ 3367 w 10000"/>
                      <a:gd name="connsiteY75" fmla="*/ 720 h 10000"/>
                      <a:gd name="connsiteX76" fmla="*/ 3490 w 10000"/>
                      <a:gd name="connsiteY76" fmla="*/ 850 h 10000"/>
                      <a:gd name="connsiteX77" fmla="*/ 3726 w 10000"/>
                      <a:gd name="connsiteY77" fmla="*/ 1137 h 10000"/>
                      <a:gd name="connsiteX78" fmla="*/ 3941 w 10000"/>
                      <a:gd name="connsiteY78" fmla="*/ 1482 h 10000"/>
                      <a:gd name="connsiteX79" fmla="*/ 4145 w 10000"/>
                      <a:gd name="connsiteY79" fmla="*/ 1842 h 10000"/>
                      <a:gd name="connsiteX80" fmla="*/ 4340 w 10000"/>
                      <a:gd name="connsiteY80" fmla="*/ 2231 h 10000"/>
                      <a:gd name="connsiteX81" fmla="*/ 4534 w 10000"/>
                      <a:gd name="connsiteY81" fmla="*/ 2634 h 10000"/>
                      <a:gd name="connsiteX82" fmla="*/ 4708 w 10000"/>
                      <a:gd name="connsiteY82" fmla="*/ 3051 h 10000"/>
                      <a:gd name="connsiteX83" fmla="*/ 4893 w 10000"/>
                      <a:gd name="connsiteY83" fmla="*/ 3483 h 10000"/>
                      <a:gd name="connsiteX84" fmla="*/ 5056 w 10000"/>
                      <a:gd name="connsiteY84" fmla="*/ 3927 h 10000"/>
                      <a:gd name="connsiteX85" fmla="*/ 5363 w 10000"/>
                      <a:gd name="connsiteY85" fmla="*/ 4834 h 10000"/>
                      <a:gd name="connsiteX86" fmla="*/ 5967 w 10000"/>
                      <a:gd name="connsiteY86" fmla="*/ 6633 h 10000"/>
                      <a:gd name="connsiteX87" fmla="*/ 6254 w 10000"/>
                      <a:gd name="connsiteY87" fmla="*/ 7468 h 10000"/>
                      <a:gd name="connsiteX88" fmla="*/ 6407 w 10000"/>
                      <a:gd name="connsiteY88" fmla="*/ 7828 h 10000"/>
                      <a:gd name="connsiteX89" fmla="*/ 6551 w 10000"/>
                      <a:gd name="connsiteY89" fmla="*/ 8201 h 10000"/>
                      <a:gd name="connsiteX90" fmla="*/ 6714 w 10000"/>
                      <a:gd name="connsiteY90" fmla="*/ 8533 h 10000"/>
                      <a:gd name="connsiteX91" fmla="*/ 6868 w 10000"/>
                      <a:gd name="connsiteY91" fmla="*/ 8821 h 10000"/>
                      <a:gd name="connsiteX92" fmla="*/ 7021 w 10000"/>
                      <a:gd name="connsiteY92" fmla="*/ 9093 h 10000"/>
                      <a:gd name="connsiteX93" fmla="*/ 7195 w 10000"/>
                      <a:gd name="connsiteY93" fmla="*/ 9295 h 10000"/>
                      <a:gd name="connsiteX94" fmla="*/ 7288 w 10000"/>
                      <a:gd name="connsiteY94" fmla="*/ 9395 h 10000"/>
                      <a:gd name="connsiteX95" fmla="*/ 7369 w 10000"/>
                      <a:gd name="connsiteY95" fmla="*/ 9497 h 10000"/>
                      <a:gd name="connsiteX96" fmla="*/ 7462 w 10000"/>
                      <a:gd name="connsiteY96" fmla="*/ 9554 h 10000"/>
                      <a:gd name="connsiteX97" fmla="*/ 7554 w 10000"/>
                      <a:gd name="connsiteY97" fmla="*/ 9626 h 10000"/>
                      <a:gd name="connsiteX98" fmla="*/ 7646 w 10000"/>
                      <a:gd name="connsiteY98" fmla="*/ 9669 h 10000"/>
                      <a:gd name="connsiteX99" fmla="*/ 7748 w 10000"/>
                      <a:gd name="connsiteY99" fmla="*/ 9698 h 10000"/>
                      <a:gd name="connsiteX100" fmla="*/ 7851 w 10000"/>
                      <a:gd name="connsiteY100" fmla="*/ 9741 h 10000"/>
                      <a:gd name="connsiteX101" fmla="*/ 7943 w 10000"/>
                      <a:gd name="connsiteY101" fmla="*/ 9741 h 10000"/>
                      <a:gd name="connsiteX0" fmla="*/ 7943 w 10000"/>
                      <a:gd name="connsiteY0" fmla="*/ 9741 h 10000"/>
                      <a:gd name="connsiteX1" fmla="*/ 7943 w 10000"/>
                      <a:gd name="connsiteY1" fmla="*/ 9741 h 10000"/>
                      <a:gd name="connsiteX2" fmla="*/ 8076 w 10000"/>
                      <a:gd name="connsiteY2" fmla="*/ 9741 h 10000"/>
                      <a:gd name="connsiteX3" fmla="*/ 8178 w 10000"/>
                      <a:gd name="connsiteY3" fmla="*/ 9698 h 10000"/>
                      <a:gd name="connsiteX4" fmla="*/ 8291 w 10000"/>
                      <a:gd name="connsiteY4" fmla="*/ 9655 h 10000"/>
                      <a:gd name="connsiteX5" fmla="*/ 8403 w 10000"/>
                      <a:gd name="connsiteY5" fmla="*/ 9611 h 10000"/>
                      <a:gd name="connsiteX6" fmla="*/ 8506 w 10000"/>
                      <a:gd name="connsiteY6" fmla="*/ 9526 h 10000"/>
                      <a:gd name="connsiteX7" fmla="*/ 8608 w 10000"/>
                      <a:gd name="connsiteY7" fmla="*/ 9425 h 10000"/>
                      <a:gd name="connsiteX8" fmla="*/ 8700 w 10000"/>
                      <a:gd name="connsiteY8" fmla="*/ 9338 h 10000"/>
                      <a:gd name="connsiteX9" fmla="*/ 8802 w 10000"/>
                      <a:gd name="connsiteY9" fmla="*/ 9209 h 10000"/>
                      <a:gd name="connsiteX10" fmla="*/ 8915 w 10000"/>
                      <a:gd name="connsiteY10" fmla="*/ 9079 h 10000"/>
                      <a:gd name="connsiteX11" fmla="*/ 9007 w 10000"/>
                      <a:gd name="connsiteY11" fmla="*/ 8936 h 10000"/>
                      <a:gd name="connsiteX12" fmla="*/ 9191 w 10000"/>
                      <a:gd name="connsiteY12" fmla="*/ 8604 h 10000"/>
                      <a:gd name="connsiteX13" fmla="*/ 9376 w 10000"/>
                      <a:gd name="connsiteY13" fmla="*/ 8231 h 10000"/>
                      <a:gd name="connsiteX14" fmla="*/ 9539 w 10000"/>
                      <a:gd name="connsiteY14" fmla="*/ 7828 h 10000"/>
                      <a:gd name="connsiteX15" fmla="*/ 9775 w 10000"/>
                      <a:gd name="connsiteY15" fmla="*/ 8274 h 10000"/>
                      <a:gd name="connsiteX16" fmla="*/ 10000 w 10000"/>
                      <a:gd name="connsiteY16" fmla="*/ 8691 h 10000"/>
                      <a:gd name="connsiteX17" fmla="*/ 9785 w 10000"/>
                      <a:gd name="connsiteY17" fmla="*/ 8979 h 10000"/>
                      <a:gd name="connsiteX18" fmla="*/ 9570 w 10000"/>
                      <a:gd name="connsiteY18" fmla="*/ 9238 h 10000"/>
                      <a:gd name="connsiteX19" fmla="*/ 9324 w 10000"/>
                      <a:gd name="connsiteY19" fmla="*/ 9467 h 10000"/>
                      <a:gd name="connsiteX20" fmla="*/ 9212 w 10000"/>
                      <a:gd name="connsiteY20" fmla="*/ 9554 h 10000"/>
                      <a:gd name="connsiteX21" fmla="*/ 9079 w 10000"/>
                      <a:gd name="connsiteY21" fmla="*/ 9655 h 10000"/>
                      <a:gd name="connsiteX22" fmla="*/ 8946 w 10000"/>
                      <a:gd name="connsiteY22" fmla="*/ 9741 h 10000"/>
                      <a:gd name="connsiteX23" fmla="*/ 8823 w 10000"/>
                      <a:gd name="connsiteY23" fmla="*/ 9798 h 10000"/>
                      <a:gd name="connsiteX24" fmla="*/ 8680 w 10000"/>
                      <a:gd name="connsiteY24" fmla="*/ 9870 h 10000"/>
                      <a:gd name="connsiteX25" fmla="*/ 8547 w 10000"/>
                      <a:gd name="connsiteY25" fmla="*/ 9914 h 10000"/>
                      <a:gd name="connsiteX26" fmla="*/ 8403 w 10000"/>
                      <a:gd name="connsiteY26" fmla="*/ 9943 h 10000"/>
                      <a:gd name="connsiteX27" fmla="*/ 8260 w 10000"/>
                      <a:gd name="connsiteY27" fmla="*/ 9971 h 10000"/>
                      <a:gd name="connsiteX28" fmla="*/ 8106 w 10000"/>
                      <a:gd name="connsiteY28" fmla="*/ 10000 h 10000"/>
                      <a:gd name="connsiteX29" fmla="*/ 7943 w 10000"/>
                      <a:gd name="connsiteY29" fmla="*/ 10000 h 10000"/>
                      <a:gd name="connsiteX30" fmla="*/ 7779 w 10000"/>
                      <a:gd name="connsiteY30" fmla="*/ 10000 h 10000"/>
                      <a:gd name="connsiteX31" fmla="*/ 7625 w 10000"/>
                      <a:gd name="connsiteY31" fmla="*/ 9957 h 10000"/>
                      <a:gd name="connsiteX32" fmla="*/ 7462 w 10000"/>
                      <a:gd name="connsiteY32" fmla="*/ 9929 h 10000"/>
                      <a:gd name="connsiteX33" fmla="*/ 7308 w 10000"/>
                      <a:gd name="connsiteY33" fmla="*/ 9886 h 10000"/>
                      <a:gd name="connsiteX34" fmla="*/ 7165 w 10000"/>
                      <a:gd name="connsiteY34" fmla="*/ 9812 h 10000"/>
                      <a:gd name="connsiteX35" fmla="*/ 7021 w 10000"/>
                      <a:gd name="connsiteY35" fmla="*/ 9755 h 10000"/>
                      <a:gd name="connsiteX36" fmla="*/ 6888 w 10000"/>
                      <a:gd name="connsiteY36" fmla="*/ 9655 h 10000"/>
                      <a:gd name="connsiteX37" fmla="*/ 6745 w 10000"/>
                      <a:gd name="connsiteY37" fmla="*/ 9554 h 10000"/>
                      <a:gd name="connsiteX38" fmla="*/ 6622 w 10000"/>
                      <a:gd name="connsiteY38" fmla="*/ 9467 h 10000"/>
                      <a:gd name="connsiteX39" fmla="*/ 6479 w 10000"/>
                      <a:gd name="connsiteY39" fmla="*/ 9338 h 10000"/>
                      <a:gd name="connsiteX40" fmla="*/ 6366 w 10000"/>
                      <a:gd name="connsiteY40" fmla="*/ 9224 h 10000"/>
                      <a:gd name="connsiteX41" fmla="*/ 6244 w 10000"/>
                      <a:gd name="connsiteY41" fmla="*/ 9079 h 10000"/>
                      <a:gd name="connsiteX42" fmla="*/ 6008 w 10000"/>
                      <a:gd name="connsiteY42" fmla="*/ 8777 h 10000"/>
                      <a:gd name="connsiteX43" fmla="*/ 5793 w 10000"/>
                      <a:gd name="connsiteY43" fmla="*/ 8446 h 10000"/>
                      <a:gd name="connsiteX44" fmla="*/ 5589 w 10000"/>
                      <a:gd name="connsiteY44" fmla="*/ 8086 h 10000"/>
                      <a:gd name="connsiteX45" fmla="*/ 5394 w 10000"/>
                      <a:gd name="connsiteY45" fmla="*/ 7697 h 10000"/>
                      <a:gd name="connsiteX46" fmla="*/ 5200 w 10000"/>
                      <a:gd name="connsiteY46" fmla="*/ 7295 h 10000"/>
                      <a:gd name="connsiteX47" fmla="*/ 5026 w 10000"/>
                      <a:gd name="connsiteY47" fmla="*/ 6878 h 10000"/>
                      <a:gd name="connsiteX48" fmla="*/ 4852 w 10000"/>
                      <a:gd name="connsiteY48" fmla="*/ 6446 h 10000"/>
                      <a:gd name="connsiteX49" fmla="*/ 4688 w 10000"/>
                      <a:gd name="connsiteY49" fmla="*/ 6000 h 10000"/>
                      <a:gd name="connsiteX50" fmla="*/ 4371 w 10000"/>
                      <a:gd name="connsiteY50" fmla="*/ 5094 h 10000"/>
                      <a:gd name="connsiteX51" fmla="*/ 3777 w 10000"/>
                      <a:gd name="connsiteY51" fmla="*/ 3310 h 10000"/>
                      <a:gd name="connsiteX52" fmla="*/ 3644 w 10000"/>
                      <a:gd name="connsiteY52" fmla="*/ 2863 h 10000"/>
                      <a:gd name="connsiteX53" fmla="*/ 3490 w 10000"/>
                      <a:gd name="connsiteY53" fmla="*/ 2460 h 10000"/>
                      <a:gd name="connsiteX54" fmla="*/ 3347 w 10000"/>
                      <a:gd name="connsiteY54" fmla="*/ 2101 h 10000"/>
                      <a:gd name="connsiteX55" fmla="*/ 3193 w 10000"/>
                      <a:gd name="connsiteY55" fmla="*/ 1727 h 10000"/>
                      <a:gd name="connsiteX56" fmla="*/ 3040 w 10000"/>
                      <a:gd name="connsiteY56" fmla="*/ 1396 h 10000"/>
                      <a:gd name="connsiteX57" fmla="*/ 2886 w 10000"/>
                      <a:gd name="connsiteY57" fmla="*/ 1108 h 10000"/>
                      <a:gd name="connsiteX58" fmla="*/ 2723 w 10000"/>
                      <a:gd name="connsiteY58" fmla="*/ 836 h 10000"/>
                      <a:gd name="connsiteX59" fmla="*/ 2559 w 10000"/>
                      <a:gd name="connsiteY59" fmla="*/ 634 h 10000"/>
                      <a:gd name="connsiteX60" fmla="*/ 2467 w 10000"/>
                      <a:gd name="connsiteY60" fmla="*/ 533 h 10000"/>
                      <a:gd name="connsiteX61" fmla="*/ 2375 w 10000"/>
                      <a:gd name="connsiteY61" fmla="*/ 432 h 10000"/>
                      <a:gd name="connsiteX62" fmla="*/ 2282 w 10000"/>
                      <a:gd name="connsiteY62" fmla="*/ 375 h 10000"/>
                      <a:gd name="connsiteX63" fmla="*/ 2190 w 10000"/>
                      <a:gd name="connsiteY63" fmla="*/ 302 h 10000"/>
                      <a:gd name="connsiteX64" fmla="*/ 0 w 10000"/>
                      <a:gd name="connsiteY64" fmla="*/ 2591 h 10000"/>
                      <a:gd name="connsiteX65" fmla="*/ 10 w 10000"/>
                      <a:gd name="connsiteY65" fmla="*/ 907 h 10000"/>
                      <a:gd name="connsiteX66" fmla="*/ 2272 w 10000"/>
                      <a:gd name="connsiteY66" fmla="*/ 0 h 10000"/>
                      <a:gd name="connsiteX67" fmla="*/ 2426 w 10000"/>
                      <a:gd name="connsiteY67" fmla="*/ 43 h 10000"/>
                      <a:gd name="connsiteX68" fmla="*/ 2569 w 10000"/>
                      <a:gd name="connsiteY68" fmla="*/ 115 h 10000"/>
                      <a:gd name="connsiteX69" fmla="*/ 2712 w 10000"/>
                      <a:gd name="connsiteY69" fmla="*/ 188 h 10000"/>
                      <a:gd name="connsiteX70" fmla="*/ 2845 w 10000"/>
                      <a:gd name="connsiteY70" fmla="*/ 274 h 10000"/>
                      <a:gd name="connsiteX71" fmla="*/ 2989 w 10000"/>
                      <a:gd name="connsiteY71" fmla="*/ 375 h 10000"/>
                      <a:gd name="connsiteX72" fmla="*/ 3112 w 10000"/>
                      <a:gd name="connsiteY72" fmla="*/ 461 h 10000"/>
                      <a:gd name="connsiteX73" fmla="*/ 3234 w 10000"/>
                      <a:gd name="connsiteY73" fmla="*/ 590 h 10000"/>
                      <a:gd name="connsiteX74" fmla="*/ 3367 w 10000"/>
                      <a:gd name="connsiteY74" fmla="*/ 720 h 10000"/>
                      <a:gd name="connsiteX75" fmla="*/ 3490 w 10000"/>
                      <a:gd name="connsiteY75" fmla="*/ 850 h 10000"/>
                      <a:gd name="connsiteX76" fmla="*/ 3726 w 10000"/>
                      <a:gd name="connsiteY76" fmla="*/ 1137 h 10000"/>
                      <a:gd name="connsiteX77" fmla="*/ 3941 w 10000"/>
                      <a:gd name="connsiteY77" fmla="*/ 1482 h 10000"/>
                      <a:gd name="connsiteX78" fmla="*/ 4145 w 10000"/>
                      <a:gd name="connsiteY78" fmla="*/ 1842 h 10000"/>
                      <a:gd name="connsiteX79" fmla="*/ 4340 w 10000"/>
                      <a:gd name="connsiteY79" fmla="*/ 2231 h 10000"/>
                      <a:gd name="connsiteX80" fmla="*/ 4534 w 10000"/>
                      <a:gd name="connsiteY80" fmla="*/ 2634 h 10000"/>
                      <a:gd name="connsiteX81" fmla="*/ 4708 w 10000"/>
                      <a:gd name="connsiteY81" fmla="*/ 3051 h 10000"/>
                      <a:gd name="connsiteX82" fmla="*/ 4893 w 10000"/>
                      <a:gd name="connsiteY82" fmla="*/ 3483 h 10000"/>
                      <a:gd name="connsiteX83" fmla="*/ 5056 w 10000"/>
                      <a:gd name="connsiteY83" fmla="*/ 3927 h 10000"/>
                      <a:gd name="connsiteX84" fmla="*/ 5363 w 10000"/>
                      <a:gd name="connsiteY84" fmla="*/ 4834 h 10000"/>
                      <a:gd name="connsiteX85" fmla="*/ 5967 w 10000"/>
                      <a:gd name="connsiteY85" fmla="*/ 6633 h 10000"/>
                      <a:gd name="connsiteX86" fmla="*/ 6254 w 10000"/>
                      <a:gd name="connsiteY86" fmla="*/ 7468 h 10000"/>
                      <a:gd name="connsiteX87" fmla="*/ 6407 w 10000"/>
                      <a:gd name="connsiteY87" fmla="*/ 7828 h 10000"/>
                      <a:gd name="connsiteX88" fmla="*/ 6551 w 10000"/>
                      <a:gd name="connsiteY88" fmla="*/ 8201 h 10000"/>
                      <a:gd name="connsiteX89" fmla="*/ 6714 w 10000"/>
                      <a:gd name="connsiteY89" fmla="*/ 8533 h 10000"/>
                      <a:gd name="connsiteX90" fmla="*/ 6868 w 10000"/>
                      <a:gd name="connsiteY90" fmla="*/ 8821 h 10000"/>
                      <a:gd name="connsiteX91" fmla="*/ 7021 w 10000"/>
                      <a:gd name="connsiteY91" fmla="*/ 9093 h 10000"/>
                      <a:gd name="connsiteX92" fmla="*/ 7195 w 10000"/>
                      <a:gd name="connsiteY92" fmla="*/ 9295 h 10000"/>
                      <a:gd name="connsiteX93" fmla="*/ 7288 w 10000"/>
                      <a:gd name="connsiteY93" fmla="*/ 9395 h 10000"/>
                      <a:gd name="connsiteX94" fmla="*/ 7369 w 10000"/>
                      <a:gd name="connsiteY94" fmla="*/ 9497 h 10000"/>
                      <a:gd name="connsiteX95" fmla="*/ 7462 w 10000"/>
                      <a:gd name="connsiteY95" fmla="*/ 9554 h 10000"/>
                      <a:gd name="connsiteX96" fmla="*/ 7554 w 10000"/>
                      <a:gd name="connsiteY96" fmla="*/ 9626 h 10000"/>
                      <a:gd name="connsiteX97" fmla="*/ 7646 w 10000"/>
                      <a:gd name="connsiteY97" fmla="*/ 9669 h 10000"/>
                      <a:gd name="connsiteX98" fmla="*/ 7748 w 10000"/>
                      <a:gd name="connsiteY98" fmla="*/ 9698 h 10000"/>
                      <a:gd name="connsiteX99" fmla="*/ 7851 w 10000"/>
                      <a:gd name="connsiteY99" fmla="*/ 9741 h 10000"/>
                      <a:gd name="connsiteX100" fmla="*/ 7943 w 10000"/>
                      <a:gd name="connsiteY100" fmla="*/ 9741 h 10000"/>
                      <a:gd name="connsiteX0" fmla="*/ 7933 w 9990"/>
                      <a:gd name="connsiteY0" fmla="*/ 9741 h 10000"/>
                      <a:gd name="connsiteX1" fmla="*/ 7933 w 9990"/>
                      <a:gd name="connsiteY1" fmla="*/ 9741 h 10000"/>
                      <a:gd name="connsiteX2" fmla="*/ 8066 w 9990"/>
                      <a:gd name="connsiteY2" fmla="*/ 9741 h 10000"/>
                      <a:gd name="connsiteX3" fmla="*/ 8168 w 9990"/>
                      <a:gd name="connsiteY3" fmla="*/ 9698 h 10000"/>
                      <a:gd name="connsiteX4" fmla="*/ 8281 w 9990"/>
                      <a:gd name="connsiteY4" fmla="*/ 9655 h 10000"/>
                      <a:gd name="connsiteX5" fmla="*/ 8393 w 9990"/>
                      <a:gd name="connsiteY5" fmla="*/ 9611 h 10000"/>
                      <a:gd name="connsiteX6" fmla="*/ 8496 w 9990"/>
                      <a:gd name="connsiteY6" fmla="*/ 9526 h 10000"/>
                      <a:gd name="connsiteX7" fmla="*/ 8598 w 9990"/>
                      <a:gd name="connsiteY7" fmla="*/ 9425 h 10000"/>
                      <a:gd name="connsiteX8" fmla="*/ 8690 w 9990"/>
                      <a:gd name="connsiteY8" fmla="*/ 9338 h 10000"/>
                      <a:gd name="connsiteX9" fmla="*/ 8792 w 9990"/>
                      <a:gd name="connsiteY9" fmla="*/ 9209 h 10000"/>
                      <a:gd name="connsiteX10" fmla="*/ 8905 w 9990"/>
                      <a:gd name="connsiteY10" fmla="*/ 9079 h 10000"/>
                      <a:gd name="connsiteX11" fmla="*/ 8997 w 9990"/>
                      <a:gd name="connsiteY11" fmla="*/ 8936 h 10000"/>
                      <a:gd name="connsiteX12" fmla="*/ 9181 w 9990"/>
                      <a:gd name="connsiteY12" fmla="*/ 8604 h 10000"/>
                      <a:gd name="connsiteX13" fmla="*/ 9366 w 9990"/>
                      <a:gd name="connsiteY13" fmla="*/ 8231 h 10000"/>
                      <a:gd name="connsiteX14" fmla="*/ 9529 w 9990"/>
                      <a:gd name="connsiteY14" fmla="*/ 7828 h 10000"/>
                      <a:gd name="connsiteX15" fmla="*/ 9765 w 9990"/>
                      <a:gd name="connsiteY15" fmla="*/ 8274 h 10000"/>
                      <a:gd name="connsiteX16" fmla="*/ 9990 w 9990"/>
                      <a:gd name="connsiteY16" fmla="*/ 8691 h 10000"/>
                      <a:gd name="connsiteX17" fmla="*/ 9775 w 9990"/>
                      <a:gd name="connsiteY17" fmla="*/ 8979 h 10000"/>
                      <a:gd name="connsiteX18" fmla="*/ 9560 w 9990"/>
                      <a:gd name="connsiteY18" fmla="*/ 9238 h 10000"/>
                      <a:gd name="connsiteX19" fmla="*/ 9314 w 9990"/>
                      <a:gd name="connsiteY19" fmla="*/ 9467 h 10000"/>
                      <a:gd name="connsiteX20" fmla="*/ 9202 w 9990"/>
                      <a:gd name="connsiteY20" fmla="*/ 9554 h 10000"/>
                      <a:gd name="connsiteX21" fmla="*/ 9069 w 9990"/>
                      <a:gd name="connsiteY21" fmla="*/ 9655 h 10000"/>
                      <a:gd name="connsiteX22" fmla="*/ 8936 w 9990"/>
                      <a:gd name="connsiteY22" fmla="*/ 9741 h 10000"/>
                      <a:gd name="connsiteX23" fmla="*/ 8813 w 9990"/>
                      <a:gd name="connsiteY23" fmla="*/ 9798 h 10000"/>
                      <a:gd name="connsiteX24" fmla="*/ 8670 w 9990"/>
                      <a:gd name="connsiteY24" fmla="*/ 9870 h 10000"/>
                      <a:gd name="connsiteX25" fmla="*/ 8537 w 9990"/>
                      <a:gd name="connsiteY25" fmla="*/ 9914 h 10000"/>
                      <a:gd name="connsiteX26" fmla="*/ 8393 w 9990"/>
                      <a:gd name="connsiteY26" fmla="*/ 9943 h 10000"/>
                      <a:gd name="connsiteX27" fmla="*/ 8250 w 9990"/>
                      <a:gd name="connsiteY27" fmla="*/ 9971 h 10000"/>
                      <a:gd name="connsiteX28" fmla="*/ 8096 w 9990"/>
                      <a:gd name="connsiteY28" fmla="*/ 10000 h 10000"/>
                      <a:gd name="connsiteX29" fmla="*/ 7933 w 9990"/>
                      <a:gd name="connsiteY29" fmla="*/ 10000 h 10000"/>
                      <a:gd name="connsiteX30" fmla="*/ 7769 w 9990"/>
                      <a:gd name="connsiteY30" fmla="*/ 10000 h 10000"/>
                      <a:gd name="connsiteX31" fmla="*/ 7615 w 9990"/>
                      <a:gd name="connsiteY31" fmla="*/ 9957 h 10000"/>
                      <a:gd name="connsiteX32" fmla="*/ 7452 w 9990"/>
                      <a:gd name="connsiteY32" fmla="*/ 9929 h 10000"/>
                      <a:gd name="connsiteX33" fmla="*/ 7298 w 9990"/>
                      <a:gd name="connsiteY33" fmla="*/ 9886 h 10000"/>
                      <a:gd name="connsiteX34" fmla="*/ 7155 w 9990"/>
                      <a:gd name="connsiteY34" fmla="*/ 9812 h 10000"/>
                      <a:gd name="connsiteX35" fmla="*/ 7011 w 9990"/>
                      <a:gd name="connsiteY35" fmla="*/ 9755 h 10000"/>
                      <a:gd name="connsiteX36" fmla="*/ 6878 w 9990"/>
                      <a:gd name="connsiteY36" fmla="*/ 9655 h 10000"/>
                      <a:gd name="connsiteX37" fmla="*/ 6735 w 9990"/>
                      <a:gd name="connsiteY37" fmla="*/ 9554 h 10000"/>
                      <a:gd name="connsiteX38" fmla="*/ 6612 w 9990"/>
                      <a:gd name="connsiteY38" fmla="*/ 9467 h 10000"/>
                      <a:gd name="connsiteX39" fmla="*/ 6469 w 9990"/>
                      <a:gd name="connsiteY39" fmla="*/ 9338 h 10000"/>
                      <a:gd name="connsiteX40" fmla="*/ 6356 w 9990"/>
                      <a:gd name="connsiteY40" fmla="*/ 9224 h 10000"/>
                      <a:gd name="connsiteX41" fmla="*/ 6234 w 9990"/>
                      <a:gd name="connsiteY41" fmla="*/ 9079 h 10000"/>
                      <a:gd name="connsiteX42" fmla="*/ 5998 w 9990"/>
                      <a:gd name="connsiteY42" fmla="*/ 8777 h 10000"/>
                      <a:gd name="connsiteX43" fmla="*/ 5783 w 9990"/>
                      <a:gd name="connsiteY43" fmla="*/ 8446 h 10000"/>
                      <a:gd name="connsiteX44" fmla="*/ 5579 w 9990"/>
                      <a:gd name="connsiteY44" fmla="*/ 8086 h 10000"/>
                      <a:gd name="connsiteX45" fmla="*/ 5384 w 9990"/>
                      <a:gd name="connsiteY45" fmla="*/ 7697 h 10000"/>
                      <a:gd name="connsiteX46" fmla="*/ 5190 w 9990"/>
                      <a:gd name="connsiteY46" fmla="*/ 7295 h 10000"/>
                      <a:gd name="connsiteX47" fmla="*/ 5016 w 9990"/>
                      <a:gd name="connsiteY47" fmla="*/ 6878 h 10000"/>
                      <a:gd name="connsiteX48" fmla="*/ 4842 w 9990"/>
                      <a:gd name="connsiteY48" fmla="*/ 6446 h 10000"/>
                      <a:gd name="connsiteX49" fmla="*/ 4678 w 9990"/>
                      <a:gd name="connsiteY49" fmla="*/ 6000 h 10000"/>
                      <a:gd name="connsiteX50" fmla="*/ 4361 w 9990"/>
                      <a:gd name="connsiteY50" fmla="*/ 5094 h 10000"/>
                      <a:gd name="connsiteX51" fmla="*/ 3767 w 9990"/>
                      <a:gd name="connsiteY51" fmla="*/ 3310 h 10000"/>
                      <a:gd name="connsiteX52" fmla="*/ 3634 w 9990"/>
                      <a:gd name="connsiteY52" fmla="*/ 2863 h 10000"/>
                      <a:gd name="connsiteX53" fmla="*/ 3480 w 9990"/>
                      <a:gd name="connsiteY53" fmla="*/ 2460 h 10000"/>
                      <a:gd name="connsiteX54" fmla="*/ 3337 w 9990"/>
                      <a:gd name="connsiteY54" fmla="*/ 2101 h 10000"/>
                      <a:gd name="connsiteX55" fmla="*/ 3183 w 9990"/>
                      <a:gd name="connsiteY55" fmla="*/ 1727 h 10000"/>
                      <a:gd name="connsiteX56" fmla="*/ 3030 w 9990"/>
                      <a:gd name="connsiteY56" fmla="*/ 1396 h 10000"/>
                      <a:gd name="connsiteX57" fmla="*/ 2876 w 9990"/>
                      <a:gd name="connsiteY57" fmla="*/ 1108 h 10000"/>
                      <a:gd name="connsiteX58" fmla="*/ 2713 w 9990"/>
                      <a:gd name="connsiteY58" fmla="*/ 836 h 10000"/>
                      <a:gd name="connsiteX59" fmla="*/ 2549 w 9990"/>
                      <a:gd name="connsiteY59" fmla="*/ 634 h 10000"/>
                      <a:gd name="connsiteX60" fmla="*/ 2457 w 9990"/>
                      <a:gd name="connsiteY60" fmla="*/ 533 h 10000"/>
                      <a:gd name="connsiteX61" fmla="*/ 2365 w 9990"/>
                      <a:gd name="connsiteY61" fmla="*/ 432 h 10000"/>
                      <a:gd name="connsiteX62" fmla="*/ 2272 w 9990"/>
                      <a:gd name="connsiteY62" fmla="*/ 375 h 10000"/>
                      <a:gd name="connsiteX63" fmla="*/ 2180 w 9990"/>
                      <a:gd name="connsiteY63" fmla="*/ 302 h 10000"/>
                      <a:gd name="connsiteX64" fmla="*/ 0 w 9990"/>
                      <a:gd name="connsiteY64" fmla="*/ 907 h 10000"/>
                      <a:gd name="connsiteX65" fmla="*/ 2262 w 9990"/>
                      <a:gd name="connsiteY65" fmla="*/ 0 h 10000"/>
                      <a:gd name="connsiteX66" fmla="*/ 2416 w 9990"/>
                      <a:gd name="connsiteY66" fmla="*/ 43 h 10000"/>
                      <a:gd name="connsiteX67" fmla="*/ 2559 w 9990"/>
                      <a:gd name="connsiteY67" fmla="*/ 115 h 10000"/>
                      <a:gd name="connsiteX68" fmla="*/ 2702 w 9990"/>
                      <a:gd name="connsiteY68" fmla="*/ 188 h 10000"/>
                      <a:gd name="connsiteX69" fmla="*/ 2835 w 9990"/>
                      <a:gd name="connsiteY69" fmla="*/ 274 h 10000"/>
                      <a:gd name="connsiteX70" fmla="*/ 2979 w 9990"/>
                      <a:gd name="connsiteY70" fmla="*/ 375 h 10000"/>
                      <a:gd name="connsiteX71" fmla="*/ 3102 w 9990"/>
                      <a:gd name="connsiteY71" fmla="*/ 461 h 10000"/>
                      <a:gd name="connsiteX72" fmla="*/ 3224 w 9990"/>
                      <a:gd name="connsiteY72" fmla="*/ 590 h 10000"/>
                      <a:gd name="connsiteX73" fmla="*/ 3357 w 9990"/>
                      <a:gd name="connsiteY73" fmla="*/ 720 h 10000"/>
                      <a:gd name="connsiteX74" fmla="*/ 3480 w 9990"/>
                      <a:gd name="connsiteY74" fmla="*/ 850 h 10000"/>
                      <a:gd name="connsiteX75" fmla="*/ 3716 w 9990"/>
                      <a:gd name="connsiteY75" fmla="*/ 1137 h 10000"/>
                      <a:gd name="connsiteX76" fmla="*/ 3931 w 9990"/>
                      <a:gd name="connsiteY76" fmla="*/ 1482 h 10000"/>
                      <a:gd name="connsiteX77" fmla="*/ 4135 w 9990"/>
                      <a:gd name="connsiteY77" fmla="*/ 1842 h 10000"/>
                      <a:gd name="connsiteX78" fmla="*/ 4330 w 9990"/>
                      <a:gd name="connsiteY78" fmla="*/ 2231 h 10000"/>
                      <a:gd name="connsiteX79" fmla="*/ 4524 w 9990"/>
                      <a:gd name="connsiteY79" fmla="*/ 2634 h 10000"/>
                      <a:gd name="connsiteX80" fmla="*/ 4698 w 9990"/>
                      <a:gd name="connsiteY80" fmla="*/ 3051 h 10000"/>
                      <a:gd name="connsiteX81" fmla="*/ 4883 w 9990"/>
                      <a:gd name="connsiteY81" fmla="*/ 3483 h 10000"/>
                      <a:gd name="connsiteX82" fmla="*/ 5046 w 9990"/>
                      <a:gd name="connsiteY82" fmla="*/ 3927 h 10000"/>
                      <a:gd name="connsiteX83" fmla="*/ 5353 w 9990"/>
                      <a:gd name="connsiteY83" fmla="*/ 4834 h 10000"/>
                      <a:gd name="connsiteX84" fmla="*/ 5957 w 9990"/>
                      <a:gd name="connsiteY84" fmla="*/ 6633 h 10000"/>
                      <a:gd name="connsiteX85" fmla="*/ 6244 w 9990"/>
                      <a:gd name="connsiteY85" fmla="*/ 7468 h 10000"/>
                      <a:gd name="connsiteX86" fmla="*/ 6397 w 9990"/>
                      <a:gd name="connsiteY86" fmla="*/ 7828 h 10000"/>
                      <a:gd name="connsiteX87" fmla="*/ 6541 w 9990"/>
                      <a:gd name="connsiteY87" fmla="*/ 8201 h 10000"/>
                      <a:gd name="connsiteX88" fmla="*/ 6704 w 9990"/>
                      <a:gd name="connsiteY88" fmla="*/ 8533 h 10000"/>
                      <a:gd name="connsiteX89" fmla="*/ 6858 w 9990"/>
                      <a:gd name="connsiteY89" fmla="*/ 8821 h 10000"/>
                      <a:gd name="connsiteX90" fmla="*/ 7011 w 9990"/>
                      <a:gd name="connsiteY90" fmla="*/ 9093 h 10000"/>
                      <a:gd name="connsiteX91" fmla="*/ 7185 w 9990"/>
                      <a:gd name="connsiteY91" fmla="*/ 9295 h 10000"/>
                      <a:gd name="connsiteX92" fmla="*/ 7278 w 9990"/>
                      <a:gd name="connsiteY92" fmla="*/ 9395 h 10000"/>
                      <a:gd name="connsiteX93" fmla="*/ 7359 w 9990"/>
                      <a:gd name="connsiteY93" fmla="*/ 9497 h 10000"/>
                      <a:gd name="connsiteX94" fmla="*/ 7452 w 9990"/>
                      <a:gd name="connsiteY94" fmla="*/ 9554 h 10000"/>
                      <a:gd name="connsiteX95" fmla="*/ 7544 w 9990"/>
                      <a:gd name="connsiteY95" fmla="*/ 9626 h 10000"/>
                      <a:gd name="connsiteX96" fmla="*/ 7636 w 9990"/>
                      <a:gd name="connsiteY96" fmla="*/ 9669 h 10000"/>
                      <a:gd name="connsiteX97" fmla="*/ 7738 w 9990"/>
                      <a:gd name="connsiteY97" fmla="*/ 9698 h 10000"/>
                      <a:gd name="connsiteX98" fmla="*/ 7841 w 9990"/>
                      <a:gd name="connsiteY98" fmla="*/ 9741 h 10000"/>
                      <a:gd name="connsiteX99" fmla="*/ 7933 w 9990"/>
                      <a:gd name="connsiteY99" fmla="*/ 9741 h 10000"/>
                      <a:gd name="connsiteX0" fmla="*/ 5759 w 7818"/>
                      <a:gd name="connsiteY0" fmla="*/ 9741 h 10000"/>
                      <a:gd name="connsiteX1" fmla="*/ 5759 w 7818"/>
                      <a:gd name="connsiteY1" fmla="*/ 9741 h 10000"/>
                      <a:gd name="connsiteX2" fmla="*/ 5892 w 7818"/>
                      <a:gd name="connsiteY2" fmla="*/ 9741 h 10000"/>
                      <a:gd name="connsiteX3" fmla="*/ 5994 w 7818"/>
                      <a:gd name="connsiteY3" fmla="*/ 9698 h 10000"/>
                      <a:gd name="connsiteX4" fmla="*/ 6107 w 7818"/>
                      <a:gd name="connsiteY4" fmla="*/ 9655 h 10000"/>
                      <a:gd name="connsiteX5" fmla="*/ 6219 w 7818"/>
                      <a:gd name="connsiteY5" fmla="*/ 9611 h 10000"/>
                      <a:gd name="connsiteX6" fmla="*/ 6323 w 7818"/>
                      <a:gd name="connsiteY6" fmla="*/ 9526 h 10000"/>
                      <a:gd name="connsiteX7" fmla="*/ 6425 w 7818"/>
                      <a:gd name="connsiteY7" fmla="*/ 9425 h 10000"/>
                      <a:gd name="connsiteX8" fmla="*/ 6517 w 7818"/>
                      <a:gd name="connsiteY8" fmla="*/ 9338 h 10000"/>
                      <a:gd name="connsiteX9" fmla="*/ 6619 w 7818"/>
                      <a:gd name="connsiteY9" fmla="*/ 9209 h 10000"/>
                      <a:gd name="connsiteX10" fmla="*/ 6732 w 7818"/>
                      <a:gd name="connsiteY10" fmla="*/ 9079 h 10000"/>
                      <a:gd name="connsiteX11" fmla="*/ 6824 w 7818"/>
                      <a:gd name="connsiteY11" fmla="*/ 8936 h 10000"/>
                      <a:gd name="connsiteX12" fmla="*/ 7008 w 7818"/>
                      <a:gd name="connsiteY12" fmla="*/ 8604 h 10000"/>
                      <a:gd name="connsiteX13" fmla="*/ 7193 w 7818"/>
                      <a:gd name="connsiteY13" fmla="*/ 8231 h 10000"/>
                      <a:gd name="connsiteX14" fmla="*/ 7357 w 7818"/>
                      <a:gd name="connsiteY14" fmla="*/ 7828 h 10000"/>
                      <a:gd name="connsiteX15" fmla="*/ 7593 w 7818"/>
                      <a:gd name="connsiteY15" fmla="*/ 8274 h 10000"/>
                      <a:gd name="connsiteX16" fmla="*/ 7818 w 7818"/>
                      <a:gd name="connsiteY16" fmla="*/ 8691 h 10000"/>
                      <a:gd name="connsiteX17" fmla="*/ 7603 w 7818"/>
                      <a:gd name="connsiteY17" fmla="*/ 8979 h 10000"/>
                      <a:gd name="connsiteX18" fmla="*/ 7388 w 7818"/>
                      <a:gd name="connsiteY18" fmla="*/ 9238 h 10000"/>
                      <a:gd name="connsiteX19" fmla="*/ 7141 w 7818"/>
                      <a:gd name="connsiteY19" fmla="*/ 9467 h 10000"/>
                      <a:gd name="connsiteX20" fmla="*/ 7029 w 7818"/>
                      <a:gd name="connsiteY20" fmla="*/ 9554 h 10000"/>
                      <a:gd name="connsiteX21" fmla="*/ 6896 w 7818"/>
                      <a:gd name="connsiteY21" fmla="*/ 9655 h 10000"/>
                      <a:gd name="connsiteX22" fmla="*/ 6763 w 7818"/>
                      <a:gd name="connsiteY22" fmla="*/ 9741 h 10000"/>
                      <a:gd name="connsiteX23" fmla="*/ 6640 w 7818"/>
                      <a:gd name="connsiteY23" fmla="*/ 9798 h 10000"/>
                      <a:gd name="connsiteX24" fmla="*/ 6497 w 7818"/>
                      <a:gd name="connsiteY24" fmla="*/ 9870 h 10000"/>
                      <a:gd name="connsiteX25" fmla="*/ 6364 w 7818"/>
                      <a:gd name="connsiteY25" fmla="*/ 9914 h 10000"/>
                      <a:gd name="connsiteX26" fmla="*/ 6219 w 7818"/>
                      <a:gd name="connsiteY26" fmla="*/ 9943 h 10000"/>
                      <a:gd name="connsiteX27" fmla="*/ 6076 w 7818"/>
                      <a:gd name="connsiteY27" fmla="*/ 9971 h 10000"/>
                      <a:gd name="connsiteX28" fmla="*/ 5922 w 7818"/>
                      <a:gd name="connsiteY28" fmla="*/ 10000 h 10000"/>
                      <a:gd name="connsiteX29" fmla="*/ 5759 w 7818"/>
                      <a:gd name="connsiteY29" fmla="*/ 10000 h 10000"/>
                      <a:gd name="connsiteX30" fmla="*/ 5595 w 7818"/>
                      <a:gd name="connsiteY30" fmla="*/ 10000 h 10000"/>
                      <a:gd name="connsiteX31" fmla="*/ 5441 w 7818"/>
                      <a:gd name="connsiteY31" fmla="*/ 9957 h 10000"/>
                      <a:gd name="connsiteX32" fmla="*/ 5277 w 7818"/>
                      <a:gd name="connsiteY32" fmla="*/ 9929 h 10000"/>
                      <a:gd name="connsiteX33" fmla="*/ 5123 w 7818"/>
                      <a:gd name="connsiteY33" fmla="*/ 9886 h 10000"/>
                      <a:gd name="connsiteX34" fmla="*/ 4980 w 7818"/>
                      <a:gd name="connsiteY34" fmla="*/ 9812 h 10000"/>
                      <a:gd name="connsiteX35" fmla="*/ 4836 w 7818"/>
                      <a:gd name="connsiteY35" fmla="*/ 9755 h 10000"/>
                      <a:gd name="connsiteX36" fmla="*/ 4703 w 7818"/>
                      <a:gd name="connsiteY36" fmla="*/ 9655 h 10000"/>
                      <a:gd name="connsiteX37" fmla="*/ 4560 w 7818"/>
                      <a:gd name="connsiteY37" fmla="*/ 9554 h 10000"/>
                      <a:gd name="connsiteX38" fmla="*/ 4437 w 7818"/>
                      <a:gd name="connsiteY38" fmla="*/ 9467 h 10000"/>
                      <a:gd name="connsiteX39" fmla="*/ 4293 w 7818"/>
                      <a:gd name="connsiteY39" fmla="*/ 9338 h 10000"/>
                      <a:gd name="connsiteX40" fmla="*/ 4180 w 7818"/>
                      <a:gd name="connsiteY40" fmla="*/ 9224 h 10000"/>
                      <a:gd name="connsiteX41" fmla="*/ 4058 w 7818"/>
                      <a:gd name="connsiteY41" fmla="*/ 9079 h 10000"/>
                      <a:gd name="connsiteX42" fmla="*/ 3822 w 7818"/>
                      <a:gd name="connsiteY42" fmla="*/ 8777 h 10000"/>
                      <a:gd name="connsiteX43" fmla="*/ 3607 w 7818"/>
                      <a:gd name="connsiteY43" fmla="*/ 8446 h 10000"/>
                      <a:gd name="connsiteX44" fmla="*/ 3403 w 7818"/>
                      <a:gd name="connsiteY44" fmla="*/ 8086 h 10000"/>
                      <a:gd name="connsiteX45" fmla="*/ 3207 w 7818"/>
                      <a:gd name="connsiteY45" fmla="*/ 7697 h 10000"/>
                      <a:gd name="connsiteX46" fmla="*/ 3013 w 7818"/>
                      <a:gd name="connsiteY46" fmla="*/ 7295 h 10000"/>
                      <a:gd name="connsiteX47" fmla="*/ 2839 w 7818"/>
                      <a:gd name="connsiteY47" fmla="*/ 6878 h 10000"/>
                      <a:gd name="connsiteX48" fmla="*/ 2665 w 7818"/>
                      <a:gd name="connsiteY48" fmla="*/ 6446 h 10000"/>
                      <a:gd name="connsiteX49" fmla="*/ 2501 w 7818"/>
                      <a:gd name="connsiteY49" fmla="*/ 6000 h 10000"/>
                      <a:gd name="connsiteX50" fmla="*/ 2183 w 7818"/>
                      <a:gd name="connsiteY50" fmla="*/ 5094 h 10000"/>
                      <a:gd name="connsiteX51" fmla="*/ 1589 w 7818"/>
                      <a:gd name="connsiteY51" fmla="*/ 3310 h 10000"/>
                      <a:gd name="connsiteX52" fmla="*/ 1456 w 7818"/>
                      <a:gd name="connsiteY52" fmla="*/ 2863 h 10000"/>
                      <a:gd name="connsiteX53" fmla="*/ 1301 w 7818"/>
                      <a:gd name="connsiteY53" fmla="*/ 2460 h 10000"/>
                      <a:gd name="connsiteX54" fmla="*/ 1158 w 7818"/>
                      <a:gd name="connsiteY54" fmla="*/ 2101 h 10000"/>
                      <a:gd name="connsiteX55" fmla="*/ 1004 w 7818"/>
                      <a:gd name="connsiteY55" fmla="*/ 1727 h 10000"/>
                      <a:gd name="connsiteX56" fmla="*/ 851 w 7818"/>
                      <a:gd name="connsiteY56" fmla="*/ 1396 h 10000"/>
                      <a:gd name="connsiteX57" fmla="*/ 697 w 7818"/>
                      <a:gd name="connsiteY57" fmla="*/ 1108 h 10000"/>
                      <a:gd name="connsiteX58" fmla="*/ 534 w 7818"/>
                      <a:gd name="connsiteY58" fmla="*/ 836 h 10000"/>
                      <a:gd name="connsiteX59" fmla="*/ 370 w 7818"/>
                      <a:gd name="connsiteY59" fmla="*/ 634 h 10000"/>
                      <a:gd name="connsiteX60" fmla="*/ 277 w 7818"/>
                      <a:gd name="connsiteY60" fmla="*/ 533 h 10000"/>
                      <a:gd name="connsiteX61" fmla="*/ 185 w 7818"/>
                      <a:gd name="connsiteY61" fmla="*/ 432 h 10000"/>
                      <a:gd name="connsiteX62" fmla="*/ 92 w 7818"/>
                      <a:gd name="connsiteY62" fmla="*/ 375 h 10000"/>
                      <a:gd name="connsiteX63" fmla="*/ 0 w 7818"/>
                      <a:gd name="connsiteY63" fmla="*/ 302 h 10000"/>
                      <a:gd name="connsiteX64" fmla="*/ 82 w 7818"/>
                      <a:gd name="connsiteY64" fmla="*/ 0 h 10000"/>
                      <a:gd name="connsiteX65" fmla="*/ 236 w 7818"/>
                      <a:gd name="connsiteY65" fmla="*/ 43 h 10000"/>
                      <a:gd name="connsiteX66" fmla="*/ 380 w 7818"/>
                      <a:gd name="connsiteY66" fmla="*/ 115 h 10000"/>
                      <a:gd name="connsiteX67" fmla="*/ 523 w 7818"/>
                      <a:gd name="connsiteY67" fmla="*/ 188 h 10000"/>
                      <a:gd name="connsiteX68" fmla="*/ 656 w 7818"/>
                      <a:gd name="connsiteY68" fmla="*/ 274 h 10000"/>
                      <a:gd name="connsiteX69" fmla="*/ 800 w 7818"/>
                      <a:gd name="connsiteY69" fmla="*/ 375 h 10000"/>
                      <a:gd name="connsiteX70" fmla="*/ 923 w 7818"/>
                      <a:gd name="connsiteY70" fmla="*/ 461 h 10000"/>
                      <a:gd name="connsiteX71" fmla="*/ 1045 w 7818"/>
                      <a:gd name="connsiteY71" fmla="*/ 590 h 10000"/>
                      <a:gd name="connsiteX72" fmla="*/ 1178 w 7818"/>
                      <a:gd name="connsiteY72" fmla="*/ 720 h 10000"/>
                      <a:gd name="connsiteX73" fmla="*/ 1301 w 7818"/>
                      <a:gd name="connsiteY73" fmla="*/ 850 h 10000"/>
                      <a:gd name="connsiteX74" fmla="*/ 1538 w 7818"/>
                      <a:gd name="connsiteY74" fmla="*/ 1137 h 10000"/>
                      <a:gd name="connsiteX75" fmla="*/ 1753 w 7818"/>
                      <a:gd name="connsiteY75" fmla="*/ 1482 h 10000"/>
                      <a:gd name="connsiteX76" fmla="*/ 1957 w 7818"/>
                      <a:gd name="connsiteY76" fmla="*/ 1842 h 10000"/>
                      <a:gd name="connsiteX77" fmla="*/ 2152 w 7818"/>
                      <a:gd name="connsiteY77" fmla="*/ 2231 h 10000"/>
                      <a:gd name="connsiteX78" fmla="*/ 2347 w 7818"/>
                      <a:gd name="connsiteY78" fmla="*/ 2634 h 10000"/>
                      <a:gd name="connsiteX79" fmla="*/ 2521 w 7818"/>
                      <a:gd name="connsiteY79" fmla="*/ 3051 h 10000"/>
                      <a:gd name="connsiteX80" fmla="*/ 2706 w 7818"/>
                      <a:gd name="connsiteY80" fmla="*/ 3483 h 10000"/>
                      <a:gd name="connsiteX81" fmla="*/ 2869 w 7818"/>
                      <a:gd name="connsiteY81" fmla="*/ 3927 h 10000"/>
                      <a:gd name="connsiteX82" fmla="*/ 3176 w 7818"/>
                      <a:gd name="connsiteY82" fmla="*/ 4834 h 10000"/>
                      <a:gd name="connsiteX83" fmla="*/ 3781 w 7818"/>
                      <a:gd name="connsiteY83" fmla="*/ 6633 h 10000"/>
                      <a:gd name="connsiteX84" fmla="*/ 4068 w 7818"/>
                      <a:gd name="connsiteY84" fmla="*/ 7468 h 10000"/>
                      <a:gd name="connsiteX85" fmla="*/ 4221 w 7818"/>
                      <a:gd name="connsiteY85" fmla="*/ 7828 h 10000"/>
                      <a:gd name="connsiteX86" fmla="*/ 4366 w 7818"/>
                      <a:gd name="connsiteY86" fmla="*/ 8201 h 10000"/>
                      <a:gd name="connsiteX87" fmla="*/ 4529 w 7818"/>
                      <a:gd name="connsiteY87" fmla="*/ 8533 h 10000"/>
                      <a:gd name="connsiteX88" fmla="*/ 4683 w 7818"/>
                      <a:gd name="connsiteY88" fmla="*/ 8821 h 10000"/>
                      <a:gd name="connsiteX89" fmla="*/ 4836 w 7818"/>
                      <a:gd name="connsiteY89" fmla="*/ 9093 h 10000"/>
                      <a:gd name="connsiteX90" fmla="*/ 5010 w 7818"/>
                      <a:gd name="connsiteY90" fmla="*/ 9295 h 10000"/>
                      <a:gd name="connsiteX91" fmla="*/ 5103 w 7818"/>
                      <a:gd name="connsiteY91" fmla="*/ 9395 h 10000"/>
                      <a:gd name="connsiteX92" fmla="*/ 5184 w 7818"/>
                      <a:gd name="connsiteY92" fmla="*/ 9497 h 10000"/>
                      <a:gd name="connsiteX93" fmla="*/ 5277 w 7818"/>
                      <a:gd name="connsiteY93" fmla="*/ 9554 h 10000"/>
                      <a:gd name="connsiteX94" fmla="*/ 5370 w 7818"/>
                      <a:gd name="connsiteY94" fmla="*/ 9626 h 10000"/>
                      <a:gd name="connsiteX95" fmla="*/ 5462 w 7818"/>
                      <a:gd name="connsiteY95" fmla="*/ 9669 h 10000"/>
                      <a:gd name="connsiteX96" fmla="*/ 5564 w 7818"/>
                      <a:gd name="connsiteY96" fmla="*/ 9698 h 10000"/>
                      <a:gd name="connsiteX97" fmla="*/ 5667 w 7818"/>
                      <a:gd name="connsiteY97" fmla="*/ 9741 h 10000"/>
                      <a:gd name="connsiteX98" fmla="*/ 5759 w 7818"/>
                      <a:gd name="connsiteY98" fmla="*/ 9741 h 10000"/>
                      <a:gd name="connsiteX0" fmla="*/ 7919 w 10553"/>
                      <a:gd name="connsiteY0" fmla="*/ 9741 h 10000"/>
                      <a:gd name="connsiteX1" fmla="*/ 7919 w 10553"/>
                      <a:gd name="connsiteY1" fmla="*/ 9741 h 10000"/>
                      <a:gd name="connsiteX2" fmla="*/ 8089 w 10553"/>
                      <a:gd name="connsiteY2" fmla="*/ 9741 h 10000"/>
                      <a:gd name="connsiteX3" fmla="*/ 8220 w 10553"/>
                      <a:gd name="connsiteY3" fmla="*/ 9698 h 10000"/>
                      <a:gd name="connsiteX4" fmla="*/ 8364 w 10553"/>
                      <a:gd name="connsiteY4" fmla="*/ 9655 h 10000"/>
                      <a:gd name="connsiteX5" fmla="*/ 8508 w 10553"/>
                      <a:gd name="connsiteY5" fmla="*/ 9611 h 10000"/>
                      <a:gd name="connsiteX6" fmla="*/ 8641 w 10553"/>
                      <a:gd name="connsiteY6" fmla="*/ 9526 h 10000"/>
                      <a:gd name="connsiteX7" fmla="*/ 8771 w 10553"/>
                      <a:gd name="connsiteY7" fmla="*/ 9425 h 10000"/>
                      <a:gd name="connsiteX8" fmla="*/ 8889 w 10553"/>
                      <a:gd name="connsiteY8" fmla="*/ 9338 h 10000"/>
                      <a:gd name="connsiteX9" fmla="*/ 9019 w 10553"/>
                      <a:gd name="connsiteY9" fmla="*/ 9209 h 10000"/>
                      <a:gd name="connsiteX10" fmla="*/ 9164 w 10553"/>
                      <a:gd name="connsiteY10" fmla="*/ 9079 h 10000"/>
                      <a:gd name="connsiteX11" fmla="*/ 9282 w 10553"/>
                      <a:gd name="connsiteY11" fmla="*/ 8936 h 10000"/>
                      <a:gd name="connsiteX12" fmla="*/ 9517 w 10553"/>
                      <a:gd name="connsiteY12" fmla="*/ 8604 h 10000"/>
                      <a:gd name="connsiteX13" fmla="*/ 9754 w 10553"/>
                      <a:gd name="connsiteY13" fmla="*/ 8231 h 10000"/>
                      <a:gd name="connsiteX14" fmla="*/ 9963 w 10553"/>
                      <a:gd name="connsiteY14" fmla="*/ 7828 h 10000"/>
                      <a:gd name="connsiteX15" fmla="*/ 10265 w 10553"/>
                      <a:gd name="connsiteY15" fmla="*/ 8274 h 10000"/>
                      <a:gd name="connsiteX16" fmla="*/ 10553 w 10553"/>
                      <a:gd name="connsiteY16" fmla="*/ 8691 h 10000"/>
                      <a:gd name="connsiteX17" fmla="*/ 10278 w 10553"/>
                      <a:gd name="connsiteY17" fmla="*/ 8979 h 10000"/>
                      <a:gd name="connsiteX18" fmla="*/ 10003 w 10553"/>
                      <a:gd name="connsiteY18" fmla="*/ 9238 h 10000"/>
                      <a:gd name="connsiteX19" fmla="*/ 9687 w 10553"/>
                      <a:gd name="connsiteY19" fmla="*/ 9467 h 10000"/>
                      <a:gd name="connsiteX20" fmla="*/ 9544 w 10553"/>
                      <a:gd name="connsiteY20" fmla="*/ 9554 h 10000"/>
                      <a:gd name="connsiteX21" fmla="*/ 9374 w 10553"/>
                      <a:gd name="connsiteY21" fmla="*/ 9655 h 10000"/>
                      <a:gd name="connsiteX22" fmla="*/ 9204 w 10553"/>
                      <a:gd name="connsiteY22" fmla="*/ 9741 h 10000"/>
                      <a:gd name="connsiteX23" fmla="*/ 9046 w 10553"/>
                      <a:gd name="connsiteY23" fmla="*/ 9798 h 10000"/>
                      <a:gd name="connsiteX24" fmla="*/ 8863 w 10553"/>
                      <a:gd name="connsiteY24" fmla="*/ 9870 h 10000"/>
                      <a:gd name="connsiteX25" fmla="*/ 8693 w 10553"/>
                      <a:gd name="connsiteY25" fmla="*/ 9914 h 10000"/>
                      <a:gd name="connsiteX26" fmla="*/ 8508 w 10553"/>
                      <a:gd name="connsiteY26" fmla="*/ 9943 h 10000"/>
                      <a:gd name="connsiteX27" fmla="*/ 8325 w 10553"/>
                      <a:gd name="connsiteY27" fmla="*/ 9971 h 10000"/>
                      <a:gd name="connsiteX28" fmla="*/ 8128 w 10553"/>
                      <a:gd name="connsiteY28" fmla="*/ 10000 h 10000"/>
                      <a:gd name="connsiteX29" fmla="*/ 7919 w 10553"/>
                      <a:gd name="connsiteY29" fmla="*/ 10000 h 10000"/>
                      <a:gd name="connsiteX30" fmla="*/ 7710 w 10553"/>
                      <a:gd name="connsiteY30" fmla="*/ 10000 h 10000"/>
                      <a:gd name="connsiteX31" fmla="*/ 7513 w 10553"/>
                      <a:gd name="connsiteY31" fmla="*/ 9957 h 10000"/>
                      <a:gd name="connsiteX32" fmla="*/ 7303 w 10553"/>
                      <a:gd name="connsiteY32" fmla="*/ 9929 h 10000"/>
                      <a:gd name="connsiteX33" fmla="*/ 7106 w 10553"/>
                      <a:gd name="connsiteY33" fmla="*/ 9886 h 10000"/>
                      <a:gd name="connsiteX34" fmla="*/ 6923 w 10553"/>
                      <a:gd name="connsiteY34" fmla="*/ 9812 h 10000"/>
                      <a:gd name="connsiteX35" fmla="*/ 6739 w 10553"/>
                      <a:gd name="connsiteY35" fmla="*/ 9755 h 10000"/>
                      <a:gd name="connsiteX36" fmla="*/ 6569 w 10553"/>
                      <a:gd name="connsiteY36" fmla="*/ 9655 h 10000"/>
                      <a:gd name="connsiteX37" fmla="*/ 6386 w 10553"/>
                      <a:gd name="connsiteY37" fmla="*/ 9554 h 10000"/>
                      <a:gd name="connsiteX38" fmla="*/ 6228 w 10553"/>
                      <a:gd name="connsiteY38" fmla="*/ 9467 h 10000"/>
                      <a:gd name="connsiteX39" fmla="*/ 6044 w 10553"/>
                      <a:gd name="connsiteY39" fmla="*/ 9338 h 10000"/>
                      <a:gd name="connsiteX40" fmla="*/ 5900 w 10553"/>
                      <a:gd name="connsiteY40" fmla="*/ 9224 h 10000"/>
                      <a:gd name="connsiteX41" fmla="*/ 5744 w 10553"/>
                      <a:gd name="connsiteY41" fmla="*/ 9079 h 10000"/>
                      <a:gd name="connsiteX42" fmla="*/ 5442 w 10553"/>
                      <a:gd name="connsiteY42" fmla="*/ 8777 h 10000"/>
                      <a:gd name="connsiteX43" fmla="*/ 5167 w 10553"/>
                      <a:gd name="connsiteY43" fmla="*/ 8446 h 10000"/>
                      <a:gd name="connsiteX44" fmla="*/ 4906 w 10553"/>
                      <a:gd name="connsiteY44" fmla="*/ 8086 h 10000"/>
                      <a:gd name="connsiteX45" fmla="*/ 4655 w 10553"/>
                      <a:gd name="connsiteY45" fmla="*/ 7697 h 10000"/>
                      <a:gd name="connsiteX46" fmla="*/ 4407 w 10553"/>
                      <a:gd name="connsiteY46" fmla="*/ 7295 h 10000"/>
                      <a:gd name="connsiteX47" fmla="*/ 4184 w 10553"/>
                      <a:gd name="connsiteY47" fmla="*/ 6878 h 10000"/>
                      <a:gd name="connsiteX48" fmla="*/ 3962 w 10553"/>
                      <a:gd name="connsiteY48" fmla="*/ 6446 h 10000"/>
                      <a:gd name="connsiteX49" fmla="*/ 3752 w 10553"/>
                      <a:gd name="connsiteY49" fmla="*/ 6000 h 10000"/>
                      <a:gd name="connsiteX50" fmla="*/ 3345 w 10553"/>
                      <a:gd name="connsiteY50" fmla="*/ 5094 h 10000"/>
                      <a:gd name="connsiteX51" fmla="*/ 2585 w 10553"/>
                      <a:gd name="connsiteY51" fmla="*/ 3310 h 10000"/>
                      <a:gd name="connsiteX52" fmla="*/ 2415 w 10553"/>
                      <a:gd name="connsiteY52" fmla="*/ 2863 h 10000"/>
                      <a:gd name="connsiteX53" fmla="*/ 2217 w 10553"/>
                      <a:gd name="connsiteY53" fmla="*/ 2460 h 10000"/>
                      <a:gd name="connsiteX54" fmla="*/ 2034 w 10553"/>
                      <a:gd name="connsiteY54" fmla="*/ 2101 h 10000"/>
                      <a:gd name="connsiteX55" fmla="*/ 1837 w 10553"/>
                      <a:gd name="connsiteY55" fmla="*/ 1727 h 10000"/>
                      <a:gd name="connsiteX56" fmla="*/ 1642 w 10553"/>
                      <a:gd name="connsiteY56" fmla="*/ 1396 h 10000"/>
                      <a:gd name="connsiteX57" fmla="*/ 1445 w 10553"/>
                      <a:gd name="connsiteY57" fmla="*/ 1108 h 10000"/>
                      <a:gd name="connsiteX58" fmla="*/ 1236 w 10553"/>
                      <a:gd name="connsiteY58" fmla="*/ 836 h 10000"/>
                      <a:gd name="connsiteX59" fmla="*/ 1026 w 10553"/>
                      <a:gd name="connsiteY59" fmla="*/ 634 h 10000"/>
                      <a:gd name="connsiteX60" fmla="*/ 907 w 10553"/>
                      <a:gd name="connsiteY60" fmla="*/ 533 h 10000"/>
                      <a:gd name="connsiteX61" fmla="*/ 790 w 10553"/>
                      <a:gd name="connsiteY61" fmla="*/ 432 h 10000"/>
                      <a:gd name="connsiteX62" fmla="*/ 671 w 10553"/>
                      <a:gd name="connsiteY62" fmla="*/ 375 h 10000"/>
                      <a:gd name="connsiteX63" fmla="*/ 0 w 10553"/>
                      <a:gd name="connsiteY63" fmla="*/ 841 h 10000"/>
                      <a:gd name="connsiteX64" fmla="*/ 658 w 10553"/>
                      <a:gd name="connsiteY64" fmla="*/ 0 h 10000"/>
                      <a:gd name="connsiteX65" fmla="*/ 855 w 10553"/>
                      <a:gd name="connsiteY65" fmla="*/ 43 h 10000"/>
                      <a:gd name="connsiteX66" fmla="*/ 1039 w 10553"/>
                      <a:gd name="connsiteY66" fmla="*/ 115 h 10000"/>
                      <a:gd name="connsiteX67" fmla="*/ 1222 w 10553"/>
                      <a:gd name="connsiteY67" fmla="*/ 188 h 10000"/>
                      <a:gd name="connsiteX68" fmla="*/ 1392 w 10553"/>
                      <a:gd name="connsiteY68" fmla="*/ 274 h 10000"/>
                      <a:gd name="connsiteX69" fmla="*/ 1576 w 10553"/>
                      <a:gd name="connsiteY69" fmla="*/ 375 h 10000"/>
                      <a:gd name="connsiteX70" fmla="*/ 1734 w 10553"/>
                      <a:gd name="connsiteY70" fmla="*/ 461 h 10000"/>
                      <a:gd name="connsiteX71" fmla="*/ 1890 w 10553"/>
                      <a:gd name="connsiteY71" fmla="*/ 590 h 10000"/>
                      <a:gd name="connsiteX72" fmla="*/ 2060 w 10553"/>
                      <a:gd name="connsiteY72" fmla="*/ 720 h 10000"/>
                      <a:gd name="connsiteX73" fmla="*/ 2217 w 10553"/>
                      <a:gd name="connsiteY73" fmla="*/ 850 h 10000"/>
                      <a:gd name="connsiteX74" fmla="*/ 2520 w 10553"/>
                      <a:gd name="connsiteY74" fmla="*/ 1137 h 10000"/>
                      <a:gd name="connsiteX75" fmla="*/ 2795 w 10553"/>
                      <a:gd name="connsiteY75" fmla="*/ 1482 h 10000"/>
                      <a:gd name="connsiteX76" fmla="*/ 3056 w 10553"/>
                      <a:gd name="connsiteY76" fmla="*/ 1842 h 10000"/>
                      <a:gd name="connsiteX77" fmla="*/ 3306 w 10553"/>
                      <a:gd name="connsiteY77" fmla="*/ 2231 h 10000"/>
                      <a:gd name="connsiteX78" fmla="*/ 3555 w 10553"/>
                      <a:gd name="connsiteY78" fmla="*/ 2634 h 10000"/>
                      <a:gd name="connsiteX79" fmla="*/ 3778 w 10553"/>
                      <a:gd name="connsiteY79" fmla="*/ 3051 h 10000"/>
                      <a:gd name="connsiteX80" fmla="*/ 4014 w 10553"/>
                      <a:gd name="connsiteY80" fmla="*/ 3483 h 10000"/>
                      <a:gd name="connsiteX81" fmla="*/ 4223 w 10553"/>
                      <a:gd name="connsiteY81" fmla="*/ 3927 h 10000"/>
                      <a:gd name="connsiteX82" fmla="*/ 4615 w 10553"/>
                      <a:gd name="connsiteY82" fmla="*/ 4834 h 10000"/>
                      <a:gd name="connsiteX83" fmla="*/ 5389 w 10553"/>
                      <a:gd name="connsiteY83" fmla="*/ 6633 h 10000"/>
                      <a:gd name="connsiteX84" fmla="*/ 5756 w 10553"/>
                      <a:gd name="connsiteY84" fmla="*/ 7468 h 10000"/>
                      <a:gd name="connsiteX85" fmla="*/ 5952 w 10553"/>
                      <a:gd name="connsiteY85" fmla="*/ 7828 h 10000"/>
                      <a:gd name="connsiteX86" fmla="*/ 6138 w 10553"/>
                      <a:gd name="connsiteY86" fmla="*/ 8201 h 10000"/>
                      <a:gd name="connsiteX87" fmla="*/ 6346 w 10553"/>
                      <a:gd name="connsiteY87" fmla="*/ 8533 h 10000"/>
                      <a:gd name="connsiteX88" fmla="*/ 6543 w 10553"/>
                      <a:gd name="connsiteY88" fmla="*/ 8821 h 10000"/>
                      <a:gd name="connsiteX89" fmla="*/ 6739 w 10553"/>
                      <a:gd name="connsiteY89" fmla="*/ 9093 h 10000"/>
                      <a:gd name="connsiteX90" fmla="*/ 6961 w 10553"/>
                      <a:gd name="connsiteY90" fmla="*/ 9295 h 10000"/>
                      <a:gd name="connsiteX91" fmla="*/ 7080 w 10553"/>
                      <a:gd name="connsiteY91" fmla="*/ 9395 h 10000"/>
                      <a:gd name="connsiteX92" fmla="*/ 7184 w 10553"/>
                      <a:gd name="connsiteY92" fmla="*/ 9497 h 10000"/>
                      <a:gd name="connsiteX93" fmla="*/ 7303 w 10553"/>
                      <a:gd name="connsiteY93" fmla="*/ 9554 h 10000"/>
                      <a:gd name="connsiteX94" fmla="*/ 7422 w 10553"/>
                      <a:gd name="connsiteY94" fmla="*/ 9626 h 10000"/>
                      <a:gd name="connsiteX95" fmla="*/ 7539 w 10553"/>
                      <a:gd name="connsiteY95" fmla="*/ 9669 h 10000"/>
                      <a:gd name="connsiteX96" fmla="*/ 7670 w 10553"/>
                      <a:gd name="connsiteY96" fmla="*/ 9698 h 10000"/>
                      <a:gd name="connsiteX97" fmla="*/ 7802 w 10553"/>
                      <a:gd name="connsiteY97" fmla="*/ 9741 h 10000"/>
                      <a:gd name="connsiteX98" fmla="*/ 7919 w 10553"/>
                      <a:gd name="connsiteY98" fmla="*/ 9741 h 10000"/>
                      <a:gd name="connsiteX0" fmla="*/ 7960 w 10594"/>
                      <a:gd name="connsiteY0" fmla="*/ 9813 h 10072"/>
                      <a:gd name="connsiteX1" fmla="*/ 7960 w 10594"/>
                      <a:gd name="connsiteY1" fmla="*/ 9813 h 10072"/>
                      <a:gd name="connsiteX2" fmla="*/ 8130 w 10594"/>
                      <a:gd name="connsiteY2" fmla="*/ 9813 h 10072"/>
                      <a:gd name="connsiteX3" fmla="*/ 8261 w 10594"/>
                      <a:gd name="connsiteY3" fmla="*/ 9770 h 10072"/>
                      <a:gd name="connsiteX4" fmla="*/ 8405 w 10594"/>
                      <a:gd name="connsiteY4" fmla="*/ 9727 h 10072"/>
                      <a:gd name="connsiteX5" fmla="*/ 8549 w 10594"/>
                      <a:gd name="connsiteY5" fmla="*/ 9683 h 10072"/>
                      <a:gd name="connsiteX6" fmla="*/ 8682 w 10594"/>
                      <a:gd name="connsiteY6" fmla="*/ 9598 h 10072"/>
                      <a:gd name="connsiteX7" fmla="*/ 8812 w 10594"/>
                      <a:gd name="connsiteY7" fmla="*/ 9497 h 10072"/>
                      <a:gd name="connsiteX8" fmla="*/ 8930 w 10594"/>
                      <a:gd name="connsiteY8" fmla="*/ 9410 h 10072"/>
                      <a:gd name="connsiteX9" fmla="*/ 9060 w 10594"/>
                      <a:gd name="connsiteY9" fmla="*/ 9281 h 10072"/>
                      <a:gd name="connsiteX10" fmla="*/ 9205 w 10594"/>
                      <a:gd name="connsiteY10" fmla="*/ 9151 h 10072"/>
                      <a:gd name="connsiteX11" fmla="*/ 9323 w 10594"/>
                      <a:gd name="connsiteY11" fmla="*/ 9008 h 10072"/>
                      <a:gd name="connsiteX12" fmla="*/ 9558 w 10594"/>
                      <a:gd name="connsiteY12" fmla="*/ 8676 h 10072"/>
                      <a:gd name="connsiteX13" fmla="*/ 9795 w 10594"/>
                      <a:gd name="connsiteY13" fmla="*/ 8303 h 10072"/>
                      <a:gd name="connsiteX14" fmla="*/ 10004 w 10594"/>
                      <a:gd name="connsiteY14" fmla="*/ 7900 h 10072"/>
                      <a:gd name="connsiteX15" fmla="*/ 10306 w 10594"/>
                      <a:gd name="connsiteY15" fmla="*/ 8346 h 10072"/>
                      <a:gd name="connsiteX16" fmla="*/ 10594 w 10594"/>
                      <a:gd name="connsiteY16" fmla="*/ 8763 h 10072"/>
                      <a:gd name="connsiteX17" fmla="*/ 10319 w 10594"/>
                      <a:gd name="connsiteY17" fmla="*/ 9051 h 10072"/>
                      <a:gd name="connsiteX18" fmla="*/ 10044 w 10594"/>
                      <a:gd name="connsiteY18" fmla="*/ 9310 h 10072"/>
                      <a:gd name="connsiteX19" fmla="*/ 9728 w 10594"/>
                      <a:gd name="connsiteY19" fmla="*/ 9539 h 10072"/>
                      <a:gd name="connsiteX20" fmla="*/ 9585 w 10594"/>
                      <a:gd name="connsiteY20" fmla="*/ 9626 h 10072"/>
                      <a:gd name="connsiteX21" fmla="*/ 9415 w 10594"/>
                      <a:gd name="connsiteY21" fmla="*/ 9727 h 10072"/>
                      <a:gd name="connsiteX22" fmla="*/ 9245 w 10594"/>
                      <a:gd name="connsiteY22" fmla="*/ 9813 h 10072"/>
                      <a:gd name="connsiteX23" fmla="*/ 9087 w 10594"/>
                      <a:gd name="connsiteY23" fmla="*/ 9870 h 10072"/>
                      <a:gd name="connsiteX24" fmla="*/ 8904 w 10594"/>
                      <a:gd name="connsiteY24" fmla="*/ 9942 h 10072"/>
                      <a:gd name="connsiteX25" fmla="*/ 8734 w 10594"/>
                      <a:gd name="connsiteY25" fmla="*/ 9986 h 10072"/>
                      <a:gd name="connsiteX26" fmla="*/ 8549 w 10594"/>
                      <a:gd name="connsiteY26" fmla="*/ 10015 h 10072"/>
                      <a:gd name="connsiteX27" fmla="*/ 8366 w 10594"/>
                      <a:gd name="connsiteY27" fmla="*/ 10043 h 10072"/>
                      <a:gd name="connsiteX28" fmla="*/ 8169 w 10594"/>
                      <a:gd name="connsiteY28" fmla="*/ 10072 h 10072"/>
                      <a:gd name="connsiteX29" fmla="*/ 7960 w 10594"/>
                      <a:gd name="connsiteY29" fmla="*/ 10072 h 10072"/>
                      <a:gd name="connsiteX30" fmla="*/ 7751 w 10594"/>
                      <a:gd name="connsiteY30" fmla="*/ 10072 h 10072"/>
                      <a:gd name="connsiteX31" fmla="*/ 7554 w 10594"/>
                      <a:gd name="connsiteY31" fmla="*/ 10029 h 10072"/>
                      <a:gd name="connsiteX32" fmla="*/ 7344 w 10594"/>
                      <a:gd name="connsiteY32" fmla="*/ 10001 h 10072"/>
                      <a:gd name="connsiteX33" fmla="*/ 7147 w 10594"/>
                      <a:gd name="connsiteY33" fmla="*/ 9958 h 10072"/>
                      <a:gd name="connsiteX34" fmla="*/ 6964 w 10594"/>
                      <a:gd name="connsiteY34" fmla="*/ 9884 h 10072"/>
                      <a:gd name="connsiteX35" fmla="*/ 6780 w 10594"/>
                      <a:gd name="connsiteY35" fmla="*/ 9827 h 10072"/>
                      <a:gd name="connsiteX36" fmla="*/ 6610 w 10594"/>
                      <a:gd name="connsiteY36" fmla="*/ 9727 h 10072"/>
                      <a:gd name="connsiteX37" fmla="*/ 6427 w 10594"/>
                      <a:gd name="connsiteY37" fmla="*/ 9626 h 10072"/>
                      <a:gd name="connsiteX38" fmla="*/ 6269 w 10594"/>
                      <a:gd name="connsiteY38" fmla="*/ 9539 h 10072"/>
                      <a:gd name="connsiteX39" fmla="*/ 6085 w 10594"/>
                      <a:gd name="connsiteY39" fmla="*/ 9410 h 10072"/>
                      <a:gd name="connsiteX40" fmla="*/ 5941 w 10594"/>
                      <a:gd name="connsiteY40" fmla="*/ 9296 h 10072"/>
                      <a:gd name="connsiteX41" fmla="*/ 5785 w 10594"/>
                      <a:gd name="connsiteY41" fmla="*/ 9151 h 10072"/>
                      <a:gd name="connsiteX42" fmla="*/ 5483 w 10594"/>
                      <a:gd name="connsiteY42" fmla="*/ 8849 h 10072"/>
                      <a:gd name="connsiteX43" fmla="*/ 5208 w 10594"/>
                      <a:gd name="connsiteY43" fmla="*/ 8518 h 10072"/>
                      <a:gd name="connsiteX44" fmla="*/ 4947 w 10594"/>
                      <a:gd name="connsiteY44" fmla="*/ 8158 h 10072"/>
                      <a:gd name="connsiteX45" fmla="*/ 4696 w 10594"/>
                      <a:gd name="connsiteY45" fmla="*/ 7769 h 10072"/>
                      <a:gd name="connsiteX46" fmla="*/ 4448 w 10594"/>
                      <a:gd name="connsiteY46" fmla="*/ 7367 h 10072"/>
                      <a:gd name="connsiteX47" fmla="*/ 4225 w 10594"/>
                      <a:gd name="connsiteY47" fmla="*/ 6950 h 10072"/>
                      <a:gd name="connsiteX48" fmla="*/ 4003 w 10594"/>
                      <a:gd name="connsiteY48" fmla="*/ 6518 h 10072"/>
                      <a:gd name="connsiteX49" fmla="*/ 3793 w 10594"/>
                      <a:gd name="connsiteY49" fmla="*/ 6072 h 10072"/>
                      <a:gd name="connsiteX50" fmla="*/ 3386 w 10594"/>
                      <a:gd name="connsiteY50" fmla="*/ 5166 h 10072"/>
                      <a:gd name="connsiteX51" fmla="*/ 2626 w 10594"/>
                      <a:gd name="connsiteY51" fmla="*/ 3382 h 10072"/>
                      <a:gd name="connsiteX52" fmla="*/ 2456 w 10594"/>
                      <a:gd name="connsiteY52" fmla="*/ 2935 h 10072"/>
                      <a:gd name="connsiteX53" fmla="*/ 2258 w 10594"/>
                      <a:gd name="connsiteY53" fmla="*/ 2532 h 10072"/>
                      <a:gd name="connsiteX54" fmla="*/ 2075 w 10594"/>
                      <a:gd name="connsiteY54" fmla="*/ 2173 h 10072"/>
                      <a:gd name="connsiteX55" fmla="*/ 1878 w 10594"/>
                      <a:gd name="connsiteY55" fmla="*/ 1799 h 10072"/>
                      <a:gd name="connsiteX56" fmla="*/ 1683 w 10594"/>
                      <a:gd name="connsiteY56" fmla="*/ 1468 h 10072"/>
                      <a:gd name="connsiteX57" fmla="*/ 1486 w 10594"/>
                      <a:gd name="connsiteY57" fmla="*/ 1180 h 10072"/>
                      <a:gd name="connsiteX58" fmla="*/ 1277 w 10594"/>
                      <a:gd name="connsiteY58" fmla="*/ 908 h 10072"/>
                      <a:gd name="connsiteX59" fmla="*/ 1067 w 10594"/>
                      <a:gd name="connsiteY59" fmla="*/ 706 h 10072"/>
                      <a:gd name="connsiteX60" fmla="*/ 948 w 10594"/>
                      <a:gd name="connsiteY60" fmla="*/ 605 h 10072"/>
                      <a:gd name="connsiteX61" fmla="*/ 831 w 10594"/>
                      <a:gd name="connsiteY61" fmla="*/ 504 h 10072"/>
                      <a:gd name="connsiteX62" fmla="*/ 712 w 10594"/>
                      <a:gd name="connsiteY62" fmla="*/ 447 h 10072"/>
                      <a:gd name="connsiteX63" fmla="*/ 41 w 10594"/>
                      <a:gd name="connsiteY63" fmla="*/ 913 h 10072"/>
                      <a:gd name="connsiteX64" fmla="*/ 7 w 10594"/>
                      <a:gd name="connsiteY64" fmla="*/ 0 h 10072"/>
                      <a:gd name="connsiteX65" fmla="*/ 896 w 10594"/>
                      <a:gd name="connsiteY65" fmla="*/ 115 h 10072"/>
                      <a:gd name="connsiteX66" fmla="*/ 1080 w 10594"/>
                      <a:gd name="connsiteY66" fmla="*/ 187 h 10072"/>
                      <a:gd name="connsiteX67" fmla="*/ 1263 w 10594"/>
                      <a:gd name="connsiteY67" fmla="*/ 260 h 10072"/>
                      <a:gd name="connsiteX68" fmla="*/ 1433 w 10594"/>
                      <a:gd name="connsiteY68" fmla="*/ 346 h 10072"/>
                      <a:gd name="connsiteX69" fmla="*/ 1617 w 10594"/>
                      <a:gd name="connsiteY69" fmla="*/ 447 h 10072"/>
                      <a:gd name="connsiteX70" fmla="*/ 1775 w 10594"/>
                      <a:gd name="connsiteY70" fmla="*/ 533 h 10072"/>
                      <a:gd name="connsiteX71" fmla="*/ 1931 w 10594"/>
                      <a:gd name="connsiteY71" fmla="*/ 662 h 10072"/>
                      <a:gd name="connsiteX72" fmla="*/ 2101 w 10594"/>
                      <a:gd name="connsiteY72" fmla="*/ 792 h 10072"/>
                      <a:gd name="connsiteX73" fmla="*/ 2258 w 10594"/>
                      <a:gd name="connsiteY73" fmla="*/ 922 h 10072"/>
                      <a:gd name="connsiteX74" fmla="*/ 2561 w 10594"/>
                      <a:gd name="connsiteY74" fmla="*/ 1209 h 10072"/>
                      <a:gd name="connsiteX75" fmla="*/ 2836 w 10594"/>
                      <a:gd name="connsiteY75" fmla="*/ 1554 h 10072"/>
                      <a:gd name="connsiteX76" fmla="*/ 3097 w 10594"/>
                      <a:gd name="connsiteY76" fmla="*/ 1914 h 10072"/>
                      <a:gd name="connsiteX77" fmla="*/ 3347 w 10594"/>
                      <a:gd name="connsiteY77" fmla="*/ 2303 h 10072"/>
                      <a:gd name="connsiteX78" fmla="*/ 3596 w 10594"/>
                      <a:gd name="connsiteY78" fmla="*/ 2706 h 10072"/>
                      <a:gd name="connsiteX79" fmla="*/ 3819 w 10594"/>
                      <a:gd name="connsiteY79" fmla="*/ 3123 h 10072"/>
                      <a:gd name="connsiteX80" fmla="*/ 4055 w 10594"/>
                      <a:gd name="connsiteY80" fmla="*/ 3555 h 10072"/>
                      <a:gd name="connsiteX81" fmla="*/ 4264 w 10594"/>
                      <a:gd name="connsiteY81" fmla="*/ 3999 h 10072"/>
                      <a:gd name="connsiteX82" fmla="*/ 4656 w 10594"/>
                      <a:gd name="connsiteY82" fmla="*/ 4906 h 10072"/>
                      <a:gd name="connsiteX83" fmla="*/ 5430 w 10594"/>
                      <a:gd name="connsiteY83" fmla="*/ 6705 h 10072"/>
                      <a:gd name="connsiteX84" fmla="*/ 5797 w 10594"/>
                      <a:gd name="connsiteY84" fmla="*/ 7540 h 10072"/>
                      <a:gd name="connsiteX85" fmla="*/ 5993 w 10594"/>
                      <a:gd name="connsiteY85" fmla="*/ 7900 h 10072"/>
                      <a:gd name="connsiteX86" fmla="*/ 6179 w 10594"/>
                      <a:gd name="connsiteY86" fmla="*/ 8273 h 10072"/>
                      <a:gd name="connsiteX87" fmla="*/ 6387 w 10594"/>
                      <a:gd name="connsiteY87" fmla="*/ 8605 h 10072"/>
                      <a:gd name="connsiteX88" fmla="*/ 6584 w 10594"/>
                      <a:gd name="connsiteY88" fmla="*/ 8893 h 10072"/>
                      <a:gd name="connsiteX89" fmla="*/ 6780 w 10594"/>
                      <a:gd name="connsiteY89" fmla="*/ 9165 h 10072"/>
                      <a:gd name="connsiteX90" fmla="*/ 7002 w 10594"/>
                      <a:gd name="connsiteY90" fmla="*/ 9367 h 10072"/>
                      <a:gd name="connsiteX91" fmla="*/ 7121 w 10594"/>
                      <a:gd name="connsiteY91" fmla="*/ 9467 h 10072"/>
                      <a:gd name="connsiteX92" fmla="*/ 7225 w 10594"/>
                      <a:gd name="connsiteY92" fmla="*/ 9569 h 10072"/>
                      <a:gd name="connsiteX93" fmla="*/ 7344 w 10594"/>
                      <a:gd name="connsiteY93" fmla="*/ 9626 h 10072"/>
                      <a:gd name="connsiteX94" fmla="*/ 7463 w 10594"/>
                      <a:gd name="connsiteY94" fmla="*/ 9698 h 10072"/>
                      <a:gd name="connsiteX95" fmla="*/ 7580 w 10594"/>
                      <a:gd name="connsiteY95" fmla="*/ 9741 h 10072"/>
                      <a:gd name="connsiteX96" fmla="*/ 7711 w 10594"/>
                      <a:gd name="connsiteY96" fmla="*/ 9770 h 10072"/>
                      <a:gd name="connsiteX97" fmla="*/ 7843 w 10594"/>
                      <a:gd name="connsiteY97" fmla="*/ 9813 h 10072"/>
                      <a:gd name="connsiteX98" fmla="*/ 7960 w 10594"/>
                      <a:gd name="connsiteY98" fmla="*/ 9813 h 10072"/>
                      <a:gd name="connsiteX0" fmla="*/ 8265 w 10899"/>
                      <a:gd name="connsiteY0" fmla="*/ 9813 h 10072"/>
                      <a:gd name="connsiteX1" fmla="*/ 8265 w 10899"/>
                      <a:gd name="connsiteY1" fmla="*/ 9813 h 10072"/>
                      <a:gd name="connsiteX2" fmla="*/ 8435 w 10899"/>
                      <a:gd name="connsiteY2" fmla="*/ 9813 h 10072"/>
                      <a:gd name="connsiteX3" fmla="*/ 8566 w 10899"/>
                      <a:gd name="connsiteY3" fmla="*/ 9770 h 10072"/>
                      <a:gd name="connsiteX4" fmla="*/ 8710 w 10899"/>
                      <a:gd name="connsiteY4" fmla="*/ 9727 h 10072"/>
                      <a:gd name="connsiteX5" fmla="*/ 8854 w 10899"/>
                      <a:gd name="connsiteY5" fmla="*/ 9683 h 10072"/>
                      <a:gd name="connsiteX6" fmla="*/ 8987 w 10899"/>
                      <a:gd name="connsiteY6" fmla="*/ 9598 h 10072"/>
                      <a:gd name="connsiteX7" fmla="*/ 9117 w 10899"/>
                      <a:gd name="connsiteY7" fmla="*/ 9497 h 10072"/>
                      <a:gd name="connsiteX8" fmla="*/ 9235 w 10899"/>
                      <a:gd name="connsiteY8" fmla="*/ 9410 h 10072"/>
                      <a:gd name="connsiteX9" fmla="*/ 9365 w 10899"/>
                      <a:gd name="connsiteY9" fmla="*/ 9281 h 10072"/>
                      <a:gd name="connsiteX10" fmla="*/ 9510 w 10899"/>
                      <a:gd name="connsiteY10" fmla="*/ 9151 h 10072"/>
                      <a:gd name="connsiteX11" fmla="*/ 9628 w 10899"/>
                      <a:gd name="connsiteY11" fmla="*/ 9008 h 10072"/>
                      <a:gd name="connsiteX12" fmla="*/ 9863 w 10899"/>
                      <a:gd name="connsiteY12" fmla="*/ 8676 h 10072"/>
                      <a:gd name="connsiteX13" fmla="*/ 10100 w 10899"/>
                      <a:gd name="connsiteY13" fmla="*/ 8303 h 10072"/>
                      <a:gd name="connsiteX14" fmla="*/ 10309 w 10899"/>
                      <a:gd name="connsiteY14" fmla="*/ 7900 h 10072"/>
                      <a:gd name="connsiteX15" fmla="*/ 10611 w 10899"/>
                      <a:gd name="connsiteY15" fmla="*/ 8346 h 10072"/>
                      <a:gd name="connsiteX16" fmla="*/ 10899 w 10899"/>
                      <a:gd name="connsiteY16" fmla="*/ 8763 h 10072"/>
                      <a:gd name="connsiteX17" fmla="*/ 10624 w 10899"/>
                      <a:gd name="connsiteY17" fmla="*/ 9051 h 10072"/>
                      <a:gd name="connsiteX18" fmla="*/ 10349 w 10899"/>
                      <a:gd name="connsiteY18" fmla="*/ 9310 h 10072"/>
                      <a:gd name="connsiteX19" fmla="*/ 10033 w 10899"/>
                      <a:gd name="connsiteY19" fmla="*/ 9539 h 10072"/>
                      <a:gd name="connsiteX20" fmla="*/ 9890 w 10899"/>
                      <a:gd name="connsiteY20" fmla="*/ 9626 h 10072"/>
                      <a:gd name="connsiteX21" fmla="*/ 9720 w 10899"/>
                      <a:gd name="connsiteY21" fmla="*/ 9727 h 10072"/>
                      <a:gd name="connsiteX22" fmla="*/ 9550 w 10899"/>
                      <a:gd name="connsiteY22" fmla="*/ 9813 h 10072"/>
                      <a:gd name="connsiteX23" fmla="*/ 9392 w 10899"/>
                      <a:gd name="connsiteY23" fmla="*/ 9870 h 10072"/>
                      <a:gd name="connsiteX24" fmla="*/ 9209 w 10899"/>
                      <a:gd name="connsiteY24" fmla="*/ 9942 h 10072"/>
                      <a:gd name="connsiteX25" fmla="*/ 9039 w 10899"/>
                      <a:gd name="connsiteY25" fmla="*/ 9986 h 10072"/>
                      <a:gd name="connsiteX26" fmla="*/ 8854 w 10899"/>
                      <a:gd name="connsiteY26" fmla="*/ 10015 h 10072"/>
                      <a:gd name="connsiteX27" fmla="*/ 8671 w 10899"/>
                      <a:gd name="connsiteY27" fmla="*/ 10043 h 10072"/>
                      <a:gd name="connsiteX28" fmla="*/ 8474 w 10899"/>
                      <a:gd name="connsiteY28" fmla="*/ 10072 h 10072"/>
                      <a:gd name="connsiteX29" fmla="*/ 8265 w 10899"/>
                      <a:gd name="connsiteY29" fmla="*/ 10072 h 10072"/>
                      <a:gd name="connsiteX30" fmla="*/ 8056 w 10899"/>
                      <a:gd name="connsiteY30" fmla="*/ 10072 h 10072"/>
                      <a:gd name="connsiteX31" fmla="*/ 7859 w 10899"/>
                      <a:gd name="connsiteY31" fmla="*/ 10029 h 10072"/>
                      <a:gd name="connsiteX32" fmla="*/ 7649 w 10899"/>
                      <a:gd name="connsiteY32" fmla="*/ 10001 h 10072"/>
                      <a:gd name="connsiteX33" fmla="*/ 7452 w 10899"/>
                      <a:gd name="connsiteY33" fmla="*/ 9958 h 10072"/>
                      <a:gd name="connsiteX34" fmla="*/ 7269 w 10899"/>
                      <a:gd name="connsiteY34" fmla="*/ 9884 h 10072"/>
                      <a:gd name="connsiteX35" fmla="*/ 7085 w 10899"/>
                      <a:gd name="connsiteY35" fmla="*/ 9827 h 10072"/>
                      <a:gd name="connsiteX36" fmla="*/ 6915 w 10899"/>
                      <a:gd name="connsiteY36" fmla="*/ 9727 h 10072"/>
                      <a:gd name="connsiteX37" fmla="*/ 6732 w 10899"/>
                      <a:gd name="connsiteY37" fmla="*/ 9626 h 10072"/>
                      <a:gd name="connsiteX38" fmla="*/ 6574 w 10899"/>
                      <a:gd name="connsiteY38" fmla="*/ 9539 h 10072"/>
                      <a:gd name="connsiteX39" fmla="*/ 6390 w 10899"/>
                      <a:gd name="connsiteY39" fmla="*/ 9410 h 10072"/>
                      <a:gd name="connsiteX40" fmla="*/ 6246 w 10899"/>
                      <a:gd name="connsiteY40" fmla="*/ 9296 h 10072"/>
                      <a:gd name="connsiteX41" fmla="*/ 6090 w 10899"/>
                      <a:gd name="connsiteY41" fmla="*/ 9151 h 10072"/>
                      <a:gd name="connsiteX42" fmla="*/ 5788 w 10899"/>
                      <a:gd name="connsiteY42" fmla="*/ 8849 h 10072"/>
                      <a:gd name="connsiteX43" fmla="*/ 5513 w 10899"/>
                      <a:gd name="connsiteY43" fmla="*/ 8518 h 10072"/>
                      <a:gd name="connsiteX44" fmla="*/ 5252 w 10899"/>
                      <a:gd name="connsiteY44" fmla="*/ 8158 h 10072"/>
                      <a:gd name="connsiteX45" fmla="*/ 5001 w 10899"/>
                      <a:gd name="connsiteY45" fmla="*/ 7769 h 10072"/>
                      <a:gd name="connsiteX46" fmla="*/ 4753 w 10899"/>
                      <a:gd name="connsiteY46" fmla="*/ 7367 h 10072"/>
                      <a:gd name="connsiteX47" fmla="*/ 4530 w 10899"/>
                      <a:gd name="connsiteY47" fmla="*/ 6950 h 10072"/>
                      <a:gd name="connsiteX48" fmla="*/ 4308 w 10899"/>
                      <a:gd name="connsiteY48" fmla="*/ 6518 h 10072"/>
                      <a:gd name="connsiteX49" fmla="*/ 4098 w 10899"/>
                      <a:gd name="connsiteY49" fmla="*/ 6072 h 10072"/>
                      <a:gd name="connsiteX50" fmla="*/ 3691 w 10899"/>
                      <a:gd name="connsiteY50" fmla="*/ 5166 h 10072"/>
                      <a:gd name="connsiteX51" fmla="*/ 2931 w 10899"/>
                      <a:gd name="connsiteY51" fmla="*/ 3382 h 10072"/>
                      <a:gd name="connsiteX52" fmla="*/ 2761 w 10899"/>
                      <a:gd name="connsiteY52" fmla="*/ 2935 h 10072"/>
                      <a:gd name="connsiteX53" fmla="*/ 2563 w 10899"/>
                      <a:gd name="connsiteY53" fmla="*/ 2532 h 10072"/>
                      <a:gd name="connsiteX54" fmla="*/ 2380 w 10899"/>
                      <a:gd name="connsiteY54" fmla="*/ 2173 h 10072"/>
                      <a:gd name="connsiteX55" fmla="*/ 2183 w 10899"/>
                      <a:gd name="connsiteY55" fmla="*/ 1799 h 10072"/>
                      <a:gd name="connsiteX56" fmla="*/ 1988 w 10899"/>
                      <a:gd name="connsiteY56" fmla="*/ 1468 h 10072"/>
                      <a:gd name="connsiteX57" fmla="*/ 1791 w 10899"/>
                      <a:gd name="connsiteY57" fmla="*/ 1180 h 10072"/>
                      <a:gd name="connsiteX58" fmla="*/ 1582 w 10899"/>
                      <a:gd name="connsiteY58" fmla="*/ 908 h 10072"/>
                      <a:gd name="connsiteX59" fmla="*/ 1372 w 10899"/>
                      <a:gd name="connsiteY59" fmla="*/ 706 h 10072"/>
                      <a:gd name="connsiteX60" fmla="*/ 1253 w 10899"/>
                      <a:gd name="connsiteY60" fmla="*/ 605 h 10072"/>
                      <a:gd name="connsiteX61" fmla="*/ 1136 w 10899"/>
                      <a:gd name="connsiteY61" fmla="*/ 504 h 10072"/>
                      <a:gd name="connsiteX62" fmla="*/ 1017 w 10899"/>
                      <a:gd name="connsiteY62" fmla="*/ 447 h 10072"/>
                      <a:gd name="connsiteX63" fmla="*/ 0 w 10899"/>
                      <a:gd name="connsiteY63" fmla="*/ 626 h 10072"/>
                      <a:gd name="connsiteX64" fmla="*/ 312 w 10899"/>
                      <a:gd name="connsiteY64" fmla="*/ 0 h 10072"/>
                      <a:gd name="connsiteX65" fmla="*/ 1201 w 10899"/>
                      <a:gd name="connsiteY65" fmla="*/ 115 h 10072"/>
                      <a:gd name="connsiteX66" fmla="*/ 1385 w 10899"/>
                      <a:gd name="connsiteY66" fmla="*/ 187 h 10072"/>
                      <a:gd name="connsiteX67" fmla="*/ 1568 w 10899"/>
                      <a:gd name="connsiteY67" fmla="*/ 260 h 10072"/>
                      <a:gd name="connsiteX68" fmla="*/ 1738 w 10899"/>
                      <a:gd name="connsiteY68" fmla="*/ 346 h 10072"/>
                      <a:gd name="connsiteX69" fmla="*/ 1922 w 10899"/>
                      <a:gd name="connsiteY69" fmla="*/ 447 h 10072"/>
                      <a:gd name="connsiteX70" fmla="*/ 2080 w 10899"/>
                      <a:gd name="connsiteY70" fmla="*/ 533 h 10072"/>
                      <a:gd name="connsiteX71" fmla="*/ 2236 w 10899"/>
                      <a:gd name="connsiteY71" fmla="*/ 662 h 10072"/>
                      <a:gd name="connsiteX72" fmla="*/ 2406 w 10899"/>
                      <a:gd name="connsiteY72" fmla="*/ 792 h 10072"/>
                      <a:gd name="connsiteX73" fmla="*/ 2563 w 10899"/>
                      <a:gd name="connsiteY73" fmla="*/ 922 h 10072"/>
                      <a:gd name="connsiteX74" fmla="*/ 2866 w 10899"/>
                      <a:gd name="connsiteY74" fmla="*/ 1209 h 10072"/>
                      <a:gd name="connsiteX75" fmla="*/ 3141 w 10899"/>
                      <a:gd name="connsiteY75" fmla="*/ 1554 h 10072"/>
                      <a:gd name="connsiteX76" fmla="*/ 3402 w 10899"/>
                      <a:gd name="connsiteY76" fmla="*/ 1914 h 10072"/>
                      <a:gd name="connsiteX77" fmla="*/ 3652 w 10899"/>
                      <a:gd name="connsiteY77" fmla="*/ 2303 h 10072"/>
                      <a:gd name="connsiteX78" fmla="*/ 3901 w 10899"/>
                      <a:gd name="connsiteY78" fmla="*/ 2706 h 10072"/>
                      <a:gd name="connsiteX79" fmla="*/ 4124 w 10899"/>
                      <a:gd name="connsiteY79" fmla="*/ 3123 h 10072"/>
                      <a:gd name="connsiteX80" fmla="*/ 4360 w 10899"/>
                      <a:gd name="connsiteY80" fmla="*/ 3555 h 10072"/>
                      <a:gd name="connsiteX81" fmla="*/ 4569 w 10899"/>
                      <a:gd name="connsiteY81" fmla="*/ 3999 h 10072"/>
                      <a:gd name="connsiteX82" fmla="*/ 4961 w 10899"/>
                      <a:gd name="connsiteY82" fmla="*/ 4906 h 10072"/>
                      <a:gd name="connsiteX83" fmla="*/ 5735 w 10899"/>
                      <a:gd name="connsiteY83" fmla="*/ 6705 h 10072"/>
                      <a:gd name="connsiteX84" fmla="*/ 6102 w 10899"/>
                      <a:gd name="connsiteY84" fmla="*/ 7540 h 10072"/>
                      <a:gd name="connsiteX85" fmla="*/ 6298 w 10899"/>
                      <a:gd name="connsiteY85" fmla="*/ 7900 h 10072"/>
                      <a:gd name="connsiteX86" fmla="*/ 6484 w 10899"/>
                      <a:gd name="connsiteY86" fmla="*/ 8273 h 10072"/>
                      <a:gd name="connsiteX87" fmla="*/ 6692 w 10899"/>
                      <a:gd name="connsiteY87" fmla="*/ 8605 h 10072"/>
                      <a:gd name="connsiteX88" fmla="*/ 6889 w 10899"/>
                      <a:gd name="connsiteY88" fmla="*/ 8893 h 10072"/>
                      <a:gd name="connsiteX89" fmla="*/ 7085 w 10899"/>
                      <a:gd name="connsiteY89" fmla="*/ 9165 h 10072"/>
                      <a:gd name="connsiteX90" fmla="*/ 7307 w 10899"/>
                      <a:gd name="connsiteY90" fmla="*/ 9367 h 10072"/>
                      <a:gd name="connsiteX91" fmla="*/ 7426 w 10899"/>
                      <a:gd name="connsiteY91" fmla="*/ 9467 h 10072"/>
                      <a:gd name="connsiteX92" fmla="*/ 7530 w 10899"/>
                      <a:gd name="connsiteY92" fmla="*/ 9569 h 10072"/>
                      <a:gd name="connsiteX93" fmla="*/ 7649 w 10899"/>
                      <a:gd name="connsiteY93" fmla="*/ 9626 h 10072"/>
                      <a:gd name="connsiteX94" fmla="*/ 7768 w 10899"/>
                      <a:gd name="connsiteY94" fmla="*/ 9698 h 10072"/>
                      <a:gd name="connsiteX95" fmla="*/ 7885 w 10899"/>
                      <a:gd name="connsiteY95" fmla="*/ 9741 h 10072"/>
                      <a:gd name="connsiteX96" fmla="*/ 8016 w 10899"/>
                      <a:gd name="connsiteY96" fmla="*/ 9770 h 10072"/>
                      <a:gd name="connsiteX97" fmla="*/ 8148 w 10899"/>
                      <a:gd name="connsiteY97" fmla="*/ 9813 h 10072"/>
                      <a:gd name="connsiteX98" fmla="*/ 8265 w 10899"/>
                      <a:gd name="connsiteY98" fmla="*/ 9813 h 10072"/>
                      <a:gd name="connsiteX0" fmla="*/ 7956 w 10590"/>
                      <a:gd name="connsiteY0" fmla="*/ 9813 h 10072"/>
                      <a:gd name="connsiteX1" fmla="*/ 7956 w 10590"/>
                      <a:gd name="connsiteY1" fmla="*/ 9813 h 10072"/>
                      <a:gd name="connsiteX2" fmla="*/ 8126 w 10590"/>
                      <a:gd name="connsiteY2" fmla="*/ 9813 h 10072"/>
                      <a:gd name="connsiteX3" fmla="*/ 8257 w 10590"/>
                      <a:gd name="connsiteY3" fmla="*/ 9770 h 10072"/>
                      <a:gd name="connsiteX4" fmla="*/ 8401 w 10590"/>
                      <a:gd name="connsiteY4" fmla="*/ 9727 h 10072"/>
                      <a:gd name="connsiteX5" fmla="*/ 8545 w 10590"/>
                      <a:gd name="connsiteY5" fmla="*/ 9683 h 10072"/>
                      <a:gd name="connsiteX6" fmla="*/ 8678 w 10590"/>
                      <a:gd name="connsiteY6" fmla="*/ 9598 h 10072"/>
                      <a:gd name="connsiteX7" fmla="*/ 8808 w 10590"/>
                      <a:gd name="connsiteY7" fmla="*/ 9497 h 10072"/>
                      <a:gd name="connsiteX8" fmla="*/ 8926 w 10590"/>
                      <a:gd name="connsiteY8" fmla="*/ 9410 h 10072"/>
                      <a:gd name="connsiteX9" fmla="*/ 9056 w 10590"/>
                      <a:gd name="connsiteY9" fmla="*/ 9281 h 10072"/>
                      <a:gd name="connsiteX10" fmla="*/ 9201 w 10590"/>
                      <a:gd name="connsiteY10" fmla="*/ 9151 h 10072"/>
                      <a:gd name="connsiteX11" fmla="*/ 9319 w 10590"/>
                      <a:gd name="connsiteY11" fmla="*/ 9008 h 10072"/>
                      <a:gd name="connsiteX12" fmla="*/ 9554 w 10590"/>
                      <a:gd name="connsiteY12" fmla="*/ 8676 h 10072"/>
                      <a:gd name="connsiteX13" fmla="*/ 9791 w 10590"/>
                      <a:gd name="connsiteY13" fmla="*/ 8303 h 10072"/>
                      <a:gd name="connsiteX14" fmla="*/ 10000 w 10590"/>
                      <a:gd name="connsiteY14" fmla="*/ 7900 h 10072"/>
                      <a:gd name="connsiteX15" fmla="*/ 10302 w 10590"/>
                      <a:gd name="connsiteY15" fmla="*/ 8346 h 10072"/>
                      <a:gd name="connsiteX16" fmla="*/ 10590 w 10590"/>
                      <a:gd name="connsiteY16" fmla="*/ 8763 h 10072"/>
                      <a:gd name="connsiteX17" fmla="*/ 10315 w 10590"/>
                      <a:gd name="connsiteY17" fmla="*/ 9051 h 10072"/>
                      <a:gd name="connsiteX18" fmla="*/ 10040 w 10590"/>
                      <a:gd name="connsiteY18" fmla="*/ 9310 h 10072"/>
                      <a:gd name="connsiteX19" fmla="*/ 9724 w 10590"/>
                      <a:gd name="connsiteY19" fmla="*/ 9539 h 10072"/>
                      <a:gd name="connsiteX20" fmla="*/ 9581 w 10590"/>
                      <a:gd name="connsiteY20" fmla="*/ 9626 h 10072"/>
                      <a:gd name="connsiteX21" fmla="*/ 9411 w 10590"/>
                      <a:gd name="connsiteY21" fmla="*/ 9727 h 10072"/>
                      <a:gd name="connsiteX22" fmla="*/ 9241 w 10590"/>
                      <a:gd name="connsiteY22" fmla="*/ 9813 h 10072"/>
                      <a:gd name="connsiteX23" fmla="*/ 9083 w 10590"/>
                      <a:gd name="connsiteY23" fmla="*/ 9870 h 10072"/>
                      <a:gd name="connsiteX24" fmla="*/ 8900 w 10590"/>
                      <a:gd name="connsiteY24" fmla="*/ 9942 h 10072"/>
                      <a:gd name="connsiteX25" fmla="*/ 8730 w 10590"/>
                      <a:gd name="connsiteY25" fmla="*/ 9986 h 10072"/>
                      <a:gd name="connsiteX26" fmla="*/ 8545 w 10590"/>
                      <a:gd name="connsiteY26" fmla="*/ 10015 h 10072"/>
                      <a:gd name="connsiteX27" fmla="*/ 8362 w 10590"/>
                      <a:gd name="connsiteY27" fmla="*/ 10043 h 10072"/>
                      <a:gd name="connsiteX28" fmla="*/ 8165 w 10590"/>
                      <a:gd name="connsiteY28" fmla="*/ 10072 h 10072"/>
                      <a:gd name="connsiteX29" fmla="*/ 7956 w 10590"/>
                      <a:gd name="connsiteY29" fmla="*/ 10072 h 10072"/>
                      <a:gd name="connsiteX30" fmla="*/ 7747 w 10590"/>
                      <a:gd name="connsiteY30" fmla="*/ 10072 h 10072"/>
                      <a:gd name="connsiteX31" fmla="*/ 7550 w 10590"/>
                      <a:gd name="connsiteY31" fmla="*/ 10029 h 10072"/>
                      <a:gd name="connsiteX32" fmla="*/ 7340 w 10590"/>
                      <a:gd name="connsiteY32" fmla="*/ 10001 h 10072"/>
                      <a:gd name="connsiteX33" fmla="*/ 7143 w 10590"/>
                      <a:gd name="connsiteY33" fmla="*/ 9958 h 10072"/>
                      <a:gd name="connsiteX34" fmla="*/ 6960 w 10590"/>
                      <a:gd name="connsiteY34" fmla="*/ 9884 h 10072"/>
                      <a:gd name="connsiteX35" fmla="*/ 6776 w 10590"/>
                      <a:gd name="connsiteY35" fmla="*/ 9827 h 10072"/>
                      <a:gd name="connsiteX36" fmla="*/ 6606 w 10590"/>
                      <a:gd name="connsiteY36" fmla="*/ 9727 h 10072"/>
                      <a:gd name="connsiteX37" fmla="*/ 6423 w 10590"/>
                      <a:gd name="connsiteY37" fmla="*/ 9626 h 10072"/>
                      <a:gd name="connsiteX38" fmla="*/ 6265 w 10590"/>
                      <a:gd name="connsiteY38" fmla="*/ 9539 h 10072"/>
                      <a:gd name="connsiteX39" fmla="*/ 6081 w 10590"/>
                      <a:gd name="connsiteY39" fmla="*/ 9410 h 10072"/>
                      <a:gd name="connsiteX40" fmla="*/ 5937 w 10590"/>
                      <a:gd name="connsiteY40" fmla="*/ 9296 h 10072"/>
                      <a:gd name="connsiteX41" fmla="*/ 5781 w 10590"/>
                      <a:gd name="connsiteY41" fmla="*/ 9151 h 10072"/>
                      <a:gd name="connsiteX42" fmla="*/ 5479 w 10590"/>
                      <a:gd name="connsiteY42" fmla="*/ 8849 h 10072"/>
                      <a:gd name="connsiteX43" fmla="*/ 5204 w 10590"/>
                      <a:gd name="connsiteY43" fmla="*/ 8518 h 10072"/>
                      <a:gd name="connsiteX44" fmla="*/ 4943 w 10590"/>
                      <a:gd name="connsiteY44" fmla="*/ 8158 h 10072"/>
                      <a:gd name="connsiteX45" fmla="*/ 4692 w 10590"/>
                      <a:gd name="connsiteY45" fmla="*/ 7769 h 10072"/>
                      <a:gd name="connsiteX46" fmla="*/ 4444 w 10590"/>
                      <a:gd name="connsiteY46" fmla="*/ 7367 h 10072"/>
                      <a:gd name="connsiteX47" fmla="*/ 4221 w 10590"/>
                      <a:gd name="connsiteY47" fmla="*/ 6950 h 10072"/>
                      <a:gd name="connsiteX48" fmla="*/ 3999 w 10590"/>
                      <a:gd name="connsiteY48" fmla="*/ 6518 h 10072"/>
                      <a:gd name="connsiteX49" fmla="*/ 3789 w 10590"/>
                      <a:gd name="connsiteY49" fmla="*/ 6072 h 10072"/>
                      <a:gd name="connsiteX50" fmla="*/ 3382 w 10590"/>
                      <a:gd name="connsiteY50" fmla="*/ 5166 h 10072"/>
                      <a:gd name="connsiteX51" fmla="*/ 2622 w 10590"/>
                      <a:gd name="connsiteY51" fmla="*/ 3382 h 10072"/>
                      <a:gd name="connsiteX52" fmla="*/ 2452 w 10590"/>
                      <a:gd name="connsiteY52" fmla="*/ 2935 h 10072"/>
                      <a:gd name="connsiteX53" fmla="*/ 2254 w 10590"/>
                      <a:gd name="connsiteY53" fmla="*/ 2532 h 10072"/>
                      <a:gd name="connsiteX54" fmla="*/ 2071 w 10590"/>
                      <a:gd name="connsiteY54" fmla="*/ 2173 h 10072"/>
                      <a:gd name="connsiteX55" fmla="*/ 1874 w 10590"/>
                      <a:gd name="connsiteY55" fmla="*/ 1799 h 10072"/>
                      <a:gd name="connsiteX56" fmla="*/ 1679 w 10590"/>
                      <a:gd name="connsiteY56" fmla="*/ 1468 h 10072"/>
                      <a:gd name="connsiteX57" fmla="*/ 1482 w 10590"/>
                      <a:gd name="connsiteY57" fmla="*/ 1180 h 10072"/>
                      <a:gd name="connsiteX58" fmla="*/ 1273 w 10590"/>
                      <a:gd name="connsiteY58" fmla="*/ 908 h 10072"/>
                      <a:gd name="connsiteX59" fmla="*/ 1063 w 10590"/>
                      <a:gd name="connsiteY59" fmla="*/ 706 h 10072"/>
                      <a:gd name="connsiteX60" fmla="*/ 944 w 10590"/>
                      <a:gd name="connsiteY60" fmla="*/ 605 h 10072"/>
                      <a:gd name="connsiteX61" fmla="*/ 827 w 10590"/>
                      <a:gd name="connsiteY61" fmla="*/ 504 h 10072"/>
                      <a:gd name="connsiteX62" fmla="*/ 708 w 10590"/>
                      <a:gd name="connsiteY62" fmla="*/ 447 h 10072"/>
                      <a:gd name="connsiteX63" fmla="*/ 337 w 10590"/>
                      <a:gd name="connsiteY63" fmla="*/ 411 h 10072"/>
                      <a:gd name="connsiteX64" fmla="*/ 3 w 10590"/>
                      <a:gd name="connsiteY64" fmla="*/ 0 h 10072"/>
                      <a:gd name="connsiteX65" fmla="*/ 892 w 10590"/>
                      <a:gd name="connsiteY65" fmla="*/ 115 h 10072"/>
                      <a:gd name="connsiteX66" fmla="*/ 1076 w 10590"/>
                      <a:gd name="connsiteY66" fmla="*/ 187 h 10072"/>
                      <a:gd name="connsiteX67" fmla="*/ 1259 w 10590"/>
                      <a:gd name="connsiteY67" fmla="*/ 260 h 10072"/>
                      <a:gd name="connsiteX68" fmla="*/ 1429 w 10590"/>
                      <a:gd name="connsiteY68" fmla="*/ 346 h 10072"/>
                      <a:gd name="connsiteX69" fmla="*/ 1613 w 10590"/>
                      <a:gd name="connsiteY69" fmla="*/ 447 h 10072"/>
                      <a:gd name="connsiteX70" fmla="*/ 1771 w 10590"/>
                      <a:gd name="connsiteY70" fmla="*/ 533 h 10072"/>
                      <a:gd name="connsiteX71" fmla="*/ 1927 w 10590"/>
                      <a:gd name="connsiteY71" fmla="*/ 662 h 10072"/>
                      <a:gd name="connsiteX72" fmla="*/ 2097 w 10590"/>
                      <a:gd name="connsiteY72" fmla="*/ 792 h 10072"/>
                      <a:gd name="connsiteX73" fmla="*/ 2254 w 10590"/>
                      <a:gd name="connsiteY73" fmla="*/ 922 h 10072"/>
                      <a:gd name="connsiteX74" fmla="*/ 2557 w 10590"/>
                      <a:gd name="connsiteY74" fmla="*/ 1209 h 10072"/>
                      <a:gd name="connsiteX75" fmla="*/ 2832 w 10590"/>
                      <a:gd name="connsiteY75" fmla="*/ 1554 h 10072"/>
                      <a:gd name="connsiteX76" fmla="*/ 3093 w 10590"/>
                      <a:gd name="connsiteY76" fmla="*/ 1914 h 10072"/>
                      <a:gd name="connsiteX77" fmla="*/ 3343 w 10590"/>
                      <a:gd name="connsiteY77" fmla="*/ 2303 h 10072"/>
                      <a:gd name="connsiteX78" fmla="*/ 3592 w 10590"/>
                      <a:gd name="connsiteY78" fmla="*/ 2706 h 10072"/>
                      <a:gd name="connsiteX79" fmla="*/ 3815 w 10590"/>
                      <a:gd name="connsiteY79" fmla="*/ 3123 h 10072"/>
                      <a:gd name="connsiteX80" fmla="*/ 4051 w 10590"/>
                      <a:gd name="connsiteY80" fmla="*/ 3555 h 10072"/>
                      <a:gd name="connsiteX81" fmla="*/ 4260 w 10590"/>
                      <a:gd name="connsiteY81" fmla="*/ 3999 h 10072"/>
                      <a:gd name="connsiteX82" fmla="*/ 4652 w 10590"/>
                      <a:gd name="connsiteY82" fmla="*/ 4906 h 10072"/>
                      <a:gd name="connsiteX83" fmla="*/ 5426 w 10590"/>
                      <a:gd name="connsiteY83" fmla="*/ 6705 h 10072"/>
                      <a:gd name="connsiteX84" fmla="*/ 5793 w 10590"/>
                      <a:gd name="connsiteY84" fmla="*/ 7540 h 10072"/>
                      <a:gd name="connsiteX85" fmla="*/ 5989 w 10590"/>
                      <a:gd name="connsiteY85" fmla="*/ 7900 h 10072"/>
                      <a:gd name="connsiteX86" fmla="*/ 6175 w 10590"/>
                      <a:gd name="connsiteY86" fmla="*/ 8273 h 10072"/>
                      <a:gd name="connsiteX87" fmla="*/ 6383 w 10590"/>
                      <a:gd name="connsiteY87" fmla="*/ 8605 h 10072"/>
                      <a:gd name="connsiteX88" fmla="*/ 6580 w 10590"/>
                      <a:gd name="connsiteY88" fmla="*/ 8893 h 10072"/>
                      <a:gd name="connsiteX89" fmla="*/ 6776 w 10590"/>
                      <a:gd name="connsiteY89" fmla="*/ 9165 h 10072"/>
                      <a:gd name="connsiteX90" fmla="*/ 6998 w 10590"/>
                      <a:gd name="connsiteY90" fmla="*/ 9367 h 10072"/>
                      <a:gd name="connsiteX91" fmla="*/ 7117 w 10590"/>
                      <a:gd name="connsiteY91" fmla="*/ 9467 h 10072"/>
                      <a:gd name="connsiteX92" fmla="*/ 7221 w 10590"/>
                      <a:gd name="connsiteY92" fmla="*/ 9569 h 10072"/>
                      <a:gd name="connsiteX93" fmla="*/ 7340 w 10590"/>
                      <a:gd name="connsiteY93" fmla="*/ 9626 h 10072"/>
                      <a:gd name="connsiteX94" fmla="*/ 7459 w 10590"/>
                      <a:gd name="connsiteY94" fmla="*/ 9698 h 10072"/>
                      <a:gd name="connsiteX95" fmla="*/ 7576 w 10590"/>
                      <a:gd name="connsiteY95" fmla="*/ 9741 h 10072"/>
                      <a:gd name="connsiteX96" fmla="*/ 7707 w 10590"/>
                      <a:gd name="connsiteY96" fmla="*/ 9770 h 10072"/>
                      <a:gd name="connsiteX97" fmla="*/ 7839 w 10590"/>
                      <a:gd name="connsiteY97" fmla="*/ 9813 h 10072"/>
                      <a:gd name="connsiteX98" fmla="*/ 7956 w 10590"/>
                      <a:gd name="connsiteY98" fmla="*/ 9813 h 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590" h="10072">
                        <a:moveTo>
                          <a:pt x="7956" y="9813"/>
                        </a:moveTo>
                        <a:lnTo>
                          <a:pt x="7956" y="9813"/>
                        </a:lnTo>
                        <a:lnTo>
                          <a:pt x="8126" y="9813"/>
                        </a:lnTo>
                        <a:cubicBezTo>
                          <a:pt x="8170" y="9799"/>
                          <a:pt x="8213" y="9784"/>
                          <a:pt x="8257" y="9770"/>
                        </a:cubicBezTo>
                        <a:cubicBezTo>
                          <a:pt x="8306" y="9756"/>
                          <a:pt x="8353" y="9741"/>
                          <a:pt x="8401" y="9727"/>
                        </a:cubicBezTo>
                        <a:lnTo>
                          <a:pt x="8545" y="9683"/>
                        </a:lnTo>
                        <a:lnTo>
                          <a:pt x="8678" y="9598"/>
                        </a:lnTo>
                        <a:cubicBezTo>
                          <a:pt x="8721" y="9564"/>
                          <a:pt x="8765" y="9531"/>
                          <a:pt x="8808" y="9497"/>
                        </a:cubicBezTo>
                        <a:cubicBezTo>
                          <a:pt x="8848" y="9468"/>
                          <a:pt x="8886" y="9439"/>
                          <a:pt x="8926" y="9410"/>
                        </a:cubicBezTo>
                        <a:lnTo>
                          <a:pt x="9056" y="9281"/>
                        </a:lnTo>
                        <a:cubicBezTo>
                          <a:pt x="9105" y="9238"/>
                          <a:pt x="9152" y="9194"/>
                          <a:pt x="9201" y="9151"/>
                        </a:cubicBezTo>
                        <a:cubicBezTo>
                          <a:pt x="9240" y="9103"/>
                          <a:pt x="9280" y="9056"/>
                          <a:pt x="9319" y="9008"/>
                        </a:cubicBezTo>
                        <a:cubicBezTo>
                          <a:pt x="9397" y="8897"/>
                          <a:pt x="9476" y="8787"/>
                          <a:pt x="9554" y="8676"/>
                        </a:cubicBezTo>
                        <a:cubicBezTo>
                          <a:pt x="9633" y="8552"/>
                          <a:pt x="9711" y="8427"/>
                          <a:pt x="9791" y="8303"/>
                        </a:cubicBezTo>
                        <a:cubicBezTo>
                          <a:pt x="9860" y="8168"/>
                          <a:pt x="9930" y="8034"/>
                          <a:pt x="10000" y="7900"/>
                        </a:cubicBezTo>
                        <a:lnTo>
                          <a:pt x="10302" y="8346"/>
                        </a:lnTo>
                        <a:lnTo>
                          <a:pt x="10590" y="8763"/>
                        </a:lnTo>
                        <a:cubicBezTo>
                          <a:pt x="10498" y="8858"/>
                          <a:pt x="10407" y="8955"/>
                          <a:pt x="10315" y="9051"/>
                        </a:cubicBezTo>
                        <a:lnTo>
                          <a:pt x="10040" y="9310"/>
                        </a:lnTo>
                        <a:lnTo>
                          <a:pt x="9724" y="9539"/>
                        </a:lnTo>
                        <a:cubicBezTo>
                          <a:pt x="9677" y="9569"/>
                          <a:pt x="9628" y="9597"/>
                          <a:pt x="9581" y="9626"/>
                        </a:cubicBezTo>
                        <a:cubicBezTo>
                          <a:pt x="9525" y="9660"/>
                          <a:pt x="9467" y="9693"/>
                          <a:pt x="9411" y="9727"/>
                        </a:cubicBezTo>
                        <a:lnTo>
                          <a:pt x="9241" y="9813"/>
                        </a:lnTo>
                        <a:lnTo>
                          <a:pt x="9083" y="9870"/>
                        </a:lnTo>
                        <a:lnTo>
                          <a:pt x="8900" y="9942"/>
                        </a:lnTo>
                        <a:lnTo>
                          <a:pt x="8730" y="9986"/>
                        </a:lnTo>
                        <a:lnTo>
                          <a:pt x="8545" y="10015"/>
                        </a:lnTo>
                        <a:lnTo>
                          <a:pt x="8362" y="10043"/>
                        </a:lnTo>
                        <a:lnTo>
                          <a:pt x="8165" y="10072"/>
                        </a:lnTo>
                        <a:lnTo>
                          <a:pt x="7956" y="10072"/>
                        </a:lnTo>
                        <a:lnTo>
                          <a:pt x="7747" y="10072"/>
                        </a:lnTo>
                        <a:lnTo>
                          <a:pt x="7550" y="10029"/>
                        </a:lnTo>
                        <a:lnTo>
                          <a:pt x="7340" y="10001"/>
                        </a:lnTo>
                        <a:lnTo>
                          <a:pt x="7143" y="9958"/>
                        </a:lnTo>
                        <a:lnTo>
                          <a:pt x="6960" y="9884"/>
                        </a:lnTo>
                        <a:lnTo>
                          <a:pt x="6776" y="9827"/>
                        </a:lnTo>
                        <a:lnTo>
                          <a:pt x="6606" y="9727"/>
                        </a:lnTo>
                        <a:lnTo>
                          <a:pt x="6423" y="9626"/>
                        </a:lnTo>
                        <a:lnTo>
                          <a:pt x="6265" y="9539"/>
                        </a:lnTo>
                        <a:lnTo>
                          <a:pt x="6081" y="9410"/>
                        </a:lnTo>
                        <a:lnTo>
                          <a:pt x="5937" y="9296"/>
                        </a:lnTo>
                        <a:cubicBezTo>
                          <a:pt x="5884" y="9248"/>
                          <a:pt x="5833" y="9199"/>
                          <a:pt x="5781" y="9151"/>
                        </a:cubicBezTo>
                        <a:lnTo>
                          <a:pt x="5479" y="8849"/>
                        </a:lnTo>
                        <a:lnTo>
                          <a:pt x="5204" y="8518"/>
                        </a:lnTo>
                        <a:lnTo>
                          <a:pt x="4943" y="8158"/>
                        </a:lnTo>
                        <a:cubicBezTo>
                          <a:pt x="4860" y="8028"/>
                          <a:pt x="4775" y="7899"/>
                          <a:pt x="4692" y="7769"/>
                        </a:cubicBezTo>
                        <a:cubicBezTo>
                          <a:pt x="4609" y="7636"/>
                          <a:pt x="4527" y="7501"/>
                          <a:pt x="4444" y="7367"/>
                        </a:cubicBezTo>
                        <a:lnTo>
                          <a:pt x="4221" y="6950"/>
                        </a:lnTo>
                        <a:lnTo>
                          <a:pt x="3999" y="6518"/>
                        </a:lnTo>
                        <a:cubicBezTo>
                          <a:pt x="3928" y="6369"/>
                          <a:pt x="3859" y="6221"/>
                          <a:pt x="3789" y="6072"/>
                        </a:cubicBezTo>
                        <a:lnTo>
                          <a:pt x="3382" y="5166"/>
                        </a:lnTo>
                        <a:lnTo>
                          <a:pt x="2622" y="3382"/>
                        </a:lnTo>
                        <a:cubicBezTo>
                          <a:pt x="2566" y="3232"/>
                          <a:pt x="2509" y="3085"/>
                          <a:pt x="2452" y="2935"/>
                        </a:cubicBezTo>
                        <a:cubicBezTo>
                          <a:pt x="2387" y="2801"/>
                          <a:pt x="2321" y="2667"/>
                          <a:pt x="2254" y="2532"/>
                        </a:cubicBezTo>
                        <a:cubicBezTo>
                          <a:pt x="2193" y="2413"/>
                          <a:pt x="2133" y="2293"/>
                          <a:pt x="2071" y="2173"/>
                        </a:cubicBezTo>
                        <a:cubicBezTo>
                          <a:pt x="2006" y="2048"/>
                          <a:pt x="1939" y="1924"/>
                          <a:pt x="1874" y="1799"/>
                        </a:cubicBezTo>
                        <a:lnTo>
                          <a:pt x="1679" y="1468"/>
                        </a:lnTo>
                        <a:lnTo>
                          <a:pt x="1482" y="1180"/>
                        </a:lnTo>
                        <a:lnTo>
                          <a:pt x="1273" y="908"/>
                        </a:lnTo>
                        <a:lnTo>
                          <a:pt x="1063" y="706"/>
                        </a:lnTo>
                        <a:cubicBezTo>
                          <a:pt x="1024" y="673"/>
                          <a:pt x="984" y="638"/>
                          <a:pt x="944" y="605"/>
                        </a:cubicBezTo>
                        <a:cubicBezTo>
                          <a:pt x="905" y="572"/>
                          <a:pt x="866" y="537"/>
                          <a:pt x="827" y="504"/>
                        </a:cubicBezTo>
                        <a:lnTo>
                          <a:pt x="708" y="447"/>
                        </a:lnTo>
                        <a:cubicBezTo>
                          <a:pt x="668" y="423"/>
                          <a:pt x="377" y="435"/>
                          <a:pt x="337" y="411"/>
                        </a:cubicBezTo>
                        <a:cubicBezTo>
                          <a:pt x="372" y="310"/>
                          <a:pt x="-32" y="101"/>
                          <a:pt x="3" y="0"/>
                        </a:cubicBezTo>
                        <a:lnTo>
                          <a:pt x="892" y="115"/>
                        </a:lnTo>
                        <a:lnTo>
                          <a:pt x="1076" y="187"/>
                        </a:lnTo>
                        <a:lnTo>
                          <a:pt x="1259" y="260"/>
                        </a:lnTo>
                        <a:cubicBezTo>
                          <a:pt x="1315" y="289"/>
                          <a:pt x="1373" y="317"/>
                          <a:pt x="1429" y="346"/>
                        </a:cubicBezTo>
                        <a:lnTo>
                          <a:pt x="1613" y="447"/>
                        </a:lnTo>
                        <a:lnTo>
                          <a:pt x="1771" y="533"/>
                        </a:lnTo>
                        <a:lnTo>
                          <a:pt x="1927" y="662"/>
                        </a:lnTo>
                        <a:cubicBezTo>
                          <a:pt x="1984" y="705"/>
                          <a:pt x="2040" y="749"/>
                          <a:pt x="2097" y="792"/>
                        </a:cubicBezTo>
                        <a:lnTo>
                          <a:pt x="2254" y="922"/>
                        </a:lnTo>
                        <a:lnTo>
                          <a:pt x="2557" y="1209"/>
                        </a:lnTo>
                        <a:lnTo>
                          <a:pt x="2832" y="1554"/>
                        </a:lnTo>
                        <a:lnTo>
                          <a:pt x="3093" y="1914"/>
                        </a:lnTo>
                        <a:cubicBezTo>
                          <a:pt x="3176" y="2044"/>
                          <a:pt x="3260" y="2173"/>
                          <a:pt x="3343" y="2303"/>
                        </a:cubicBezTo>
                        <a:lnTo>
                          <a:pt x="3592" y="2706"/>
                        </a:lnTo>
                        <a:lnTo>
                          <a:pt x="3815" y="3123"/>
                        </a:lnTo>
                        <a:cubicBezTo>
                          <a:pt x="3894" y="3266"/>
                          <a:pt x="3972" y="3411"/>
                          <a:pt x="4051" y="3555"/>
                        </a:cubicBezTo>
                        <a:cubicBezTo>
                          <a:pt x="4120" y="3703"/>
                          <a:pt x="4191" y="3852"/>
                          <a:pt x="4260" y="3999"/>
                        </a:cubicBezTo>
                        <a:lnTo>
                          <a:pt x="4652" y="4906"/>
                        </a:lnTo>
                        <a:lnTo>
                          <a:pt x="5426" y="6705"/>
                        </a:lnTo>
                        <a:cubicBezTo>
                          <a:pt x="5549" y="6983"/>
                          <a:pt x="5671" y="7262"/>
                          <a:pt x="5793" y="7540"/>
                        </a:cubicBezTo>
                        <a:lnTo>
                          <a:pt x="5989" y="7900"/>
                        </a:lnTo>
                        <a:cubicBezTo>
                          <a:pt x="6050" y="8024"/>
                          <a:pt x="6113" y="8149"/>
                          <a:pt x="6175" y="8273"/>
                        </a:cubicBezTo>
                        <a:cubicBezTo>
                          <a:pt x="6244" y="8384"/>
                          <a:pt x="6314" y="8493"/>
                          <a:pt x="6383" y="8605"/>
                        </a:cubicBezTo>
                        <a:cubicBezTo>
                          <a:pt x="6448" y="8701"/>
                          <a:pt x="6515" y="8797"/>
                          <a:pt x="6580" y="8893"/>
                        </a:cubicBezTo>
                        <a:cubicBezTo>
                          <a:pt x="6645" y="8984"/>
                          <a:pt x="6711" y="9074"/>
                          <a:pt x="6776" y="9165"/>
                        </a:cubicBezTo>
                        <a:lnTo>
                          <a:pt x="6998" y="9367"/>
                        </a:lnTo>
                        <a:cubicBezTo>
                          <a:pt x="7038" y="9400"/>
                          <a:pt x="7078" y="9434"/>
                          <a:pt x="7117" y="9467"/>
                        </a:cubicBezTo>
                        <a:lnTo>
                          <a:pt x="7221" y="9569"/>
                        </a:lnTo>
                        <a:lnTo>
                          <a:pt x="7340" y="9626"/>
                        </a:lnTo>
                        <a:lnTo>
                          <a:pt x="7459" y="9698"/>
                        </a:lnTo>
                        <a:lnTo>
                          <a:pt x="7576" y="9741"/>
                        </a:lnTo>
                        <a:lnTo>
                          <a:pt x="7707" y="9770"/>
                        </a:lnTo>
                        <a:lnTo>
                          <a:pt x="7839" y="9813"/>
                        </a:lnTo>
                        <a:lnTo>
                          <a:pt x="7956" y="9813"/>
                        </a:lnTo>
                        <a:close/>
                      </a:path>
                    </a:pathLst>
                  </a:custGeom>
                  <a:grpFill/>
                  <a:ln>
                    <a:noFill/>
                  </a:ln>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575" name="Group 1574">
                    <a:extLst>
                      <a:ext uri="{FF2B5EF4-FFF2-40B4-BE49-F238E27FC236}">
                        <a16:creationId xmlns:a16="http://schemas.microsoft.com/office/drawing/2014/main" id="{A5861EB9-82B1-46D0-A0B7-787112EC59FD}"/>
                      </a:ext>
                    </a:extLst>
                  </p:cNvPr>
                  <p:cNvGrpSpPr/>
                  <p:nvPr/>
                </p:nvGrpSpPr>
                <p:grpSpPr>
                  <a:xfrm>
                    <a:off x="7912528" y="4792580"/>
                    <a:ext cx="526702" cy="640181"/>
                    <a:chOff x="-1864887" y="741508"/>
                    <a:chExt cx="274422" cy="473135"/>
                  </a:xfrm>
                  <a:grpFill/>
                </p:grpSpPr>
                <p:sp>
                  <p:nvSpPr>
                    <p:cNvPr id="1582" name="Rectangle 4098">
                      <a:extLst>
                        <a:ext uri="{FF2B5EF4-FFF2-40B4-BE49-F238E27FC236}">
                          <a16:creationId xmlns:a16="http://schemas.microsoft.com/office/drawing/2014/main" id="{03E8D128-54E2-4218-B16C-4A5AE42F3C67}"/>
                        </a:ext>
                      </a:extLst>
                    </p:cNvPr>
                    <p:cNvSpPr/>
                    <p:nvPr/>
                  </p:nvSpPr>
                  <p:spPr bwMode="auto">
                    <a:xfrm>
                      <a:off x="-1785605" y="781051"/>
                      <a:ext cx="36576" cy="433592"/>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3592">
                          <a:moveTo>
                            <a:pt x="229" y="16669"/>
                          </a:moveTo>
                          <a:lnTo>
                            <a:pt x="41186" y="0"/>
                          </a:lnTo>
                          <a:lnTo>
                            <a:pt x="41186" y="431211"/>
                          </a:lnTo>
                          <a:lnTo>
                            <a:pt x="230" y="433592"/>
                          </a:lnTo>
                          <a:cubicBezTo>
                            <a:pt x="-564" y="287474"/>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83" name="Rectangle 68">
                      <a:extLst>
                        <a:ext uri="{FF2B5EF4-FFF2-40B4-BE49-F238E27FC236}">
                          <a16:creationId xmlns:a16="http://schemas.microsoft.com/office/drawing/2014/main" id="{F430AC5F-AD65-4D51-9EA8-863DE0DDEACB}"/>
                        </a:ext>
                      </a:extLst>
                    </p:cNvPr>
                    <p:cNvSpPr/>
                    <p:nvPr/>
                  </p:nvSpPr>
                  <p:spPr bwMode="auto">
                    <a:xfrm>
                      <a:off x="-1706323" y="741508"/>
                      <a:ext cx="36576" cy="431211"/>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1211"/>
                        <a:gd name="connsiteX1" fmla="*/ 45719 w 45719"/>
                        <a:gd name="connsiteY1" fmla="*/ 0 h 431211"/>
                        <a:gd name="connsiteX2" fmla="*/ 38575 w 45719"/>
                        <a:gd name="connsiteY2" fmla="*/ 402636 h 431211"/>
                        <a:gd name="connsiteX3" fmla="*/ 0 w 45719"/>
                        <a:gd name="connsiteY3" fmla="*/ 431211 h 431211"/>
                        <a:gd name="connsiteX4" fmla="*/ 0 w 45719"/>
                        <a:gd name="connsiteY4" fmla="*/ 0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31211">
                          <a:moveTo>
                            <a:pt x="0" y="0"/>
                          </a:moveTo>
                          <a:lnTo>
                            <a:pt x="45719" y="0"/>
                          </a:lnTo>
                          <a:lnTo>
                            <a:pt x="38575" y="402636"/>
                          </a:lnTo>
                          <a:lnTo>
                            <a:pt x="0" y="431211"/>
                          </a:lnTo>
                          <a:lnTo>
                            <a:pt x="0" y="0"/>
                          </a:ln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84" name="Rectangle 4098">
                      <a:extLst>
                        <a:ext uri="{FF2B5EF4-FFF2-40B4-BE49-F238E27FC236}">
                          <a16:creationId xmlns:a16="http://schemas.microsoft.com/office/drawing/2014/main" id="{24E9F3AB-78DA-4E0E-BF1B-C16FBFC31B09}"/>
                        </a:ext>
                      </a:extLst>
                    </p:cNvPr>
                    <p:cNvSpPr/>
                    <p:nvPr/>
                  </p:nvSpPr>
                  <p:spPr bwMode="auto">
                    <a:xfrm>
                      <a:off x="-1864887" y="886653"/>
                      <a:ext cx="36576" cy="323820"/>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1211">
                          <a:moveTo>
                            <a:pt x="229" y="16669"/>
                          </a:moveTo>
                          <a:lnTo>
                            <a:pt x="41186" y="0"/>
                          </a:lnTo>
                          <a:lnTo>
                            <a:pt x="41186" y="431211"/>
                          </a:lnTo>
                          <a:lnTo>
                            <a:pt x="230" y="408224"/>
                          </a:lnTo>
                          <a:cubicBezTo>
                            <a:pt x="-564" y="262106"/>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85" name="Rectangle 4098">
                      <a:extLst>
                        <a:ext uri="{FF2B5EF4-FFF2-40B4-BE49-F238E27FC236}">
                          <a16:creationId xmlns:a16="http://schemas.microsoft.com/office/drawing/2014/main" id="{C3CA8932-45E2-4EBE-AA3F-941CE255643C}"/>
                        </a:ext>
                      </a:extLst>
                    </p:cNvPr>
                    <p:cNvSpPr/>
                    <p:nvPr/>
                  </p:nvSpPr>
                  <p:spPr bwMode="auto">
                    <a:xfrm>
                      <a:off x="-1627041" y="743223"/>
                      <a:ext cx="36576" cy="274826"/>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 name="connsiteX0" fmla="*/ 229 w 41186"/>
                        <a:gd name="connsiteY0" fmla="*/ 0 h 462893"/>
                        <a:gd name="connsiteX1" fmla="*/ 41186 w 41186"/>
                        <a:gd name="connsiteY1" fmla="*/ 31682 h 462893"/>
                        <a:gd name="connsiteX2" fmla="*/ 41186 w 41186"/>
                        <a:gd name="connsiteY2" fmla="*/ 462893 h 462893"/>
                        <a:gd name="connsiteX3" fmla="*/ 230 w 41186"/>
                        <a:gd name="connsiteY3" fmla="*/ 439906 h 462893"/>
                        <a:gd name="connsiteX4" fmla="*/ 229 w 41186"/>
                        <a:gd name="connsiteY4" fmla="*/ 0 h 462893"/>
                        <a:gd name="connsiteX0" fmla="*/ 229 w 41186"/>
                        <a:gd name="connsiteY0" fmla="*/ 0 h 465017"/>
                        <a:gd name="connsiteX1" fmla="*/ 41186 w 41186"/>
                        <a:gd name="connsiteY1" fmla="*/ 31682 h 465017"/>
                        <a:gd name="connsiteX2" fmla="*/ 41186 w 41186"/>
                        <a:gd name="connsiteY2" fmla="*/ 462893 h 465017"/>
                        <a:gd name="connsiteX3" fmla="*/ 230 w 41186"/>
                        <a:gd name="connsiteY3" fmla="*/ 465017 h 465017"/>
                        <a:gd name="connsiteX4" fmla="*/ 229 w 41186"/>
                        <a:gd name="connsiteY4" fmla="*/ 0 h 4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65017">
                          <a:moveTo>
                            <a:pt x="229" y="0"/>
                          </a:moveTo>
                          <a:lnTo>
                            <a:pt x="41186" y="31682"/>
                          </a:lnTo>
                          <a:lnTo>
                            <a:pt x="41186" y="462893"/>
                          </a:lnTo>
                          <a:lnTo>
                            <a:pt x="230" y="465017"/>
                          </a:lnTo>
                          <a:cubicBezTo>
                            <a:pt x="-564" y="318899"/>
                            <a:pt x="1023" y="146118"/>
                            <a:pt x="229" y="0"/>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576" name="Group 1575">
                    <a:extLst>
                      <a:ext uri="{FF2B5EF4-FFF2-40B4-BE49-F238E27FC236}">
                        <a16:creationId xmlns:a16="http://schemas.microsoft.com/office/drawing/2014/main" id="{97CD7AB7-B4C3-4A3E-A4A7-D8C64B9526BC}"/>
                      </a:ext>
                    </a:extLst>
                  </p:cNvPr>
                  <p:cNvGrpSpPr/>
                  <p:nvPr/>
                </p:nvGrpSpPr>
                <p:grpSpPr>
                  <a:xfrm>
                    <a:off x="7066354" y="4765421"/>
                    <a:ext cx="509407" cy="672315"/>
                    <a:chOff x="-2308678" y="726689"/>
                    <a:chExt cx="265411" cy="496885"/>
                  </a:xfrm>
                  <a:grpFill/>
                </p:grpSpPr>
                <p:sp>
                  <p:nvSpPr>
                    <p:cNvPr id="1578" name="Rectangle 4098">
                      <a:extLst>
                        <a:ext uri="{FF2B5EF4-FFF2-40B4-BE49-F238E27FC236}">
                          <a16:creationId xmlns:a16="http://schemas.microsoft.com/office/drawing/2014/main" id="{A626986F-1363-4FAE-89C8-3200A0D97D2D}"/>
                        </a:ext>
                      </a:extLst>
                    </p:cNvPr>
                    <p:cNvSpPr/>
                    <p:nvPr/>
                  </p:nvSpPr>
                  <p:spPr bwMode="auto">
                    <a:xfrm>
                      <a:off x="-2233453" y="726689"/>
                      <a:ext cx="36461" cy="478838"/>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376442 h 431211"/>
                        <a:gd name="connsiteX4" fmla="*/ 229 w 41186"/>
                        <a:gd name="connsiteY4" fmla="*/ 16669 h 431211"/>
                        <a:gd name="connsiteX0" fmla="*/ 2779 w 41055"/>
                        <a:gd name="connsiteY0" fmla="*/ 0 h 478836"/>
                        <a:gd name="connsiteX1" fmla="*/ 41055 w 41055"/>
                        <a:gd name="connsiteY1" fmla="*/ 47625 h 478836"/>
                        <a:gd name="connsiteX2" fmla="*/ 41055 w 41055"/>
                        <a:gd name="connsiteY2" fmla="*/ 478836 h 478836"/>
                        <a:gd name="connsiteX3" fmla="*/ 99 w 41055"/>
                        <a:gd name="connsiteY3" fmla="*/ 424067 h 478836"/>
                        <a:gd name="connsiteX4" fmla="*/ 2779 w 41055"/>
                        <a:gd name="connsiteY4" fmla="*/ 0 h 478836"/>
                        <a:gd name="connsiteX0" fmla="*/ 2779 w 41055"/>
                        <a:gd name="connsiteY0" fmla="*/ 0 h 478836"/>
                        <a:gd name="connsiteX1" fmla="*/ 41055 w 41055"/>
                        <a:gd name="connsiteY1" fmla="*/ 9525 h 478836"/>
                        <a:gd name="connsiteX2" fmla="*/ 41055 w 41055"/>
                        <a:gd name="connsiteY2" fmla="*/ 478836 h 478836"/>
                        <a:gd name="connsiteX3" fmla="*/ 99 w 41055"/>
                        <a:gd name="connsiteY3" fmla="*/ 424067 h 478836"/>
                        <a:gd name="connsiteX4" fmla="*/ 2779 w 41055"/>
                        <a:gd name="connsiteY4" fmla="*/ 0 h 47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5" h="478836">
                          <a:moveTo>
                            <a:pt x="2779" y="0"/>
                          </a:moveTo>
                          <a:lnTo>
                            <a:pt x="41055" y="9525"/>
                          </a:lnTo>
                          <a:lnTo>
                            <a:pt x="41055" y="478836"/>
                          </a:lnTo>
                          <a:lnTo>
                            <a:pt x="99" y="424067"/>
                          </a:lnTo>
                          <a:cubicBezTo>
                            <a:pt x="-695" y="277949"/>
                            <a:pt x="3573" y="146118"/>
                            <a:pt x="2779" y="0"/>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79" name="Rectangle 68">
                      <a:extLst>
                        <a:ext uri="{FF2B5EF4-FFF2-40B4-BE49-F238E27FC236}">
                          <a16:creationId xmlns:a16="http://schemas.microsoft.com/office/drawing/2014/main" id="{DD3CC803-562A-49A1-A3BA-E5AEBEEB745E}"/>
                        </a:ext>
                      </a:extLst>
                    </p:cNvPr>
                    <p:cNvSpPr/>
                    <p:nvPr/>
                  </p:nvSpPr>
                  <p:spPr bwMode="auto">
                    <a:xfrm>
                      <a:off x="-2158346" y="753823"/>
                      <a:ext cx="39854" cy="469751"/>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1211"/>
                        <a:gd name="connsiteX1" fmla="*/ 45719 w 45719"/>
                        <a:gd name="connsiteY1" fmla="*/ 0 h 431211"/>
                        <a:gd name="connsiteX2" fmla="*/ 38575 w 45719"/>
                        <a:gd name="connsiteY2" fmla="*/ 402636 h 431211"/>
                        <a:gd name="connsiteX3" fmla="*/ 0 w 45719"/>
                        <a:gd name="connsiteY3" fmla="*/ 431211 h 431211"/>
                        <a:gd name="connsiteX4" fmla="*/ 0 w 45719"/>
                        <a:gd name="connsiteY4" fmla="*/ 0 h 431211"/>
                        <a:gd name="connsiteX0" fmla="*/ 0 w 45719"/>
                        <a:gd name="connsiteY0" fmla="*/ 0 h 435015"/>
                        <a:gd name="connsiteX1" fmla="*/ 45719 w 45719"/>
                        <a:gd name="connsiteY1" fmla="*/ 0 h 435015"/>
                        <a:gd name="connsiteX2" fmla="*/ 34369 w 45719"/>
                        <a:gd name="connsiteY2" fmla="*/ 435015 h 435015"/>
                        <a:gd name="connsiteX3" fmla="*/ 0 w 45719"/>
                        <a:gd name="connsiteY3" fmla="*/ 431211 h 435015"/>
                        <a:gd name="connsiteX4" fmla="*/ 0 w 45719"/>
                        <a:gd name="connsiteY4" fmla="*/ 0 h 435015"/>
                        <a:gd name="connsiteX0" fmla="*/ 0 w 35203"/>
                        <a:gd name="connsiteY0" fmla="*/ 0 h 435015"/>
                        <a:gd name="connsiteX1" fmla="*/ 35203 w 35203"/>
                        <a:gd name="connsiteY1" fmla="*/ 28062 h 435015"/>
                        <a:gd name="connsiteX2" fmla="*/ 34369 w 35203"/>
                        <a:gd name="connsiteY2" fmla="*/ 435015 h 435015"/>
                        <a:gd name="connsiteX3" fmla="*/ 0 w 35203"/>
                        <a:gd name="connsiteY3" fmla="*/ 431211 h 435015"/>
                        <a:gd name="connsiteX4" fmla="*/ 0 w 35203"/>
                        <a:gd name="connsiteY4" fmla="*/ 0 h 435015"/>
                        <a:gd name="connsiteX0" fmla="*/ 4206 w 35203"/>
                        <a:gd name="connsiteY0" fmla="*/ 0 h 417747"/>
                        <a:gd name="connsiteX1" fmla="*/ 35203 w 35203"/>
                        <a:gd name="connsiteY1" fmla="*/ 10794 h 417747"/>
                        <a:gd name="connsiteX2" fmla="*/ 34369 w 35203"/>
                        <a:gd name="connsiteY2" fmla="*/ 417747 h 417747"/>
                        <a:gd name="connsiteX3" fmla="*/ 0 w 35203"/>
                        <a:gd name="connsiteY3" fmla="*/ 413943 h 417747"/>
                        <a:gd name="connsiteX4" fmla="*/ 4206 w 35203"/>
                        <a:gd name="connsiteY4" fmla="*/ 0 h 417747"/>
                        <a:gd name="connsiteX0" fmla="*/ 4206 w 35203"/>
                        <a:gd name="connsiteY0" fmla="*/ 0 h 425819"/>
                        <a:gd name="connsiteX1" fmla="*/ 35203 w 35203"/>
                        <a:gd name="connsiteY1" fmla="*/ 10794 h 425819"/>
                        <a:gd name="connsiteX2" fmla="*/ 33058 w 35203"/>
                        <a:gd name="connsiteY2" fmla="*/ 425819 h 425819"/>
                        <a:gd name="connsiteX3" fmla="*/ 0 w 35203"/>
                        <a:gd name="connsiteY3" fmla="*/ 413943 h 425819"/>
                        <a:gd name="connsiteX4" fmla="*/ 4206 w 35203"/>
                        <a:gd name="connsiteY4" fmla="*/ 0 h 425819"/>
                        <a:gd name="connsiteX0" fmla="*/ 4206 w 35203"/>
                        <a:gd name="connsiteY0" fmla="*/ 0 h 425819"/>
                        <a:gd name="connsiteX1" fmla="*/ 35203 w 35203"/>
                        <a:gd name="connsiteY1" fmla="*/ 20211 h 425819"/>
                        <a:gd name="connsiteX2" fmla="*/ 33058 w 35203"/>
                        <a:gd name="connsiteY2" fmla="*/ 425819 h 425819"/>
                        <a:gd name="connsiteX3" fmla="*/ 0 w 35203"/>
                        <a:gd name="connsiteY3" fmla="*/ 413943 h 425819"/>
                        <a:gd name="connsiteX4" fmla="*/ 4206 w 35203"/>
                        <a:gd name="connsiteY4" fmla="*/ 0 h 42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3" h="425819">
                          <a:moveTo>
                            <a:pt x="4206" y="0"/>
                          </a:moveTo>
                          <a:lnTo>
                            <a:pt x="35203" y="20211"/>
                          </a:lnTo>
                          <a:lnTo>
                            <a:pt x="33058" y="425819"/>
                          </a:lnTo>
                          <a:lnTo>
                            <a:pt x="0" y="413943"/>
                          </a:lnTo>
                          <a:lnTo>
                            <a:pt x="4206" y="0"/>
                          </a:ln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80" name="Rectangle 4098">
                      <a:extLst>
                        <a:ext uri="{FF2B5EF4-FFF2-40B4-BE49-F238E27FC236}">
                          <a16:creationId xmlns:a16="http://schemas.microsoft.com/office/drawing/2014/main" id="{FF1CA2D7-5BD1-452E-A073-4E019EB92E2F}"/>
                        </a:ext>
                      </a:extLst>
                    </p:cNvPr>
                    <p:cNvSpPr/>
                    <p:nvPr/>
                  </p:nvSpPr>
                  <p:spPr bwMode="auto">
                    <a:xfrm>
                      <a:off x="-2308678" y="741806"/>
                      <a:ext cx="36576" cy="323820"/>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1211">
                          <a:moveTo>
                            <a:pt x="229" y="16669"/>
                          </a:moveTo>
                          <a:lnTo>
                            <a:pt x="41186" y="0"/>
                          </a:lnTo>
                          <a:lnTo>
                            <a:pt x="41186" y="431211"/>
                          </a:lnTo>
                          <a:lnTo>
                            <a:pt x="230" y="408224"/>
                          </a:lnTo>
                          <a:cubicBezTo>
                            <a:pt x="-564" y="262106"/>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81" name="Rectangle 4098">
                      <a:extLst>
                        <a:ext uri="{FF2B5EF4-FFF2-40B4-BE49-F238E27FC236}">
                          <a16:creationId xmlns:a16="http://schemas.microsoft.com/office/drawing/2014/main" id="{8DDDC118-5F0C-47EF-94B9-77C6348FCEE7}"/>
                        </a:ext>
                      </a:extLst>
                    </p:cNvPr>
                    <p:cNvSpPr/>
                    <p:nvPr/>
                  </p:nvSpPr>
                  <p:spPr bwMode="auto">
                    <a:xfrm>
                      <a:off x="-2079843" y="855554"/>
                      <a:ext cx="36576" cy="360173"/>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 name="connsiteX0" fmla="*/ 229 w 41186"/>
                        <a:gd name="connsiteY0" fmla="*/ 0 h 462893"/>
                        <a:gd name="connsiteX1" fmla="*/ 41186 w 41186"/>
                        <a:gd name="connsiteY1" fmla="*/ 31682 h 462893"/>
                        <a:gd name="connsiteX2" fmla="*/ 41186 w 41186"/>
                        <a:gd name="connsiteY2" fmla="*/ 462893 h 462893"/>
                        <a:gd name="connsiteX3" fmla="*/ 230 w 41186"/>
                        <a:gd name="connsiteY3" fmla="*/ 439906 h 462893"/>
                        <a:gd name="connsiteX4" fmla="*/ 229 w 41186"/>
                        <a:gd name="connsiteY4" fmla="*/ 0 h 462893"/>
                        <a:gd name="connsiteX0" fmla="*/ 229 w 41186"/>
                        <a:gd name="connsiteY0" fmla="*/ 0 h 439906"/>
                        <a:gd name="connsiteX1" fmla="*/ 41186 w 41186"/>
                        <a:gd name="connsiteY1" fmla="*/ 31682 h 439906"/>
                        <a:gd name="connsiteX2" fmla="*/ 39040 w 41186"/>
                        <a:gd name="connsiteY2" fmla="*/ 436080 h 439906"/>
                        <a:gd name="connsiteX3" fmla="*/ 230 w 41186"/>
                        <a:gd name="connsiteY3" fmla="*/ 439906 h 439906"/>
                        <a:gd name="connsiteX4" fmla="*/ 229 w 41186"/>
                        <a:gd name="connsiteY4" fmla="*/ 0 h 439906"/>
                        <a:gd name="connsiteX0" fmla="*/ 229 w 41186"/>
                        <a:gd name="connsiteY0" fmla="*/ 0 h 460015"/>
                        <a:gd name="connsiteX1" fmla="*/ 41186 w 41186"/>
                        <a:gd name="connsiteY1" fmla="*/ 31682 h 460015"/>
                        <a:gd name="connsiteX2" fmla="*/ 39040 w 41186"/>
                        <a:gd name="connsiteY2" fmla="*/ 436080 h 460015"/>
                        <a:gd name="connsiteX3" fmla="*/ 230 w 41186"/>
                        <a:gd name="connsiteY3" fmla="*/ 460015 h 460015"/>
                        <a:gd name="connsiteX4" fmla="*/ 229 w 41186"/>
                        <a:gd name="connsiteY4" fmla="*/ 0 h 460015"/>
                        <a:gd name="connsiteX0" fmla="*/ 2257 w 41068"/>
                        <a:gd name="connsiteY0" fmla="*/ 0 h 506938"/>
                        <a:gd name="connsiteX1" fmla="*/ 41068 w 41068"/>
                        <a:gd name="connsiteY1" fmla="*/ 78605 h 506938"/>
                        <a:gd name="connsiteX2" fmla="*/ 38922 w 41068"/>
                        <a:gd name="connsiteY2" fmla="*/ 483003 h 506938"/>
                        <a:gd name="connsiteX3" fmla="*/ 112 w 41068"/>
                        <a:gd name="connsiteY3" fmla="*/ 506938 h 506938"/>
                        <a:gd name="connsiteX4" fmla="*/ 2257 w 41068"/>
                        <a:gd name="connsiteY4" fmla="*/ 0 h 506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8" h="506938">
                          <a:moveTo>
                            <a:pt x="2257" y="0"/>
                          </a:moveTo>
                          <a:lnTo>
                            <a:pt x="41068" y="78605"/>
                          </a:lnTo>
                          <a:cubicBezTo>
                            <a:pt x="40353" y="213404"/>
                            <a:pt x="39637" y="348204"/>
                            <a:pt x="38922" y="483003"/>
                          </a:cubicBezTo>
                          <a:lnTo>
                            <a:pt x="112" y="506938"/>
                          </a:lnTo>
                          <a:cubicBezTo>
                            <a:pt x="-682" y="360820"/>
                            <a:pt x="3051" y="146118"/>
                            <a:pt x="2257" y="0"/>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577" name="Rectangle 4098">
                    <a:extLst>
                      <a:ext uri="{FF2B5EF4-FFF2-40B4-BE49-F238E27FC236}">
                        <a16:creationId xmlns:a16="http://schemas.microsoft.com/office/drawing/2014/main" id="{36BA70E5-5BE5-4F19-BF9B-0DF8DEADA21B}"/>
                      </a:ext>
                    </a:extLst>
                  </p:cNvPr>
                  <p:cNvSpPr/>
                  <p:nvPr/>
                </p:nvSpPr>
                <p:spPr bwMode="auto">
                  <a:xfrm>
                    <a:off x="8738635" y="4799880"/>
                    <a:ext cx="70201" cy="438148"/>
                  </a:xfrm>
                  <a:custGeom>
                    <a:avLst/>
                    <a:gdLst>
                      <a:gd name="connsiteX0" fmla="*/ 0 w 45719"/>
                      <a:gd name="connsiteY0" fmla="*/ 0 h 431211"/>
                      <a:gd name="connsiteX1" fmla="*/ 45719 w 45719"/>
                      <a:gd name="connsiteY1" fmla="*/ 0 h 431211"/>
                      <a:gd name="connsiteX2" fmla="*/ 45719 w 45719"/>
                      <a:gd name="connsiteY2" fmla="*/ 431211 h 431211"/>
                      <a:gd name="connsiteX3" fmla="*/ 0 w 45719"/>
                      <a:gd name="connsiteY3" fmla="*/ 431211 h 431211"/>
                      <a:gd name="connsiteX4" fmla="*/ 0 w 45719"/>
                      <a:gd name="connsiteY4" fmla="*/ 0 h 431211"/>
                      <a:gd name="connsiteX0" fmla="*/ 0 w 45719"/>
                      <a:gd name="connsiteY0" fmla="*/ 0 h 438354"/>
                      <a:gd name="connsiteX1" fmla="*/ 45719 w 45719"/>
                      <a:gd name="connsiteY1" fmla="*/ 0 h 438354"/>
                      <a:gd name="connsiteX2" fmla="*/ 45719 w 45719"/>
                      <a:gd name="connsiteY2" fmla="*/ 431211 h 438354"/>
                      <a:gd name="connsiteX3" fmla="*/ 2381 w 45719"/>
                      <a:gd name="connsiteY3" fmla="*/ 438354 h 438354"/>
                      <a:gd name="connsiteX4" fmla="*/ 0 w 45719"/>
                      <a:gd name="connsiteY4" fmla="*/ 0 h 438354"/>
                      <a:gd name="connsiteX0" fmla="*/ 2487 w 43444"/>
                      <a:gd name="connsiteY0" fmla="*/ 16669 h 438354"/>
                      <a:gd name="connsiteX1" fmla="*/ 43444 w 43444"/>
                      <a:gd name="connsiteY1" fmla="*/ 0 h 438354"/>
                      <a:gd name="connsiteX2" fmla="*/ 43444 w 43444"/>
                      <a:gd name="connsiteY2" fmla="*/ 431211 h 438354"/>
                      <a:gd name="connsiteX3" fmla="*/ 106 w 43444"/>
                      <a:gd name="connsiteY3" fmla="*/ 438354 h 438354"/>
                      <a:gd name="connsiteX4" fmla="*/ 2487 w 43444"/>
                      <a:gd name="connsiteY4" fmla="*/ 16669 h 438354"/>
                      <a:gd name="connsiteX0" fmla="*/ 229 w 41186"/>
                      <a:gd name="connsiteY0" fmla="*/ 16669 h 433592"/>
                      <a:gd name="connsiteX1" fmla="*/ 41186 w 41186"/>
                      <a:gd name="connsiteY1" fmla="*/ 0 h 433592"/>
                      <a:gd name="connsiteX2" fmla="*/ 41186 w 41186"/>
                      <a:gd name="connsiteY2" fmla="*/ 431211 h 433592"/>
                      <a:gd name="connsiteX3" fmla="*/ 230 w 41186"/>
                      <a:gd name="connsiteY3" fmla="*/ 433592 h 433592"/>
                      <a:gd name="connsiteX4" fmla="*/ 229 w 41186"/>
                      <a:gd name="connsiteY4" fmla="*/ 16669 h 433592"/>
                      <a:gd name="connsiteX0" fmla="*/ 229 w 41186"/>
                      <a:gd name="connsiteY0" fmla="*/ 16669 h 431211"/>
                      <a:gd name="connsiteX1" fmla="*/ 41186 w 41186"/>
                      <a:gd name="connsiteY1" fmla="*/ 0 h 431211"/>
                      <a:gd name="connsiteX2" fmla="*/ 41186 w 41186"/>
                      <a:gd name="connsiteY2" fmla="*/ 431211 h 431211"/>
                      <a:gd name="connsiteX3" fmla="*/ 230 w 41186"/>
                      <a:gd name="connsiteY3" fmla="*/ 408224 h 431211"/>
                      <a:gd name="connsiteX4" fmla="*/ 229 w 41186"/>
                      <a:gd name="connsiteY4" fmla="*/ 16669 h 43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6" h="431211">
                        <a:moveTo>
                          <a:pt x="229" y="16669"/>
                        </a:moveTo>
                        <a:lnTo>
                          <a:pt x="41186" y="0"/>
                        </a:lnTo>
                        <a:lnTo>
                          <a:pt x="41186" y="431211"/>
                        </a:lnTo>
                        <a:lnTo>
                          <a:pt x="230" y="408224"/>
                        </a:lnTo>
                        <a:cubicBezTo>
                          <a:pt x="-564" y="262106"/>
                          <a:pt x="1023" y="162787"/>
                          <a:pt x="229" y="16669"/>
                        </a:cubicBezTo>
                        <a:close/>
                      </a:path>
                    </a:pathLst>
                  </a:custGeom>
                  <a:grpFill/>
                  <a:ln>
                    <a:no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569" name="Freeform: Shape 1568">
                  <a:extLst>
                    <a:ext uri="{FF2B5EF4-FFF2-40B4-BE49-F238E27FC236}">
                      <a16:creationId xmlns:a16="http://schemas.microsoft.com/office/drawing/2014/main" id="{B7B44D02-6FC6-4157-B75D-855AF511073B}"/>
                    </a:ext>
                  </a:extLst>
                </p:cNvPr>
                <p:cNvSpPr/>
                <p:nvPr/>
              </p:nvSpPr>
              <p:spPr bwMode="auto">
                <a:xfrm>
                  <a:off x="8068101" y="5392335"/>
                  <a:ext cx="240470" cy="334018"/>
                </a:xfrm>
                <a:custGeom>
                  <a:avLst/>
                  <a:gdLst>
                    <a:gd name="connsiteX0" fmla="*/ 188056 w 240470"/>
                    <a:gd name="connsiteY0" fmla="*/ 0 h 334018"/>
                    <a:gd name="connsiteX1" fmla="*/ 213083 w 240470"/>
                    <a:gd name="connsiteY1" fmla="*/ 53554 h 334018"/>
                    <a:gd name="connsiteX2" fmla="*/ 240470 w 240470"/>
                    <a:gd name="connsiteY2" fmla="*/ 110376 h 334018"/>
                    <a:gd name="connsiteX3" fmla="*/ 185055 w 240470"/>
                    <a:gd name="connsiteY3" fmla="*/ 169998 h 334018"/>
                    <a:gd name="connsiteX4" fmla="*/ 155845 w 240470"/>
                    <a:gd name="connsiteY4" fmla="*/ 200594 h 334018"/>
                    <a:gd name="connsiteX5" fmla="*/ 126893 w 240470"/>
                    <a:gd name="connsiteY5" fmla="*/ 229255 h 334018"/>
                    <a:gd name="connsiteX6" fmla="*/ 96440 w 240470"/>
                    <a:gd name="connsiteY6" fmla="*/ 258702 h 334018"/>
                    <a:gd name="connsiteX7" fmla="*/ 64998 w 240470"/>
                    <a:gd name="connsiteY7" fmla="*/ 285062 h 334018"/>
                    <a:gd name="connsiteX8" fmla="*/ 32312 w 240470"/>
                    <a:gd name="connsiteY8" fmla="*/ 310273 h 334018"/>
                    <a:gd name="connsiteX9" fmla="*/ 0 w 240470"/>
                    <a:gd name="connsiteY9" fmla="*/ 334018 h 334018"/>
                    <a:gd name="connsiteX10" fmla="*/ 0 w 240470"/>
                    <a:gd name="connsiteY10" fmla="*/ 193589 h 334018"/>
                    <a:gd name="connsiteX11" fmla="*/ 51187 w 240470"/>
                    <a:gd name="connsiteY11" fmla="*/ 136472 h 334018"/>
                    <a:gd name="connsiteX12" fmla="*/ 85157 w 240470"/>
                    <a:gd name="connsiteY12" fmla="*/ 101583 h 334018"/>
                    <a:gd name="connsiteX13" fmla="*/ 117626 w 240470"/>
                    <a:gd name="connsiteY13" fmla="*/ 67479 h 334018"/>
                    <a:gd name="connsiteX14" fmla="*/ 151596 w 240470"/>
                    <a:gd name="connsiteY14" fmla="*/ 32589 h 334018"/>
                    <a:gd name="connsiteX15" fmla="*/ 188056 w 240470"/>
                    <a:gd name="connsiteY15" fmla="*/ 0 h 33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70" h="334018">
                      <a:moveTo>
                        <a:pt x="188056" y="0"/>
                      </a:moveTo>
                      <a:lnTo>
                        <a:pt x="213083" y="53554"/>
                      </a:lnTo>
                      <a:lnTo>
                        <a:pt x="240470" y="110376"/>
                      </a:lnTo>
                      <a:lnTo>
                        <a:pt x="185055" y="169998"/>
                      </a:lnTo>
                      <a:lnTo>
                        <a:pt x="155845" y="200594"/>
                      </a:lnTo>
                      <a:lnTo>
                        <a:pt x="126893" y="229255"/>
                      </a:lnTo>
                      <a:lnTo>
                        <a:pt x="96440" y="258702"/>
                      </a:lnTo>
                      <a:lnTo>
                        <a:pt x="64998" y="285062"/>
                      </a:lnTo>
                      <a:lnTo>
                        <a:pt x="32312" y="310273"/>
                      </a:lnTo>
                      <a:lnTo>
                        <a:pt x="0" y="334018"/>
                      </a:lnTo>
                      <a:lnTo>
                        <a:pt x="0" y="193589"/>
                      </a:lnTo>
                      <a:lnTo>
                        <a:pt x="51187" y="136472"/>
                      </a:lnTo>
                      <a:lnTo>
                        <a:pt x="85157" y="101583"/>
                      </a:lnTo>
                      <a:lnTo>
                        <a:pt x="117626" y="67479"/>
                      </a:lnTo>
                      <a:lnTo>
                        <a:pt x="151596" y="32589"/>
                      </a:lnTo>
                      <a:lnTo>
                        <a:pt x="188056" y="0"/>
                      </a:lnTo>
                      <a:close/>
                    </a:path>
                  </a:pathLst>
                </a:custGeom>
                <a:grpFill/>
                <a:ln w="0">
                  <a:noFill/>
                  <a:miter lim="800000"/>
                  <a:headEnd/>
                  <a:tailEnd/>
                </a:ln>
              </p:spPr>
              <p:txBody>
                <a:bodyPr rtlCol="0" anchor="b">
                  <a:noAutofit/>
                </a:bodyP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sp>
          <p:nvSpPr>
            <p:cNvPr id="1605" name="5-Point Star 43">
              <a:extLst>
                <a:ext uri="{FF2B5EF4-FFF2-40B4-BE49-F238E27FC236}">
                  <a16:creationId xmlns:a16="http://schemas.microsoft.com/office/drawing/2014/main" id="{7B6AE723-B6D1-4111-A0EB-672922B45343}"/>
                </a:ext>
              </a:extLst>
            </p:cNvPr>
            <p:cNvSpPr/>
            <p:nvPr/>
          </p:nvSpPr>
          <p:spPr>
            <a:xfrm>
              <a:off x="5671827" y="1557779"/>
              <a:ext cx="237350" cy="237350"/>
            </a:xfrm>
            <a:prstGeom prst="star5">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6" name="TextBox 5"/>
          <p:cNvSpPr txBox="1"/>
          <p:nvPr/>
        </p:nvSpPr>
        <p:spPr>
          <a:xfrm>
            <a:off x="4448088" y="4815300"/>
            <a:ext cx="2991653" cy="191334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157EC0"/>
            </a:solidFill>
          </a:ln>
        </p:spPr>
        <p:txBody>
          <a:bodyPr wrap="square" lIns="228600" tIns="228600" rIns="228600" bIns="228600" rtlCol="0">
            <a:spAutoFit/>
          </a:bodyPr>
          <a:lstStyle/>
          <a:p>
            <a:pPr marL="177800" indent="-177800">
              <a:lnSpc>
                <a:spcPct val="100000"/>
              </a:lnSpc>
              <a:spcAft>
                <a:spcPts val="200"/>
              </a:spcAft>
              <a:buNone/>
              <a:defRPr/>
            </a:pPr>
            <a:r>
              <a:rPr lang="en-US" sz="1600" b="1" dirty="0">
                <a:latin typeface="Calibri" charset="0"/>
                <a:ea typeface="Calibri" charset="0"/>
                <a:cs typeface="Calibri" charset="0"/>
              </a:rPr>
              <a:t>Double Strand Breaks</a:t>
            </a:r>
          </a:p>
          <a:p>
            <a:pPr marL="285750" indent="-285750">
              <a:lnSpc>
                <a:spcPct val="100000"/>
              </a:lnSpc>
              <a:spcAft>
                <a:spcPts val="200"/>
              </a:spcAft>
              <a:buFont typeface="Arial" charset="0"/>
              <a:buChar char="•"/>
              <a:defRPr/>
            </a:pPr>
            <a:r>
              <a:rPr lang="en-US" sz="1400" dirty="0">
                <a:latin typeface="Calibri" charset="0"/>
                <a:ea typeface="Calibri" charset="0"/>
                <a:cs typeface="Calibri" charset="0"/>
              </a:rPr>
              <a:t>Nonhomologous end-joining</a:t>
            </a:r>
          </a:p>
          <a:p>
            <a:pPr marL="285750" indent="-285750">
              <a:lnSpc>
                <a:spcPct val="100000"/>
              </a:lnSpc>
              <a:spcAft>
                <a:spcPts val="200"/>
              </a:spcAft>
              <a:buFont typeface="Arial" charset="0"/>
              <a:buChar char="•"/>
              <a:defRPr/>
            </a:pPr>
            <a:r>
              <a:rPr lang="en-US" sz="1400" dirty="0">
                <a:latin typeface="Calibri" charset="0"/>
                <a:ea typeface="Calibri" charset="0"/>
                <a:cs typeface="Calibri" charset="0"/>
              </a:rPr>
              <a:t>Homologous recombination</a:t>
            </a:r>
          </a:p>
          <a:p>
            <a:pPr marL="517525" lvl="1" indent="-225425">
              <a:lnSpc>
                <a:spcPct val="100000"/>
              </a:lnSpc>
              <a:spcAft>
                <a:spcPts val="200"/>
              </a:spcAft>
              <a:buFont typeface="System Font Regular"/>
              <a:buChar char="–"/>
              <a:defRPr/>
            </a:pPr>
            <a:r>
              <a:rPr lang="en-US" sz="1400" b="1" dirty="0">
                <a:solidFill>
                  <a:srgbClr val="FF0000"/>
                </a:solidFill>
                <a:latin typeface="Calibri" charset="0"/>
                <a:ea typeface="Calibri" charset="0"/>
                <a:cs typeface="Calibri" charset="0"/>
              </a:rPr>
              <a:t>BRCA1/BRCA2</a:t>
            </a:r>
          </a:p>
          <a:p>
            <a:pPr marL="285750" indent="-285750">
              <a:lnSpc>
                <a:spcPct val="100000"/>
              </a:lnSpc>
              <a:spcAft>
                <a:spcPts val="200"/>
              </a:spcAft>
              <a:buFont typeface="Arial" charset="0"/>
              <a:buChar char="•"/>
              <a:defRPr/>
            </a:pPr>
            <a:r>
              <a:rPr lang="en-US" sz="1400" dirty="0">
                <a:latin typeface="Calibri" charset="0"/>
                <a:ea typeface="Calibri" charset="0"/>
                <a:cs typeface="Calibri" charset="0"/>
              </a:rPr>
              <a:t>Fanconi anemia pathway</a:t>
            </a:r>
          </a:p>
          <a:p>
            <a:pPr marL="285750" indent="-285750">
              <a:lnSpc>
                <a:spcPct val="100000"/>
              </a:lnSpc>
              <a:spcAft>
                <a:spcPts val="200"/>
              </a:spcAft>
              <a:buFont typeface="Arial" charset="0"/>
              <a:buChar char="•"/>
              <a:defRPr/>
            </a:pPr>
            <a:r>
              <a:rPr lang="en-US" sz="1400" dirty="0">
                <a:latin typeface="Calibri" charset="0"/>
                <a:ea typeface="Calibri" charset="0"/>
                <a:cs typeface="Calibri" charset="0"/>
              </a:rPr>
              <a:t>Endonuclease-mediated repair</a:t>
            </a:r>
          </a:p>
        </p:txBody>
      </p:sp>
      <p:sp>
        <p:nvSpPr>
          <p:cNvPr id="68" name="Line 7"/>
          <p:cNvSpPr>
            <a:spLocks noChangeShapeType="1"/>
          </p:cNvSpPr>
          <p:nvPr/>
        </p:nvSpPr>
        <p:spPr bwMode="auto">
          <a:xfrm flipV="1">
            <a:off x="7794576" y="2530265"/>
            <a:ext cx="609600" cy="0"/>
          </a:xfrm>
          <a:prstGeom prst="line">
            <a:avLst/>
          </a:prstGeom>
          <a:ln w="38100">
            <a:solidFill>
              <a:schemeClr val="tx1"/>
            </a:solidFill>
            <a:headEnd/>
            <a:tailEnd type="triangle" w="lg" len="lg"/>
          </a:ln>
        </p:spPr>
        <p:style>
          <a:lnRef idx="1">
            <a:schemeClr val="accent4"/>
          </a:lnRef>
          <a:fillRef idx="0">
            <a:schemeClr val="accent4"/>
          </a:fillRef>
          <a:effectRef idx="0">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 name="Slide Number Placeholder 1">
            <a:extLst>
              <a:ext uri="{FF2B5EF4-FFF2-40B4-BE49-F238E27FC236}">
                <a16:creationId xmlns:a16="http://schemas.microsoft.com/office/drawing/2014/main" id="{14539998-6513-D843-93B0-4CFB5A7ACBDE}"/>
              </a:ext>
            </a:extLst>
          </p:cNvPr>
          <p:cNvSpPr>
            <a:spLocks noGrp="1"/>
          </p:cNvSpPr>
          <p:nvPr>
            <p:ph type="sldNum" sz="quarter" idx="4"/>
          </p:nvPr>
        </p:nvSpPr>
        <p:spPr>
          <a:xfrm>
            <a:off x="11804651" y="6455570"/>
            <a:ext cx="384174" cy="307181"/>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B3AC2E-D0A7-4F43-A8C5-981F0AA32F32}" type="slidenum">
              <a:rPr kumimoji="0" lang="en-US"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9717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701E722-E570-45FD-82F3-EB53BDB70F6D}"/>
              </a:ext>
            </a:extLst>
          </p:cNvPr>
          <p:cNvSpPr>
            <a:spLocks noGrp="1"/>
          </p:cNvSpPr>
          <p:nvPr>
            <p:ph type="ftr" sz="quarter" idx="11"/>
          </p:nvPr>
        </p:nvSpPr>
        <p:spPr>
          <a:xfrm>
            <a:off x="448056" y="6182996"/>
            <a:ext cx="9962692" cy="553998"/>
          </a:xfrm>
          <a:prstGeom prst="rect">
            <a:avLst/>
          </a:prstGeom>
        </p:spPr>
        <p:txBody>
          <a:bodyPr/>
          <a:lstStyle/>
          <a:p>
            <a:pPr defTabSz="914400">
              <a:defRPr/>
            </a:pP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DDR = DNA damage repair (</a:t>
            </a:r>
            <a:r>
              <a:rPr kumimoji="0" lang="en-US" sz="12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ie</a:t>
            </a: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HRR + DNA mismatch repair</a:t>
            </a:r>
            <a:r>
              <a:rPr kumimoji="0" lang="en-US" sz="1200" b="0" i="0" u="none" strike="noStrike" kern="1200" cap="none" spc="0" normalizeH="0" noProof="0" dirty="0">
                <a:ln>
                  <a:noFill/>
                </a:ln>
                <a:solidFill>
                  <a:schemeClr val="tx1"/>
                </a:solidFill>
                <a:effectLst/>
                <a:uLnTx/>
                <a:uFillTx/>
                <a:latin typeface="Calibri" panose="020F0502020204030204" pitchFamily="34" charset="0"/>
                <a:ea typeface="+mn-ea"/>
                <a:cs typeface="Calibri" panose="020F0502020204030204" pitchFamily="34" charset="0"/>
              </a:rPr>
              <a:t> genes)</a:t>
            </a: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b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Pritchard. NEJM. 2016;375:443. Robinson. Cell. 2015;161:1215. The Cancer Genome Atlas. Cell. 2015;163:1011. NCCN. </a:t>
            </a:r>
            <a:r>
              <a:rPr lang="en-US" altLang="en-US" dirty="0">
                <a:solidFill>
                  <a:schemeClr val="tx1"/>
                </a:solidFill>
                <a:ea typeface="ヒラギノ角ゴ Pro W3" pitchFamily="-65" charset="-128"/>
              </a:rPr>
              <a:t>Prostate cancer. V1.2023. www.nccn.org. </a:t>
            </a:r>
            <a:r>
              <a:rPr lang="en-US" dirty="0">
                <a:solidFill>
                  <a:schemeClr val="tx1"/>
                </a:solidFill>
              </a:rPr>
              <a:t>Lowrance. J Urol. 2021;205:14. Lowrance. J Urol. 2021;205:22. </a:t>
            </a:r>
            <a:endParaRPr lang="en-US" altLang="en-US" dirty="0">
              <a:solidFill>
                <a:schemeClr val="tx1"/>
              </a:solidFill>
              <a:ea typeface="ヒラギノ角ゴ Pro W3" pitchFamily="-65" charset="-128"/>
            </a:endParaRPr>
          </a:p>
        </p:txBody>
      </p:sp>
      <p:sp>
        <p:nvSpPr>
          <p:cNvPr id="3" name="Title 2">
            <a:extLst>
              <a:ext uri="{FF2B5EF4-FFF2-40B4-BE49-F238E27FC236}">
                <a16:creationId xmlns:a16="http://schemas.microsoft.com/office/drawing/2014/main" id="{2A0D3150-6DB1-4800-9796-ED4BD63BD2CA}"/>
              </a:ext>
            </a:extLst>
          </p:cNvPr>
          <p:cNvSpPr>
            <a:spLocks noGrp="1"/>
          </p:cNvSpPr>
          <p:nvPr>
            <p:ph type="title"/>
          </p:nvPr>
        </p:nvSpPr>
        <p:spPr/>
        <p:txBody>
          <a:bodyPr/>
          <a:lstStyle/>
          <a:p>
            <a:r>
              <a:rPr lang="en-US" dirty="0"/>
              <a:t>Genetic Testing in Prostate Cancer</a:t>
            </a:r>
          </a:p>
        </p:txBody>
      </p:sp>
      <p:graphicFrame>
        <p:nvGraphicFramePr>
          <p:cNvPr id="9" name="Content Placeholder 4">
            <a:extLst>
              <a:ext uri="{FF2B5EF4-FFF2-40B4-BE49-F238E27FC236}">
                <a16:creationId xmlns:a16="http://schemas.microsoft.com/office/drawing/2014/main" id="{837BBD81-4885-4E2C-99D4-DA854887F91A}"/>
              </a:ext>
            </a:extLst>
          </p:cNvPr>
          <p:cNvGraphicFramePr>
            <a:graphicFrameLocks/>
          </p:cNvGraphicFramePr>
          <p:nvPr/>
        </p:nvGraphicFramePr>
        <p:xfrm>
          <a:off x="423863" y="1476501"/>
          <a:ext cx="1134745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1">
            <a:extLst>
              <a:ext uri="{FF2B5EF4-FFF2-40B4-BE49-F238E27FC236}">
                <a16:creationId xmlns:a16="http://schemas.microsoft.com/office/drawing/2014/main" id="{D8089867-03F8-194F-A4BA-EA89C8836E76}"/>
              </a:ext>
            </a:extLst>
          </p:cNvPr>
          <p:cNvSpPr>
            <a:spLocks noGrp="1"/>
          </p:cNvSpPr>
          <p:nvPr>
            <p:ph type="sldNum" sz="quarter" idx="4"/>
          </p:nvPr>
        </p:nvSpPr>
        <p:spPr>
          <a:xfrm>
            <a:off x="11804651" y="6455570"/>
            <a:ext cx="384174" cy="307181"/>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B3AC2E-D0A7-4F43-A8C5-981F0AA32F32}" type="slidenum">
              <a:rPr kumimoji="0" lang="en-US"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24D9F7DD-7335-9299-9DF2-A38412C7F95D}"/>
              </a:ext>
            </a:extLst>
          </p:cNvPr>
          <p:cNvSpPr txBox="1">
            <a:spLocks/>
          </p:cNvSpPr>
          <p:nvPr/>
        </p:nvSpPr>
        <p:spPr>
          <a:xfrm>
            <a:off x="423121" y="5169877"/>
            <a:ext cx="11348191" cy="1074171"/>
          </a:xfrm>
          <a:prstGeom prst="rect">
            <a:avLst/>
          </a:prstGeom>
        </p:spPr>
        <p:txBody>
          <a:bodyPr vert="horz" lIns="27432" tIns="0" rIns="0" bIns="0" rtlCol="0">
            <a:normAutofit/>
          </a:bodyPr>
          <a:lstStyle>
            <a:lvl1pPr marL="347472" indent="-338328" defTabSz="914400">
              <a:lnSpc>
                <a:spcPct val="100000"/>
              </a:lnSpc>
              <a:spcBef>
                <a:spcPts val="600"/>
              </a:spcBef>
              <a:spcAft>
                <a:spcPts val="600"/>
              </a:spcAft>
              <a:buClr>
                <a:schemeClr val="tx1"/>
              </a:buClr>
              <a:buSzPct val="80000"/>
              <a:buFont typeface="Arial" pitchFamily="34" charset="0"/>
              <a:buChar char="•"/>
              <a:defRPr sz="2400" spc="10" baseline="0">
                <a:latin typeface="Calibri" panose="020F0502020204030204" pitchFamily="34" charset="0"/>
                <a:cs typeface="Calibri" panose="020F0502020204030204" pitchFamily="34" charset="0"/>
              </a:defRPr>
            </a:lvl1pPr>
            <a:lvl2pPr marL="731520" indent="-338328" defTabSz="914400">
              <a:lnSpc>
                <a:spcPct val="100000"/>
              </a:lnSpc>
              <a:spcBef>
                <a:spcPts val="600"/>
              </a:spcBef>
              <a:spcAft>
                <a:spcPts val="600"/>
              </a:spcAft>
              <a:buClr>
                <a:schemeClr val="tx1"/>
              </a:buClr>
              <a:buFont typeface="System Font Regular"/>
              <a:buChar char="–"/>
              <a:defRPr sz="2400">
                <a:latin typeface="Calibri" panose="020F0502020204030204" pitchFamily="34" charset="0"/>
                <a:cs typeface="Calibri" panose="020F0502020204030204" pitchFamily="34" charset="0"/>
              </a:defRPr>
            </a:lvl2pPr>
            <a:lvl3pPr marL="1033272" indent="-338328" defTabSz="914400">
              <a:lnSpc>
                <a:spcPct val="100000"/>
              </a:lnSpc>
              <a:spcBef>
                <a:spcPts val="600"/>
              </a:spcBef>
              <a:spcAft>
                <a:spcPts val="600"/>
              </a:spcAft>
              <a:buClr>
                <a:schemeClr val="tx1"/>
              </a:buClr>
              <a:buFont typeface="Wingdings 2" pitchFamily="18" charset="2"/>
              <a:buChar char=""/>
              <a:defRPr sz="2400">
                <a:latin typeface="Calibri" panose="020F0502020204030204" pitchFamily="34" charset="0"/>
                <a:cs typeface="Calibri" panose="020F0502020204030204" pitchFamily="34" charset="0"/>
              </a:defRPr>
            </a:lvl3pPr>
            <a:lvl4pPr marL="1417320" indent="-338328" defTabSz="914400">
              <a:lnSpc>
                <a:spcPct val="100000"/>
              </a:lnSpc>
              <a:spcBef>
                <a:spcPts val="600"/>
              </a:spcBef>
              <a:spcAft>
                <a:spcPts val="600"/>
              </a:spcAft>
              <a:buClr>
                <a:schemeClr val="tx1"/>
              </a:buClr>
              <a:buFont typeface="System Font Regular"/>
              <a:buChar char="–"/>
              <a:defRPr sz="2400">
                <a:latin typeface="Calibri" panose="020F0502020204030204" pitchFamily="34" charset="0"/>
                <a:cs typeface="Calibri" panose="020F0502020204030204" pitchFamily="34" charset="0"/>
              </a:defRPr>
            </a:lvl4pPr>
            <a:lvl5pPr marL="1719072" indent="-338328" defTabSz="914400">
              <a:lnSpc>
                <a:spcPct val="100000"/>
              </a:lnSpc>
              <a:spcBef>
                <a:spcPts val="600"/>
              </a:spcBef>
              <a:spcAft>
                <a:spcPts val="600"/>
              </a:spcAft>
              <a:buClr>
                <a:schemeClr val="tx1"/>
              </a:buClr>
              <a:buFont typeface="Wingdings 2" pitchFamily="18" charset="2"/>
              <a:buChar char=""/>
              <a:defRPr sz="2400">
                <a:latin typeface="Calibri" panose="020F0502020204030204" pitchFamily="34" charset="0"/>
                <a:cs typeface="Calibri" panose="020F0502020204030204" pitchFamily="34" charset="0"/>
              </a:defRPr>
            </a:lvl5pPr>
            <a:lvl6pPr marL="16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6pPr>
            <a:lvl7pPr marL="19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7pPr>
            <a:lvl8pPr marL="22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8pPr>
            <a:lvl9pPr marL="25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9pPr>
          </a:lstStyle>
          <a:p>
            <a:r>
              <a:rPr lang="en-US" sz="1800" dirty="0"/>
              <a:t>Do ask about family and personal history at prostate cancer diagnosis</a:t>
            </a:r>
          </a:p>
          <a:p>
            <a:r>
              <a:rPr lang="en-US" sz="1800" dirty="0"/>
              <a:t>If tumor mutations in </a:t>
            </a:r>
            <a:r>
              <a:rPr lang="en-US" sz="1800" i="1" dirty="0"/>
              <a:t>BRCA1/BRCA2, ATM, PALB2, CHEK2, MLH1, MSH2, MSH6</a:t>
            </a:r>
            <a:r>
              <a:rPr lang="en-US" sz="1800" dirty="0"/>
              <a:t>, or </a:t>
            </a:r>
            <a:r>
              <a:rPr lang="en-US" sz="1800" i="1" dirty="0"/>
              <a:t>PMS2 </a:t>
            </a:r>
            <a:r>
              <a:rPr lang="en-US" sz="1800" dirty="0"/>
              <a:t>are identified, </a:t>
            </a:r>
            <a:br>
              <a:rPr lang="en-US" sz="1800" dirty="0"/>
            </a:br>
            <a:r>
              <a:rPr lang="en-US" sz="1800" b="1" dirty="0"/>
              <a:t>refer patient and family for genetic counseling and follow-up testing </a:t>
            </a:r>
          </a:p>
        </p:txBody>
      </p:sp>
    </p:spTree>
    <p:extLst>
      <p:ext uri="{BB962C8B-B14F-4D97-AF65-F5344CB8AC3E}">
        <p14:creationId xmlns:p14="http://schemas.microsoft.com/office/powerpoint/2010/main" val="2521924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FC01-E520-1C9F-9A89-9C697C984A99}"/>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4000" kern="1200">
                <a:solidFill>
                  <a:schemeClr val="tx1"/>
                </a:solidFill>
                <a:latin typeface="+mj-lt"/>
                <a:ea typeface="+mj-ea"/>
                <a:cs typeface="+mj-cs"/>
              </a:rPr>
              <a:t>https://www.precisionmedicineonline.com/precision-oncology/precision-oncology-survey-reveals-barriers-cutting-edge-cancer-treatments</a:t>
            </a:r>
          </a:p>
        </p:txBody>
      </p:sp>
      <p:pic>
        <p:nvPicPr>
          <p:cNvPr id="5" name="Picture 4">
            <a:extLst>
              <a:ext uri="{FF2B5EF4-FFF2-40B4-BE49-F238E27FC236}">
                <a16:creationId xmlns:a16="http://schemas.microsoft.com/office/drawing/2014/main" id="{0331A36B-351F-09BB-A809-F2B18C278EC3}"/>
              </a:ext>
            </a:extLst>
          </p:cNvPr>
          <p:cNvPicPr>
            <a:picLocks noChangeAspect="1"/>
          </p:cNvPicPr>
          <p:nvPr/>
        </p:nvPicPr>
        <p:blipFill>
          <a:blip r:embed="rId2"/>
          <a:stretch>
            <a:fillRect/>
          </a:stretch>
        </p:blipFill>
        <p:spPr>
          <a:xfrm>
            <a:off x="181234" y="2542473"/>
            <a:ext cx="5828261" cy="3584379"/>
          </a:xfrm>
          <a:prstGeom prst="rect">
            <a:avLst/>
          </a:prstGeom>
        </p:spPr>
      </p:pic>
      <p:pic>
        <p:nvPicPr>
          <p:cNvPr id="4" name="Picture 3">
            <a:extLst>
              <a:ext uri="{FF2B5EF4-FFF2-40B4-BE49-F238E27FC236}">
                <a16:creationId xmlns:a16="http://schemas.microsoft.com/office/drawing/2014/main" id="{76719853-9C5B-6BAE-2875-403F995EC5BB}"/>
              </a:ext>
            </a:extLst>
          </p:cNvPr>
          <p:cNvPicPr>
            <a:picLocks noChangeAspect="1"/>
          </p:cNvPicPr>
          <p:nvPr/>
        </p:nvPicPr>
        <p:blipFill>
          <a:blip r:embed="rId3"/>
          <a:stretch>
            <a:fillRect/>
          </a:stretch>
        </p:blipFill>
        <p:spPr>
          <a:xfrm>
            <a:off x="6182505" y="3387570"/>
            <a:ext cx="5828261" cy="1894185"/>
          </a:xfrm>
          <a:prstGeom prst="rect">
            <a:avLst/>
          </a:prstGeom>
        </p:spPr>
      </p:pic>
    </p:spTree>
    <p:extLst>
      <p:ext uri="{BB962C8B-B14F-4D97-AF65-F5344CB8AC3E}">
        <p14:creationId xmlns:p14="http://schemas.microsoft.com/office/powerpoint/2010/main" val="398375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7"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DA8A98-4E89-1C42-84CF-F4FCE641E049}"/>
              </a:ext>
            </a:extLst>
          </p:cNvPr>
          <p:cNvSpPr>
            <a:spLocks noGrp="1"/>
          </p:cNvSpPr>
          <p:nvPr>
            <p:ph type="title"/>
          </p:nvPr>
        </p:nvSpPr>
        <p:spPr>
          <a:xfrm>
            <a:off x="863030" y="1012004"/>
            <a:ext cx="3416159" cy="4795408"/>
          </a:xfrm>
        </p:spPr>
        <p:txBody>
          <a:bodyPr>
            <a:normAutofit/>
          </a:bodyPr>
          <a:lstStyle/>
          <a:p>
            <a:r>
              <a:rPr lang="en-US" b="1" dirty="0">
                <a:solidFill>
                  <a:srgbClr val="FFFFFF"/>
                </a:solidFill>
              </a:rPr>
              <a:t>Blueprint</a:t>
            </a:r>
          </a:p>
        </p:txBody>
      </p:sp>
      <p:graphicFrame>
        <p:nvGraphicFramePr>
          <p:cNvPr id="5" name="Content Placeholder 2">
            <a:extLst>
              <a:ext uri="{FF2B5EF4-FFF2-40B4-BE49-F238E27FC236}">
                <a16:creationId xmlns:a16="http://schemas.microsoft.com/office/drawing/2014/main" id="{DD7CF740-BDA5-46A4-B63E-0DDE14029416}"/>
              </a:ext>
            </a:extLst>
          </p:cNvPr>
          <p:cNvGraphicFramePr>
            <a:graphicFrameLocks noGrp="1"/>
          </p:cNvGraphicFramePr>
          <p:nvPr>
            <p:ph idx="1"/>
            <p:extLst>
              <p:ext uri="{D42A27DB-BD31-4B8C-83A1-F6EECF244321}">
                <p14:modId xmlns:p14="http://schemas.microsoft.com/office/powerpoint/2010/main" val="3507820645"/>
              </p:ext>
            </p:extLst>
          </p:nvPr>
        </p:nvGraphicFramePr>
        <p:xfrm>
          <a:off x="5194301" y="470924"/>
          <a:ext cx="6513604" cy="5885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374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7"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63030" y="1012004"/>
            <a:ext cx="3416159" cy="4795408"/>
          </a:xfrm>
        </p:spPr>
        <p:txBody>
          <a:bodyPr>
            <a:normAutofit/>
          </a:bodyPr>
          <a:lstStyle/>
          <a:p>
            <a:r>
              <a:rPr lang="en-US" dirty="0">
                <a:solidFill>
                  <a:srgbClr val="FFFFFF"/>
                </a:solidFill>
              </a:rPr>
              <a:t>Objectives </a:t>
            </a:r>
          </a:p>
        </p:txBody>
      </p:sp>
      <p:graphicFrame>
        <p:nvGraphicFramePr>
          <p:cNvPr id="8" name="Content Placeholder 5">
            <a:extLst>
              <a:ext uri="{FF2B5EF4-FFF2-40B4-BE49-F238E27FC236}">
                <a16:creationId xmlns:a16="http://schemas.microsoft.com/office/drawing/2014/main" id="{EB5E87A2-A876-40AA-8DE5-8294D6B1F447}"/>
              </a:ext>
            </a:extLst>
          </p:cNvPr>
          <p:cNvGraphicFramePr>
            <a:graphicFrameLocks noGrp="1"/>
          </p:cNvGraphicFramePr>
          <p:nvPr>
            <p:ph idx="1"/>
          </p:nvPr>
        </p:nvGraphicFramePr>
        <p:xfrm>
          <a:off x="5194301" y="470924"/>
          <a:ext cx="6513604" cy="5885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90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7"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63030" y="1012004"/>
            <a:ext cx="3416159" cy="4795408"/>
          </a:xfrm>
        </p:spPr>
        <p:txBody>
          <a:bodyPr>
            <a:normAutofit/>
          </a:bodyPr>
          <a:lstStyle/>
          <a:p>
            <a:r>
              <a:rPr lang="en-US" dirty="0">
                <a:solidFill>
                  <a:srgbClr val="FFFFFF"/>
                </a:solidFill>
              </a:rPr>
              <a:t>Goals</a:t>
            </a:r>
          </a:p>
        </p:txBody>
      </p:sp>
      <p:graphicFrame>
        <p:nvGraphicFramePr>
          <p:cNvPr id="8" name="Content Placeholder 5">
            <a:extLst>
              <a:ext uri="{FF2B5EF4-FFF2-40B4-BE49-F238E27FC236}">
                <a16:creationId xmlns:a16="http://schemas.microsoft.com/office/drawing/2014/main" id="{716BA7BD-2C55-4CA1-A988-13BA91A939BD}"/>
              </a:ext>
            </a:extLst>
          </p:cNvPr>
          <p:cNvGraphicFramePr>
            <a:graphicFrameLocks noGrp="1"/>
          </p:cNvGraphicFramePr>
          <p:nvPr>
            <p:ph idx="1"/>
          </p:nvPr>
        </p:nvGraphicFramePr>
        <p:xfrm>
          <a:off x="5194301" y="470924"/>
          <a:ext cx="6513604" cy="5885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463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978" name="Rectangle 2"/>
          <p:cNvSpPr>
            <a:spLocks noGrp="1" noChangeArrowheads="1"/>
          </p:cNvSpPr>
          <p:nvPr>
            <p:ph type="title"/>
          </p:nvPr>
        </p:nvSpPr>
        <p:spPr>
          <a:xfrm>
            <a:off x="640081" y="4526280"/>
            <a:ext cx="7410681" cy="1737360"/>
          </a:xfrm>
        </p:spPr>
        <p:txBody>
          <a:bodyPr>
            <a:normAutofit/>
          </a:bodyPr>
          <a:lstStyle/>
          <a:p>
            <a:r>
              <a:rPr lang="en-US" sz="4800" dirty="0"/>
              <a:t>Why is genetics important to my practice?</a:t>
            </a:r>
          </a:p>
        </p:txBody>
      </p:sp>
      <p:sp>
        <p:nvSpPr>
          <p:cNvPr id="126979" name="Rectangle 3"/>
          <p:cNvSpPr>
            <a:spLocks noGrp="1" noChangeArrowheads="1"/>
          </p:cNvSpPr>
          <p:nvPr>
            <p:ph type="body" idx="1"/>
          </p:nvPr>
        </p:nvSpPr>
        <p:spPr>
          <a:xfrm>
            <a:off x="640080" y="595294"/>
            <a:ext cx="6163676" cy="3463951"/>
          </a:xfrm>
        </p:spPr>
        <p:txBody>
          <a:bodyPr anchor="ctr">
            <a:normAutofit/>
          </a:bodyPr>
          <a:lstStyle/>
          <a:p>
            <a:r>
              <a:rPr lang="en-US" sz="2400" dirty="0"/>
              <a:t>Genetics research (HGP &amp; others) has increased the knowledge base on genetics</a:t>
            </a:r>
          </a:p>
          <a:p>
            <a:pPr lvl="1"/>
            <a:r>
              <a:rPr lang="en-US" dirty="0"/>
              <a:t>Possible to identify those at risk for cancer or other diseases</a:t>
            </a:r>
          </a:p>
          <a:p>
            <a:pPr lvl="1"/>
            <a:r>
              <a:rPr lang="en-US" dirty="0"/>
              <a:t>Early diagnosis &amp; health promotion</a:t>
            </a:r>
          </a:p>
          <a:p>
            <a:pPr lvl="1"/>
            <a:r>
              <a:rPr lang="en-US" dirty="0"/>
              <a:t>Targeted treatment</a:t>
            </a:r>
          </a:p>
          <a:p>
            <a:pPr lvl="1"/>
            <a:r>
              <a:rPr lang="en-US" dirty="0"/>
              <a:t>Increased understanding of progression of disease</a:t>
            </a:r>
          </a:p>
        </p:txBody>
      </p:sp>
      <p:sp>
        <p:nvSpPr>
          <p:cNvPr id="74" name="Freeform: Shape 73">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4" y="1"/>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6" y="4865966"/>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6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2082</TotalTime>
  <Words>6579</Words>
  <Application>Microsoft Office PowerPoint</Application>
  <PresentationFormat>Widescreen</PresentationFormat>
  <Paragraphs>520</Paragraphs>
  <Slides>52</Slides>
  <Notes>31</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1_Office Theme</vt:lpstr>
      <vt:lpstr>Empowering Oncology Nurses:  Navigating Precision Medicine in Cancer Care</vt:lpstr>
      <vt:lpstr>PowerPoint Presentation</vt:lpstr>
      <vt:lpstr>PowerPoint Presentation</vt:lpstr>
      <vt:lpstr>PowerPoint Presentation</vt:lpstr>
      <vt:lpstr>Paradigm Shift Away from “One-Size-Fits-All”  Treatment Options</vt:lpstr>
      <vt:lpstr>Blueprint</vt:lpstr>
      <vt:lpstr>Objectives </vt:lpstr>
      <vt:lpstr>Goals</vt:lpstr>
      <vt:lpstr>Why is genetics important to my practice?</vt:lpstr>
      <vt:lpstr>Why is genetics important to my practice?</vt:lpstr>
      <vt:lpstr>Why is genetics important to my practice?</vt:lpstr>
      <vt:lpstr>Genetics 101</vt:lpstr>
      <vt:lpstr>Central Dogma of Molecular Biology</vt:lpstr>
      <vt:lpstr>Genetics expanded to “omics” </vt:lpstr>
      <vt:lpstr>The Genetics of Cancer</vt:lpstr>
      <vt:lpstr>Genetics of Cancer 1</vt:lpstr>
      <vt:lpstr>Let’s Review–What Is the Difference Between Germline and Somatic Testing? </vt:lpstr>
      <vt:lpstr>What Is the Difference Between Germline and Somatic Testing?</vt:lpstr>
      <vt:lpstr>PowerPoint Presentation</vt:lpstr>
      <vt:lpstr>PowerPoint Presentation</vt:lpstr>
      <vt:lpstr>PowerPoint Presentation</vt:lpstr>
      <vt:lpstr>PowerPoint Presentation</vt:lpstr>
      <vt:lpstr>Prostate Cancer Patient, Mr. E.</vt:lpstr>
      <vt:lpstr>Case Study / Prostate Cancer Navigation:</vt:lpstr>
      <vt:lpstr>Risk Stratification: Gene Expression Studies</vt:lpstr>
      <vt:lpstr>PowerPoint Presentation</vt:lpstr>
      <vt:lpstr>Prostate Cancer Patient, Mr. E.</vt:lpstr>
      <vt:lpstr>NCCN Germline Testing Criteria: Breast / Prostate</vt:lpstr>
      <vt:lpstr>PowerPoint Presentation</vt:lpstr>
      <vt:lpstr>Prostate Cancer Patient, Mr. E.</vt:lpstr>
      <vt:lpstr>Case Study 2 / Recurrent Prostate Cancer, Mr. H. </vt:lpstr>
      <vt:lpstr>Radiopharmaceuticals: Prostate Specific Membrane Antigen (PSMA)</vt:lpstr>
      <vt:lpstr>PSMA Mechanism</vt:lpstr>
      <vt:lpstr>Case Study / Recurrent Prostate Cancer </vt:lpstr>
      <vt:lpstr>PowerPoint Presentation</vt:lpstr>
      <vt:lpstr>NCCN Germline Testing Criteria:  Personal history PrCA</vt:lpstr>
      <vt:lpstr>Homologous Recombination Repair gene mutations (HRRm): M1 prostate cancer only</vt:lpstr>
      <vt:lpstr>The Role of Biomarkers in Guiding Clinical Decision-Making in Oncology</vt:lpstr>
      <vt:lpstr>https://biomarkers.ons.org/biomarkers/</vt:lpstr>
      <vt:lpstr>Case Study 2 / Recurrent Prostate Cancer, Mr. H. </vt:lpstr>
      <vt:lpstr>Prostate Cancer Precision Medicine Summary</vt:lpstr>
      <vt:lpstr>Multidisciplinary Strategies for Optimizing Biomarker Testing in mCRC</vt:lpstr>
      <vt:lpstr>Defining a Supportive Role: Navigating Precision Medicine</vt:lpstr>
      <vt:lpstr>Bringing precision medicine to the “bedside”</vt:lpstr>
      <vt:lpstr>Web Resources</vt:lpstr>
      <vt:lpstr>Thank you for your time  Questions?</vt:lpstr>
      <vt:lpstr>Supplemental Slides / Resources </vt:lpstr>
      <vt:lpstr>Additional Web Resources</vt:lpstr>
      <vt:lpstr>How does an mRNA vaccine work?</vt:lpstr>
      <vt:lpstr>PARP and Mechanisms of DNA Repair</vt:lpstr>
      <vt:lpstr>Genetic Testing in Prostate Cancer</vt:lpstr>
      <vt:lpstr>https://www.precisionmedicineonline.com/precision-oncology/precision-oncology-survey-reveals-barriers-cutting-edge-cancer-treatments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Oncology Nurses:  Navigating Precision Medicine in Cancer Care</dc:title>
  <dc:creator>Frank delaRama</dc:creator>
  <cp:lastModifiedBy>Precious Rivera</cp:lastModifiedBy>
  <cp:revision>20</cp:revision>
  <dcterms:created xsi:type="dcterms:W3CDTF">2024-04-27T16:01:49Z</dcterms:created>
  <dcterms:modified xsi:type="dcterms:W3CDTF">2024-07-25T00:38:07Z</dcterms:modified>
</cp:coreProperties>
</file>